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9" r:id="rId3"/>
    <p:sldId id="256" r:id="rId4"/>
    <p:sldId id="258" r:id="rId5"/>
    <p:sldId id="316" r:id="rId6"/>
    <p:sldId id="260" r:id="rId7"/>
    <p:sldId id="261" r:id="rId8"/>
    <p:sldId id="288" r:id="rId9"/>
    <p:sldId id="275" r:id="rId10"/>
    <p:sldId id="276" r:id="rId11"/>
    <p:sldId id="262" r:id="rId12"/>
    <p:sldId id="273" r:id="rId13"/>
    <p:sldId id="274" r:id="rId14"/>
    <p:sldId id="266" r:id="rId15"/>
    <p:sldId id="277" r:id="rId16"/>
    <p:sldId id="278" r:id="rId17"/>
    <p:sldId id="279" r:id="rId18"/>
    <p:sldId id="281" r:id="rId19"/>
    <p:sldId id="314" r:id="rId20"/>
    <p:sldId id="283" r:id="rId21"/>
    <p:sldId id="282" r:id="rId22"/>
    <p:sldId id="264" r:id="rId23"/>
    <p:sldId id="285" r:id="rId24"/>
    <p:sldId id="286" r:id="rId25"/>
    <p:sldId id="289" r:id="rId26"/>
    <p:sldId id="287" r:id="rId27"/>
    <p:sldId id="298" r:id="rId28"/>
    <p:sldId id="299" r:id="rId29"/>
    <p:sldId id="284" r:id="rId30"/>
    <p:sldId id="265" r:id="rId31"/>
    <p:sldId id="300" r:id="rId32"/>
    <p:sldId id="319" r:id="rId33"/>
    <p:sldId id="263" r:id="rId34"/>
    <p:sldId id="304" r:id="rId35"/>
    <p:sldId id="303" r:id="rId36"/>
    <p:sldId id="301" r:id="rId37"/>
    <p:sldId id="315" r:id="rId38"/>
    <p:sldId id="302" r:id="rId39"/>
    <p:sldId id="306" r:id="rId40"/>
    <p:sldId id="308" r:id="rId41"/>
    <p:sldId id="310" r:id="rId42"/>
    <p:sldId id="311" r:id="rId43"/>
    <p:sldId id="313" r:id="rId44"/>
    <p:sldId id="317" r:id="rId45"/>
  </p:sldIdLst>
  <p:sldSz cx="12192000" cy="6858000"/>
  <p:notesSz cx="7010400" cy="9236075"/>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545"/>
    <a:srgbClr val="AEBA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G:\Unidades%20compartidas\Planeacion\Preparativos%20RcC\RcC%202022%20sobre%20vigencia%202021\ESTADISTICA%20GRAFICAS\Hoja%20de%20Trabajo%20RdC%202018-2022%20-%2001%20Plan%20Estrat&#233;gico%20Corte%20a%20Julio.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s-CO" dirty="0">
                <a:solidFill>
                  <a:srgbClr val="002060"/>
                </a:solidFill>
              </a:rPr>
              <a:t>Beneficiarios Plan de Bienestar 2018-2022 (Agosto)</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s-CO"/>
        </a:p>
      </c:txPr>
    </c:title>
    <c:autoTitleDeleted val="0"/>
    <c:plotArea>
      <c:layout/>
      <c:barChart>
        <c:barDir val="col"/>
        <c:grouping val="stacked"/>
        <c:varyColors val="0"/>
        <c:ser>
          <c:idx val="0"/>
          <c:order val="0"/>
          <c:tx>
            <c:strRef>
              <c:f>Hoja1!$G$6</c:f>
              <c:strCache>
                <c:ptCount val="1"/>
                <c:pt idx="0">
                  <c:v>0</c:v>
                </c:pt>
              </c:strCache>
            </c:strRef>
          </c:tx>
          <c:spPr>
            <a:solidFill>
              <a:schemeClr val="accent1"/>
            </a:solidFill>
            <a:ln>
              <a:noFill/>
            </a:ln>
            <a:effectLst/>
          </c:spPr>
          <c:invertIfNegative val="0"/>
          <c:cat>
            <c:numRef>
              <c:f>Hoja1!$H$5:$L$5</c:f>
              <c:numCache>
                <c:formatCode>0</c:formatCode>
                <c:ptCount val="5"/>
                <c:pt idx="0">
                  <c:v>2018</c:v>
                </c:pt>
                <c:pt idx="1">
                  <c:v>2019</c:v>
                </c:pt>
                <c:pt idx="2">
                  <c:v>2020</c:v>
                </c:pt>
                <c:pt idx="3">
                  <c:v>2021</c:v>
                </c:pt>
                <c:pt idx="4">
                  <c:v>2022</c:v>
                </c:pt>
              </c:numCache>
            </c:numRef>
          </c:cat>
          <c:val>
            <c:numRef>
              <c:f>Hoja1!$H$6:$L$6</c:f>
              <c:numCache>
                <c:formatCode>General</c:formatCode>
                <c:ptCount val="5"/>
              </c:numCache>
            </c:numRef>
          </c:val>
          <c:extLst>
            <c:ext xmlns:c16="http://schemas.microsoft.com/office/drawing/2014/chart" uri="{C3380CC4-5D6E-409C-BE32-E72D297353CC}">
              <c16:uniqueId val="{00000000-72A1-450F-A669-83E4B1EDFA7F}"/>
            </c:ext>
          </c:extLst>
        </c:ser>
        <c:ser>
          <c:idx val="1"/>
          <c:order val="1"/>
          <c:tx>
            <c:strRef>
              <c:f>Hoja1!$G$7</c:f>
              <c:strCache>
                <c:ptCount val="1"/>
                <c:pt idx="0">
                  <c:v> 5.000 </c:v>
                </c:pt>
              </c:strCache>
            </c:strRef>
          </c:tx>
          <c:spPr>
            <a:solidFill>
              <a:schemeClr val="accent2"/>
            </a:solidFill>
            <a:ln>
              <a:noFill/>
            </a:ln>
            <a:effectLst/>
          </c:spPr>
          <c:invertIfNegative val="0"/>
          <c:dLbls>
            <c:dLbl>
              <c:idx val="4"/>
              <c:layout>
                <c:manualLayout>
                  <c:x val="0"/>
                  <c:y val="-0.10648148148148148"/>
                </c:manualLayout>
              </c:layout>
              <c:tx>
                <c:rich>
                  <a:bodyPr/>
                  <a:lstStyle/>
                  <a:p>
                    <a:r>
                      <a:rPr lang="en-US" b="1" dirty="0"/>
                      <a:t>9.480</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2A1-450F-A669-83E4B1EDFA7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Hoja1!$H$5:$L$5</c:f>
              <c:numCache>
                <c:formatCode>0</c:formatCode>
                <c:ptCount val="5"/>
                <c:pt idx="0">
                  <c:v>2018</c:v>
                </c:pt>
                <c:pt idx="1">
                  <c:v>2019</c:v>
                </c:pt>
                <c:pt idx="2">
                  <c:v>2020</c:v>
                </c:pt>
                <c:pt idx="3">
                  <c:v>2021</c:v>
                </c:pt>
                <c:pt idx="4">
                  <c:v>2022</c:v>
                </c:pt>
              </c:numCache>
            </c:numRef>
          </c:cat>
          <c:val>
            <c:numRef>
              <c:f>Hoja1!$H$7:$L$7</c:f>
              <c:numCache>
                <c:formatCode>General</c:formatCode>
                <c:ptCount val="5"/>
                <c:pt idx="4" formatCode="_-* #,##0_-;\-* #,##0_-;_-* &quot;-&quot;??_-;_-@_-">
                  <c:v>8642</c:v>
                </c:pt>
              </c:numCache>
            </c:numRef>
          </c:val>
          <c:extLst>
            <c:ext xmlns:c16="http://schemas.microsoft.com/office/drawing/2014/chart" uri="{C3380CC4-5D6E-409C-BE32-E72D297353CC}">
              <c16:uniqueId val="{00000002-72A1-450F-A669-83E4B1EDFA7F}"/>
            </c:ext>
          </c:extLst>
        </c:ser>
        <c:ser>
          <c:idx val="2"/>
          <c:order val="2"/>
          <c:tx>
            <c:strRef>
              <c:f>Hoja1!$G$8</c:f>
              <c:strCache>
                <c:ptCount val="1"/>
                <c:pt idx="0">
                  <c:v> 10.000 </c:v>
                </c:pt>
              </c:strCache>
            </c:strRef>
          </c:tx>
          <c:spPr>
            <a:solidFill>
              <a:schemeClr val="accent3"/>
            </a:solidFill>
            <a:ln>
              <a:noFill/>
            </a:ln>
            <a:effectLst/>
          </c:spPr>
          <c:invertIfNegative val="0"/>
          <c:dLbls>
            <c:dLbl>
              <c:idx val="2"/>
              <c:layout>
                <c:manualLayout>
                  <c:x val="0"/>
                  <c:y val="-0.13425925925925927"/>
                </c:manualLayout>
              </c:layout>
              <c:tx>
                <c:rich>
                  <a:bodyPr/>
                  <a:lstStyle/>
                  <a:p>
                    <a:fld id="{07935892-1B33-4899-9B0E-D5F7CA0319DB}" type="VALUE">
                      <a:rPr lang="en-US" b="1"/>
                      <a:pPr/>
                      <a:t>[VALOR]</a:t>
                    </a:fld>
                    <a:endParaRPr lang="es-CO"/>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2A1-450F-A669-83E4B1EDFA7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Hoja1!$H$5:$L$5</c:f>
              <c:numCache>
                <c:formatCode>0</c:formatCode>
                <c:ptCount val="5"/>
                <c:pt idx="0">
                  <c:v>2018</c:v>
                </c:pt>
                <c:pt idx="1">
                  <c:v>2019</c:v>
                </c:pt>
                <c:pt idx="2">
                  <c:v>2020</c:v>
                </c:pt>
                <c:pt idx="3">
                  <c:v>2021</c:v>
                </c:pt>
                <c:pt idx="4">
                  <c:v>2022</c:v>
                </c:pt>
              </c:numCache>
            </c:numRef>
          </c:cat>
          <c:val>
            <c:numRef>
              <c:f>Hoja1!$H$8:$L$8</c:f>
              <c:numCache>
                <c:formatCode>General</c:formatCode>
                <c:ptCount val="5"/>
                <c:pt idx="2" formatCode="_-* #,##0_-;\-* #,##0_-;_-* &quot;-&quot;??_-;_-@_-">
                  <c:v>12593</c:v>
                </c:pt>
              </c:numCache>
            </c:numRef>
          </c:val>
          <c:extLst>
            <c:ext xmlns:c16="http://schemas.microsoft.com/office/drawing/2014/chart" uri="{C3380CC4-5D6E-409C-BE32-E72D297353CC}">
              <c16:uniqueId val="{00000004-72A1-450F-A669-83E4B1EDFA7F}"/>
            </c:ext>
          </c:extLst>
        </c:ser>
        <c:ser>
          <c:idx val="3"/>
          <c:order val="3"/>
          <c:tx>
            <c:strRef>
              <c:f>Hoja1!$G$9</c:f>
              <c:strCache>
                <c:ptCount val="1"/>
                <c:pt idx="0">
                  <c:v> 15.000 </c:v>
                </c:pt>
              </c:strCache>
            </c:strRef>
          </c:tx>
          <c:spPr>
            <a:solidFill>
              <a:schemeClr val="accent4"/>
            </a:solidFill>
            <a:ln>
              <a:noFill/>
            </a:ln>
            <a:effectLst/>
          </c:spPr>
          <c:invertIfNegative val="0"/>
          <c:cat>
            <c:numRef>
              <c:f>Hoja1!$H$5:$L$5</c:f>
              <c:numCache>
                <c:formatCode>0</c:formatCode>
                <c:ptCount val="5"/>
                <c:pt idx="0">
                  <c:v>2018</c:v>
                </c:pt>
                <c:pt idx="1">
                  <c:v>2019</c:v>
                </c:pt>
                <c:pt idx="2">
                  <c:v>2020</c:v>
                </c:pt>
                <c:pt idx="3">
                  <c:v>2021</c:v>
                </c:pt>
                <c:pt idx="4">
                  <c:v>2022</c:v>
                </c:pt>
              </c:numCache>
            </c:numRef>
          </c:cat>
          <c:val>
            <c:numRef>
              <c:f>Hoja1!$H$9:$L$9</c:f>
              <c:numCache>
                <c:formatCode>General</c:formatCode>
                <c:ptCount val="5"/>
              </c:numCache>
            </c:numRef>
          </c:val>
          <c:extLst>
            <c:ext xmlns:c16="http://schemas.microsoft.com/office/drawing/2014/chart" uri="{C3380CC4-5D6E-409C-BE32-E72D297353CC}">
              <c16:uniqueId val="{00000005-72A1-450F-A669-83E4B1EDFA7F}"/>
            </c:ext>
          </c:extLst>
        </c:ser>
        <c:ser>
          <c:idx val="4"/>
          <c:order val="4"/>
          <c:tx>
            <c:strRef>
              <c:f>Hoja1!$G$10</c:f>
              <c:strCache>
                <c:ptCount val="1"/>
                <c:pt idx="0">
                  <c:v> 20.000 </c:v>
                </c:pt>
              </c:strCache>
            </c:strRef>
          </c:tx>
          <c:spPr>
            <a:solidFill>
              <a:schemeClr val="accent5"/>
            </a:solidFill>
            <a:ln>
              <a:noFill/>
            </a:ln>
            <a:effectLst/>
          </c:spPr>
          <c:invertIfNegative val="0"/>
          <c:dLbls>
            <c:dLbl>
              <c:idx val="3"/>
              <c:layout>
                <c:manualLayout>
                  <c:x val="-1.0185067526415994E-16"/>
                  <c:y val="-0.21296296296296297"/>
                </c:manualLayout>
              </c:layout>
              <c:tx>
                <c:rich>
                  <a:bodyPr/>
                  <a:lstStyle/>
                  <a:p>
                    <a:fld id="{B9FECC3E-2C9C-4431-8CC2-4DA2EB73950A}" type="VALUE">
                      <a:rPr lang="en-US" b="1"/>
                      <a:pPr/>
                      <a:t>[VALOR]</a:t>
                    </a:fld>
                    <a:endParaRPr lang="es-CO"/>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72A1-450F-A669-83E4B1EDFA7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Hoja1!$H$5:$L$5</c:f>
              <c:numCache>
                <c:formatCode>0</c:formatCode>
                <c:ptCount val="5"/>
                <c:pt idx="0">
                  <c:v>2018</c:v>
                </c:pt>
                <c:pt idx="1">
                  <c:v>2019</c:v>
                </c:pt>
                <c:pt idx="2">
                  <c:v>2020</c:v>
                </c:pt>
                <c:pt idx="3">
                  <c:v>2021</c:v>
                </c:pt>
                <c:pt idx="4">
                  <c:v>2022</c:v>
                </c:pt>
              </c:numCache>
            </c:numRef>
          </c:cat>
          <c:val>
            <c:numRef>
              <c:f>Hoja1!$H$10:$L$10</c:f>
              <c:numCache>
                <c:formatCode>General</c:formatCode>
                <c:ptCount val="5"/>
                <c:pt idx="3" formatCode="_-* #,##0_-;\-* #,##0_-;_-* &quot;-&quot;??_-;_-@_-">
                  <c:v>22704</c:v>
                </c:pt>
              </c:numCache>
            </c:numRef>
          </c:val>
          <c:extLst>
            <c:ext xmlns:c16="http://schemas.microsoft.com/office/drawing/2014/chart" uri="{C3380CC4-5D6E-409C-BE32-E72D297353CC}">
              <c16:uniqueId val="{00000007-72A1-450F-A669-83E4B1EDFA7F}"/>
            </c:ext>
          </c:extLst>
        </c:ser>
        <c:ser>
          <c:idx val="5"/>
          <c:order val="5"/>
          <c:tx>
            <c:strRef>
              <c:f>Hoja1!$G$11</c:f>
              <c:strCache>
                <c:ptCount val="1"/>
                <c:pt idx="0">
                  <c:v> 25.000 </c:v>
                </c:pt>
              </c:strCache>
            </c:strRef>
          </c:tx>
          <c:spPr>
            <a:solidFill>
              <a:schemeClr val="accent6"/>
            </a:solidFill>
            <a:ln>
              <a:noFill/>
            </a:ln>
            <a:effectLst/>
          </c:spPr>
          <c:invertIfNegative val="0"/>
          <c:dLbls>
            <c:dLbl>
              <c:idx val="0"/>
              <c:layout>
                <c:manualLayout>
                  <c:x val="0"/>
                  <c:y val="-0.22685185185185194"/>
                </c:manualLayout>
              </c:layout>
              <c:tx>
                <c:rich>
                  <a:bodyPr/>
                  <a:lstStyle/>
                  <a:p>
                    <a:fld id="{E282C766-9F8F-4714-8AD4-E23671D9B731}" type="VALUE">
                      <a:rPr lang="en-US" b="1"/>
                      <a:pPr/>
                      <a:t>[VALOR]</a:t>
                    </a:fld>
                    <a:endParaRPr lang="es-CO"/>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72A1-450F-A669-83E4B1EDFA7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Hoja1!$H$5:$L$5</c:f>
              <c:numCache>
                <c:formatCode>0</c:formatCode>
                <c:ptCount val="5"/>
                <c:pt idx="0">
                  <c:v>2018</c:v>
                </c:pt>
                <c:pt idx="1">
                  <c:v>2019</c:v>
                </c:pt>
                <c:pt idx="2">
                  <c:v>2020</c:v>
                </c:pt>
                <c:pt idx="3">
                  <c:v>2021</c:v>
                </c:pt>
                <c:pt idx="4">
                  <c:v>2022</c:v>
                </c:pt>
              </c:numCache>
            </c:numRef>
          </c:cat>
          <c:val>
            <c:numRef>
              <c:f>Hoja1!$H$11:$L$11</c:f>
              <c:numCache>
                <c:formatCode>General</c:formatCode>
                <c:ptCount val="5"/>
                <c:pt idx="0" formatCode="_-* #,##0_-;\-* #,##0_-;_-* &quot;-&quot;??_-;_-@_-">
                  <c:v>25353</c:v>
                </c:pt>
              </c:numCache>
            </c:numRef>
          </c:val>
          <c:extLst>
            <c:ext xmlns:c16="http://schemas.microsoft.com/office/drawing/2014/chart" uri="{C3380CC4-5D6E-409C-BE32-E72D297353CC}">
              <c16:uniqueId val="{00000009-72A1-450F-A669-83E4B1EDFA7F}"/>
            </c:ext>
          </c:extLst>
        </c:ser>
        <c:ser>
          <c:idx val="6"/>
          <c:order val="6"/>
          <c:tx>
            <c:strRef>
              <c:f>Hoja1!$G$12</c:f>
              <c:strCache>
                <c:ptCount val="1"/>
                <c:pt idx="0">
                  <c:v> 30.000 </c:v>
                </c:pt>
              </c:strCache>
            </c:strRef>
          </c:tx>
          <c:spPr>
            <a:solidFill>
              <a:schemeClr val="accent1">
                <a:lumMod val="60000"/>
              </a:schemeClr>
            </a:solidFill>
            <a:ln>
              <a:noFill/>
            </a:ln>
            <a:effectLst/>
          </c:spPr>
          <c:invertIfNegative val="0"/>
          <c:dLbls>
            <c:dLbl>
              <c:idx val="1"/>
              <c:layout>
                <c:manualLayout>
                  <c:x val="-5.0925337632079971E-17"/>
                  <c:y val="-0.29166666666666669"/>
                </c:manualLayout>
              </c:layout>
              <c:tx>
                <c:rich>
                  <a:bodyPr/>
                  <a:lstStyle/>
                  <a:p>
                    <a:fld id="{A6BA35FE-F06A-4654-BB73-0505825F5DDE}" type="VALUE">
                      <a:rPr lang="en-US" i="1"/>
                      <a:pPr/>
                      <a:t>[VALOR]</a:t>
                    </a:fld>
                    <a:endParaRPr lang="es-CO"/>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72A1-450F-A669-83E4B1EDFA7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Hoja1!$H$5:$L$5</c:f>
              <c:numCache>
                <c:formatCode>0</c:formatCode>
                <c:ptCount val="5"/>
                <c:pt idx="0">
                  <c:v>2018</c:v>
                </c:pt>
                <c:pt idx="1">
                  <c:v>2019</c:v>
                </c:pt>
                <c:pt idx="2">
                  <c:v>2020</c:v>
                </c:pt>
                <c:pt idx="3">
                  <c:v>2021</c:v>
                </c:pt>
                <c:pt idx="4">
                  <c:v>2022</c:v>
                </c:pt>
              </c:numCache>
            </c:numRef>
          </c:cat>
          <c:val>
            <c:numRef>
              <c:f>Hoja1!$H$12:$L$12</c:f>
              <c:numCache>
                <c:formatCode>_-* #,##0_-;\-* #,##0_-;_-* "-"??_-;_-@_-</c:formatCode>
                <c:ptCount val="5"/>
                <c:pt idx="1">
                  <c:v>33614</c:v>
                </c:pt>
              </c:numCache>
            </c:numRef>
          </c:val>
          <c:extLst>
            <c:ext xmlns:c16="http://schemas.microsoft.com/office/drawing/2014/chart" uri="{C3380CC4-5D6E-409C-BE32-E72D297353CC}">
              <c16:uniqueId val="{0000000B-72A1-450F-A669-83E4B1EDFA7F}"/>
            </c:ext>
          </c:extLst>
        </c:ser>
        <c:ser>
          <c:idx val="7"/>
          <c:order val="7"/>
          <c:tx>
            <c:strRef>
              <c:f>Hoja1!$G$13</c:f>
              <c:strCache>
                <c:ptCount val="1"/>
                <c:pt idx="0">
                  <c:v> 35.000 </c:v>
                </c:pt>
              </c:strCache>
            </c:strRef>
          </c:tx>
          <c:spPr>
            <a:solidFill>
              <a:schemeClr val="accent2">
                <a:lumMod val="60000"/>
              </a:schemeClr>
            </a:solidFill>
            <a:ln>
              <a:noFill/>
            </a:ln>
            <a:effectLst/>
          </c:spPr>
          <c:invertIfNegative val="0"/>
          <c:cat>
            <c:numRef>
              <c:f>Hoja1!$H$5:$L$5</c:f>
              <c:numCache>
                <c:formatCode>0</c:formatCode>
                <c:ptCount val="5"/>
                <c:pt idx="0">
                  <c:v>2018</c:v>
                </c:pt>
                <c:pt idx="1">
                  <c:v>2019</c:v>
                </c:pt>
                <c:pt idx="2">
                  <c:v>2020</c:v>
                </c:pt>
                <c:pt idx="3">
                  <c:v>2021</c:v>
                </c:pt>
                <c:pt idx="4">
                  <c:v>2022</c:v>
                </c:pt>
              </c:numCache>
            </c:numRef>
          </c:cat>
          <c:val>
            <c:numRef>
              <c:f>Hoja1!$H$13:$L$13</c:f>
              <c:numCache>
                <c:formatCode>General</c:formatCode>
                <c:ptCount val="5"/>
              </c:numCache>
            </c:numRef>
          </c:val>
          <c:extLst>
            <c:ext xmlns:c16="http://schemas.microsoft.com/office/drawing/2014/chart" uri="{C3380CC4-5D6E-409C-BE32-E72D297353CC}">
              <c16:uniqueId val="{0000000C-72A1-450F-A669-83E4B1EDFA7F}"/>
            </c:ext>
          </c:extLst>
        </c:ser>
        <c:ser>
          <c:idx val="8"/>
          <c:order val="8"/>
          <c:tx>
            <c:strRef>
              <c:f>Hoja1!$G$14</c:f>
              <c:strCache>
                <c:ptCount val="1"/>
                <c:pt idx="0">
                  <c:v> 40.000 </c:v>
                </c:pt>
              </c:strCache>
            </c:strRef>
          </c:tx>
          <c:spPr>
            <a:solidFill>
              <a:schemeClr val="accent3">
                <a:lumMod val="60000"/>
              </a:schemeClr>
            </a:solidFill>
            <a:ln>
              <a:noFill/>
            </a:ln>
            <a:effectLst/>
          </c:spPr>
          <c:invertIfNegative val="0"/>
          <c:cat>
            <c:numRef>
              <c:f>Hoja1!$H$5:$L$5</c:f>
              <c:numCache>
                <c:formatCode>0</c:formatCode>
                <c:ptCount val="5"/>
                <c:pt idx="0">
                  <c:v>2018</c:v>
                </c:pt>
                <c:pt idx="1">
                  <c:v>2019</c:v>
                </c:pt>
                <c:pt idx="2">
                  <c:v>2020</c:v>
                </c:pt>
                <c:pt idx="3">
                  <c:v>2021</c:v>
                </c:pt>
                <c:pt idx="4">
                  <c:v>2022</c:v>
                </c:pt>
              </c:numCache>
            </c:numRef>
          </c:cat>
          <c:val>
            <c:numRef>
              <c:f>Hoja1!$H$14:$L$14</c:f>
              <c:numCache>
                <c:formatCode>General</c:formatCode>
                <c:ptCount val="5"/>
              </c:numCache>
            </c:numRef>
          </c:val>
          <c:extLst>
            <c:ext xmlns:c16="http://schemas.microsoft.com/office/drawing/2014/chart" uri="{C3380CC4-5D6E-409C-BE32-E72D297353CC}">
              <c16:uniqueId val="{0000000D-72A1-450F-A669-83E4B1EDFA7F}"/>
            </c:ext>
          </c:extLst>
        </c:ser>
        <c:dLbls>
          <c:showLegendKey val="0"/>
          <c:showVal val="0"/>
          <c:showCatName val="0"/>
          <c:showSerName val="0"/>
          <c:showPercent val="0"/>
          <c:showBubbleSize val="0"/>
        </c:dLbls>
        <c:gapWidth val="150"/>
        <c:overlap val="100"/>
        <c:axId val="749135856"/>
        <c:axId val="749135440"/>
      </c:barChart>
      <c:catAx>
        <c:axId val="749135856"/>
        <c:scaling>
          <c:orientation val="minMax"/>
        </c:scaling>
        <c:delete val="0"/>
        <c:axPos val="b"/>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s-CO"/>
          </a:p>
        </c:txPr>
        <c:crossAx val="749135440"/>
        <c:crosses val="autoZero"/>
        <c:auto val="1"/>
        <c:lblAlgn val="ctr"/>
        <c:lblOffset val="100"/>
        <c:noMultiLvlLbl val="0"/>
      </c:catAx>
      <c:valAx>
        <c:axId val="749135440"/>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CO"/>
          </a:p>
        </c:txPr>
        <c:crossAx val="749135856"/>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noFill/>
    <a:ln w="9525" cap="flat" cmpd="sng" algn="ctr">
      <a:solidFill>
        <a:schemeClr val="dk1">
          <a:lumMod val="15000"/>
          <a:lumOff val="85000"/>
        </a:schemeClr>
      </a:solidFill>
      <a:round/>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s-CO" b="1" dirty="0">
                <a:solidFill>
                  <a:srgbClr val="002060"/>
                </a:solidFill>
              </a:rPr>
              <a:t>Reconocimiento y pago de cesantías </a:t>
            </a:r>
          </a:p>
          <a:p>
            <a:pPr>
              <a:defRPr/>
            </a:pPr>
            <a:r>
              <a:rPr lang="es-CO" b="1" dirty="0" smtClean="0">
                <a:solidFill>
                  <a:srgbClr val="002060"/>
                </a:solidFill>
              </a:rPr>
              <a:t>2018-2022 (agosto</a:t>
            </a:r>
            <a:r>
              <a:rPr lang="es-CO" b="1" dirty="0">
                <a:solidFill>
                  <a:srgbClr val="002060"/>
                </a:solidFill>
              </a:rPr>
              <a:t>) </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title>
    <c:autoTitleDeleted val="0"/>
    <c:plotArea>
      <c:layout/>
      <c:barChart>
        <c:barDir val="col"/>
        <c:grouping val="clustered"/>
        <c:varyColors val="0"/>
        <c:ser>
          <c:idx val="0"/>
          <c:order val="0"/>
          <c:tx>
            <c:strRef>
              <c:f>Hoja1!$O$32</c:f>
              <c:strCache>
                <c:ptCount val="1"/>
                <c:pt idx="0">
                  <c:v>0</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Hoja1!$P$31:$T$31</c:f>
              <c:numCache>
                <c:formatCode>General</c:formatCode>
                <c:ptCount val="5"/>
                <c:pt idx="0">
                  <c:v>2018</c:v>
                </c:pt>
                <c:pt idx="1">
                  <c:v>2019</c:v>
                </c:pt>
                <c:pt idx="2">
                  <c:v>2020</c:v>
                </c:pt>
                <c:pt idx="3">
                  <c:v>2021</c:v>
                </c:pt>
                <c:pt idx="4">
                  <c:v>2022</c:v>
                </c:pt>
              </c:numCache>
            </c:numRef>
          </c:cat>
          <c:val>
            <c:numRef>
              <c:f>Hoja1!$P$32:$T$32</c:f>
              <c:numCache>
                <c:formatCode>General</c:formatCode>
                <c:ptCount val="5"/>
              </c:numCache>
            </c:numRef>
          </c:val>
          <c:extLst>
            <c:ext xmlns:c16="http://schemas.microsoft.com/office/drawing/2014/chart" uri="{C3380CC4-5D6E-409C-BE32-E72D297353CC}">
              <c16:uniqueId val="{00000000-55AF-4FC8-8295-4F2B27B4F762}"/>
            </c:ext>
          </c:extLst>
        </c:ser>
        <c:ser>
          <c:idx val="1"/>
          <c:order val="1"/>
          <c:tx>
            <c:strRef>
              <c:f>Hoja1!$O$33</c:f>
              <c:strCache>
                <c:ptCount val="1"/>
                <c:pt idx="0">
                  <c:v>5000</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Hoja1!$P$31:$T$31</c:f>
              <c:numCache>
                <c:formatCode>General</c:formatCode>
                <c:ptCount val="5"/>
                <c:pt idx="0">
                  <c:v>2018</c:v>
                </c:pt>
                <c:pt idx="1">
                  <c:v>2019</c:v>
                </c:pt>
                <c:pt idx="2">
                  <c:v>2020</c:v>
                </c:pt>
                <c:pt idx="3">
                  <c:v>2021</c:v>
                </c:pt>
                <c:pt idx="4">
                  <c:v>2022</c:v>
                </c:pt>
              </c:numCache>
            </c:numRef>
          </c:cat>
          <c:val>
            <c:numRef>
              <c:f>Hoja1!$P$33:$T$33</c:f>
              <c:numCache>
                <c:formatCode>General</c:formatCode>
                <c:ptCount val="5"/>
              </c:numCache>
            </c:numRef>
          </c:val>
          <c:extLst>
            <c:ext xmlns:c16="http://schemas.microsoft.com/office/drawing/2014/chart" uri="{C3380CC4-5D6E-409C-BE32-E72D297353CC}">
              <c16:uniqueId val="{00000001-55AF-4FC8-8295-4F2B27B4F762}"/>
            </c:ext>
          </c:extLst>
        </c:ser>
        <c:ser>
          <c:idx val="2"/>
          <c:order val="2"/>
          <c:tx>
            <c:strRef>
              <c:f>Hoja1!$O$34</c:f>
              <c:strCache>
                <c:ptCount val="1"/>
                <c:pt idx="0">
                  <c:v>10000</c:v>
                </c:pt>
              </c:strCache>
            </c:strRef>
          </c:tx>
          <c:spPr>
            <a:solidFill>
              <a:schemeClr val="accent5"/>
            </a:solidFill>
            <a:ln>
              <a:noFill/>
            </a:ln>
            <a:effectLst/>
          </c:spPr>
          <c:invertIfNegative val="0"/>
          <c:dLbls>
            <c:dLbl>
              <c:idx val="4"/>
              <c:layout>
                <c:manualLayout>
                  <c:x val="-2.7777777777778798E-3"/>
                  <c:y val="1.844925634295712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5AF-4FC8-8295-4F2B27B4F762}"/>
                </c:ext>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Hoja1!$P$31:$T$31</c:f>
              <c:numCache>
                <c:formatCode>General</c:formatCode>
                <c:ptCount val="5"/>
                <c:pt idx="0">
                  <c:v>2018</c:v>
                </c:pt>
                <c:pt idx="1">
                  <c:v>2019</c:v>
                </c:pt>
                <c:pt idx="2">
                  <c:v>2020</c:v>
                </c:pt>
                <c:pt idx="3">
                  <c:v>2021</c:v>
                </c:pt>
                <c:pt idx="4">
                  <c:v>2022</c:v>
                </c:pt>
              </c:numCache>
            </c:numRef>
          </c:cat>
          <c:val>
            <c:numRef>
              <c:f>Hoja1!$P$34:$T$34</c:f>
              <c:numCache>
                <c:formatCode>General</c:formatCode>
                <c:ptCount val="5"/>
                <c:pt idx="4" formatCode="_(* #,##0.00_);_(* \(#,##0.00\);_(* &quot;-&quot;??_);_(@_)">
                  <c:v>33248.33</c:v>
                </c:pt>
              </c:numCache>
            </c:numRef>
          </c:val>
          <c:extLst>
            <c:ext xmlns:c16="http://schemas.microsoft.com/office/drawing/2014/chart" uri="{C3380CC4-5D6E-409C-BE32-E72D297353CC}">
              <c16:uniqueId val="{00000003-55AF-4FC8-8295-4F2B27B4F762}"/>
            </c:ext>
          </c:extLst>
        </c:ser>
        <c:ser>
          <c:idx val="3"/>
          <c:order val="3"/>
          <c:tx>
            <c:strRef>
              <c:f>Hoja1!$O$35</c:f>
              <c:strCache>
                <c:ptCount val="1"/>
                <c:pt idx="0">
                  <c:v>15000</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Hoja1!$P$31:$T$31</c:f>
              <c:numCache>
                <c:formatCode>General</c:formatCode>
                <c:ptCount val="5"/>
                <c:pt idx="0">
                  <c:v>2018</c:v>
                </c:pt>
                <c:pt idx="1">
                  <c:v>2019</c:v>
                </c:pt>
                <c:pt idx="2">
                  <c:v>2020</c:v>
                </c:pt>
                <c:pt idx="3">
                  <c:v>2021</c:v>
                </c:pt>
                <c:pt idx="4">
                  <c:v>2022</c:v>
                </c:pt>
              </c:numCache>
            </c:numRef>
          </c:cat>
          <c:val>
            <c:numRef>
              <c:f>Hoja1!$P$35:$T$35</c:f>
              <c:numCache>
                <c:formatCode>General</c:formatCode>
                <c:ptCount val="5"/>
              </c:numCache>
            </c:numRef>
          </c:val>
          <c:extLst>
            <c:ext xmlns:c16="http://schemas.microsoft.com/office/drawing/2014/chart" uri="{C3380CC4-5D6E-409C-BE32-E72D297353CC}">
              <c16:uniqueId val="{00000004-55AF-4FC8-8295-4F2B27B4F762}"/>
            </c:ext>
          </c:extLst>
        </c:ser>
        <c:ser>
          <c:idx val="4"/>
          <c:order val="4"/>
          <c:tx>
            <c:strRef>
              <c:f>Hoja1!$O$36</c:f>
              <c:strCache>
                <c:ptCount val="1"/>
                <c:pt idx="0">
                  <c:v>20000</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Hoja1!$P$31:$T$31</c:f>
              <c:numCache>
                <c:formatCode>General</c:formatCode>
                <c:ptCount val="5"/>
                <c:pt idx="0">
                  <c:v>2018</c:v>
                </c:pt>
                <c:pt idx="1">
                  <c:v>2019</c:v>
                </c:pt>
                <c:pt idx="2">
                  <c:v>2020</c:v>
                </c:pt>
                <c:pt idx="3">
                  <c:v>2021</c:v>
                </c:pt>
                <c:pt idx="4">
                  <c:v>2022</c:v>
                </c:pt>
              </c:numCache>
            </c:numRef>
          </c:cat>
          <c:val>
            <c:numRef>
              <c:f>Hoja1!$P$36:$T$36</c:f>
              <c:numCache>
                <c:formatCode>General</c:formatCode>
                <c:ptCount val="5"/>
              </c:numCache>
            </c:numRef>
          </c:val>
          <c:extLst>
            <c:ext xmlns:c16="http://schemas.microsoft.com/office/drawing/2014/chart" uri="{C3380CC4-5D6E-409C-BE32-E72D297353CC}">
              <c16:uniqueId val="{00000005-55AF-4FC8-8295-4F2B27B4F762}"/>
            </c:ext>
          </c:extLst>
        </c:ser>
        <c:ser>
          <c:idx val="5"/>
          <c:order val="5"/>
          <c:tx>
            <c:strRef>
              <c:f>Hoja1!$O$37</c:f>
              <c:strCache>
                <c:ptCount val="1"/>
                <c:pt idx="0">
                  <c:v>25000</c:v>
                </c:pt>
              </c:strCache>
            </c:strRef>
          </c:tx>
          <c:spPr>
            <a:solidFill>
              <a:schemeClr val="accent5">
                <a:lumMod val="6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Hoja1!$P$31:$T$31</c:f>
              <c:numCache>
                <c:formatCode>General</c:formatCode>
                <c:ptCount val="5"/>
                <c:pt idx="0">
                  <c:v>2018</c:v>
                </c:pt>
                <c:pt idx="1">
                  <c:v>2019</c:v>
                </c:pt>
                <c:pt idx="2">
                  <c:v>2020</c:v>
                </c:pt>
                <c:pt idx="3">
                  <c:v>2021</c:v>
                </c:pt>
                <c:pt idx="4">
                  <c:v>2022</c:v>
                </c:pt>
              </c:numCache>
            </c:numRef>
          </c:cat>
          <c:val>
            <c:numRef>
              <c:f>Hoja1!$P$37:$T$37</c:f>
              <c:numCache>
                <c:formatCode>General</c:formatCode>
                <c:ptCount val="5"/>
              </c:numCache>
            </c:numRef>
          </c:val>
          <c:extLst>
            <c:ext xmlns:c16="http://schemas.microsoft.com/office/drawing/2014/chart" uri="{C3380CC4-5D6E-409C-BE32-E72D297353CC}">
              <c16:uniqueId val="{00000006-55AF-4FC8-8295-4F2B27B4F762}"/>
            </c:ext>
          </c:extLst>
        </c:ser>
        <c:ser>
          <c:idx val="6"/>
          <c:order val="6"/>
          <c:tx>
            <c:strRef>
              <c:f>Hoja1!$O$38</c:f>
              <c:strCache>
                <c:ptCount val="1"/>
                <c:pt idx="0">
                  <c:v>30000</c:v>
                </c:pt>
              </c:strCache>
            </c:strRef>
          </c:tx>
          <c:spPr>
            <a:solidFill>
              <a:schemeClr val="accent1">
                <a:lumMod val="80000"/>
                <a:lumOff val="20000"/>
              </a:schemeClr>
            </a:solidFill>
            <a:ln>
              <a:noFill/>
            </a:ln>
            <a:effectLst/>
          </c:spPr>
          <c:invertIfNegative val="0"/>
          <c:dLbls>
            <c:dLbl>
              <c:idx val="0"/>
              <c:layout>
                <c:manualLayout>
                  <c:x val="2.7777777777777523E-3"/>
                  <c:y val="9.189997083697786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5AF-4FC8-8295-4F2B27B4F762}"/>
                </c:ext>
              </c:extLst>
            </c:dLbl>
            <c:dLbl>
              <c:idx val="1"/>
              <c:layout>
                <c:manualLayout>
                  <c:x val="0"/>
                  <c:y val="2.307888597258676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5AF-4FC8-8295-4F2B27B4F762}"/>
                </c:ext>
              </c:extLst>
            </c:dLbl>
            <c:dLbl>
              <c:idx val="2"/>
              <c:layout>
                <c:manualLayout>
                  <c:x val="-2.7777777777778798E-3"/>
                  <c:y val="1.381962671332745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5AF-4FC8-8295-4F2B27B4F762}"/>
                </c:ext>
              </c:extLst>
            </c:dLbl>
            <c:dLbl>
              <c:idx val="3"/>
              <c:layout>
                <c:manualLayout>
                  <c:x val="0"/>
                  <c:y val="1.38196267133275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5AF-4FC8-8295-4F2B27B4F762}"/>
                </c:ext>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Hoja1!$P$31:$T$31</c:f>
              <c:numCache>
                <c:formatCode>General</c:formatCode>
                <c:ptCount val="5"/>
                <c:pt idx="0">
                  <c:v>2018</c:v>
                </c:pt>
                <c:pt idx="1">
                  <c:v>2019</c:v>
                </c:pt>
                <c:pt idx="2">
                  <c:v>2020</c:v>
                </c:pt>
                <c:pt idx="3">
                  <c:v>2021</c:v>
                </c:pt>
                <c:pt idx="4">
                  <c:v>2022</c:v>
                </c:pt>
              </c:numCache>
            </c:numRef>
          </c:cat>
          <c:val>
            <c:numRef>
              <c:f>Hoja1!$P$38:$T$38</c:f>
              <c:numCache>
                <c:formatCode>_(* #,##0.00_);_(* \(#,##0.00\);_(* "-"??_);_(@_)</c:formatCode>
                <c:ptCount val="5"/>
                <c:pt idx="0">
                  <c:v>30448.55</c:v>
                </c:pt>
                <c:pt idx="1">
                  <c:v>32986.69</c:v>
                </c:pt>
                <c:pt idx="2">
                  <c:v>33975.07</c:v>
                </c:pt>
                <c:pt idx="3">
                  <c:v>38435.79</c:v>
                </c:pt>
              </c:numCache>
            </c:numRef>
          </c:val>
          <c:extLst>
            <c:ext xmlns:c16="http://schemas.microsoft.com/office/drawing/2014/chart" uri="{C3380CC4-5D6E-409C-BE32-E72D297353CC}">
              <c16:uniqueId val="{0000000B-55AF-4FC8-8295-4F2B27B4F762}"/>
            </c:ext>
          </c:extLst>
        </c:ser>
        <c:ser>
          <c:idx val="7"/>
          <c:order val="7"/>
          <c:tx>
            <c:strRef>
              <c:f>Hoja1!$O$39</c:f>
              <c:strCache>
                <c:ptCount val="1"/>
                <c:pt idx="0">
                  <c:v>35000</c:v>
                </c:pt>
              </c:strCache>
            </c:strRef>
          </c:tx>
          <c:spPr>
            <a:solidFill>
              <a:schemeClr val="accent3">
                <a:lumMod val="80000"/>
                <a:lumOff val="2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Hoja1!$P$31:$T$31</c:f>
              <c:numCache>
                <c:formatCode>General</c:formatCode>
                <c:ptCount val="5"/>
                <c:pt idx="0">
                  <c:v>2018</c:v>
                </c:pt>
                <c:pt idx="1">
                  <c:v>2019</c:v>
                </c:pt>
                <c:pt idx="2">
                  <c:v>2020</c:v>
                </c:pt>
                <c:pt idx="3">
                  <c:v>2021</c:v>
                </c:pt>
                <c:pt idx="4">
                  <c:v>2022</c:v>
                </c:pt>
              </c:numCache>
            </c:numRef>
          </c:cat>
          <c:val>
            <c:numRef>
              <c:f>Hoja1!$P$39:$T$39</c:f>
              <c:numCache>
                <c:formatCode>General</c:formatCode>
                <c:ptCount val="5"/>
              </c:numCache>
            </c:numRef>
          </c:val>
          <c:extLst>
            <c:ext xmlns:c16="http://schemas.microsoft.com/office/drawing/2014/chart" uri="{C3380CC4-5D6E-409C-BE32-E72D297353CC}">
              <c16:uniqueId val="{0000000C-55AF-4FC8-8295-4F2B27B4F762}"/>
            </c:ext>
          </c:extLst>
        </c:ser>
        <c:ser>
          <c:idx val="8"/>
          <c:order val="8"/>
          <c:tx>
            <c:strRef>
              <c:f>Hoja1!$O$40</c:f>
              <c:strCache>
                <c:ptCount val="1"/>
                <c:pt idx="0">
                  <c:v>40000</c:v>
                </c:pt>
              </c:strCache>
            </c:strRef>
          </c:tx>
          <c:spPr>
            <a:solidFill>
              <a:schemeClr val="accent5">
                <a:lumMod val="80000"/>
                <a:lumOff val="2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Hoja1!$P$31:$T$31</c:f>
              <c:numCache>
                <c:formatCode>General</c:formatCode>
                <c:ptCount val="5"/>
                <c:pt idx="0">
                  <c:v>2018</c:v>
                </c:pt>
                <c:pt idx="1">
                  <c:v>2019</c:v>
                </c:pt>
                <c:pt idx="2">
                  <c:v>2020</c:v>
                </c:pt>
                <c:pt idx="3">
                  <c:v>2021</c:v>
                </c:pt>
                <c:pt idx="4">
                  <c:v>2022</c:v>
                </c:pt>
              </c:numCache>
            </c:numRef>
          </c:cat>
          <c:val>
            <c:numRef>
              <c:f>Hoja1!$P$40:$T$40</c:f>
              <c:numCache>
                <c:formatCode>General</c:formatCode>
                <c:ptCount val="5"/>
              </c:numCache>
            </c:numRef>
          </c:val>
          <c:extLst>
            <c:ext xmlns:c16="http://schemas.microsoft.com/office/drawing/2014/chart" uri="{C3380CC4-5D6E-409C-BE32-E72D297353CC}">
              <c16:uniqueId val="{0000000D-55AF-4FC8-8295-4F2B27B4F762}"/>
            </c:ext>
          </c:extLst>
        </c:ser>
        <c:dLbls>
          <c:dLblPos val="inEnd"/>
          <c:showLegendKey val="0"/>
          <c:showVal val="1"/>
          <c:showCatName val="0"/>
          <c:showSerName val="0"/>
          <c:showPercent val="0"/>
          <c:showBubbleSize val="0"/>
        </c:dLbls>
        <c:gapWidth val="219"/>
        <c:overlap val="-27"/>
        <c:axId val="222734096"/>
        <c:axId val="222742832"/>
      </c:barChart>
      <c:catAx>
        <c:axId val="22273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crossAx val="222742832"/>
        <c:crosses val="autoZero"/>
        <c:auto val="1"/>
        <c:lblAlgn val="ctr"/>
        <c:lblOffset val="100"/>
        <c:noMultiLvlLbl val="0"/>
      </c:catAx>
      <c:valAx>
        <c:axId val="22274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crossAx val="222734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cs typeface="Arial" panose="020B0604020202020204" pitchFamily="34" charset="0"/>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s-CO" dirty="0"/>
              <a:t>Ejecución Objetivos Estratégicos 2019- 2022 </a:t>
            </a:r>
            <a:r>
              <a:rPr lang="es-CO" dirty="0" smtClean="0"/>
              <a:t>(julio)</a:t>
            </a:r>
            <a:endParaRPr lang="es-CO" dirty="0"/>
          </a:p>
        </c:rich>
      </c:tx>
      <c:layout>
        <c:manualLayout>
          <c:xMode val="edge"/>
          <c:yMode val="edge"/>
          <c:x val="0.32475262132936894"/>
          <c:y val="2.1766282400375338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title>
    <c:autoTitleDeleted val="0"/>
    <c:plotArea>
      <c:layout/>
      <c:barChart>
        <c:barDir val="col"/>
        <c:grouping val="clustered"/>
        <c:varyColors val="0"/>
        <c:ser>
          <c:idx val="0"/>
          <c:order val="0"/>
          <c:tx>
            <c:v>2019</c:v>
          </c:tx>
          <c:spPr>
            <a:solidFill>
              <a:schemeClr val="accent1"/>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'X AÑO'!$A$6:$A$10</c:f>
              <c:strCache>
                <c:ptCount val="5"/>
                <c:pt idx="0">
                  <c:v>Posicionar los servicios misionales</c:v>
                </c:pt>
                <c:pt idx="1">
                  <c:v>Ampliar la cobertura de los   servicios</c:v>
                </c:pt>
                <c:pt idx="2">
                  <c:v>Mejorar el desarrollo organizacional de la entidad</c:v>
                </c:pt>
                <c:pt idx="3">
                  <c:v>Optimizar la gestión institucional </c:v>
                </c:pt>
                <c:pt idx="4">
                  <c:v>Fortalecer las comunicaciones </c:v>
                </c:pt>
              </c:strCache>
            </c:strRef>
          </c:cat>
          <c:val>
            <c:numRef>
              <c:f>'X AÑO'!$B$6:$B$10</c:f>
              <c:numCache>
                <c:formatCode>0%</c:formatCode>
                <c:ptCount val="5"/>
                <c:pt idx="0">
                  <c:v>1</c:v>
                </c:pt>
                <c:pt idx="1">
                  <c:v>1</c:v>
                </c:pt>
                <c:pt idx="2">
                  <c:v>1</c:v>
                </c:pt>
                <c:pt idx="3">
                  <c:v>1</c:v>
                </c:pt>
                <c:pt idx="4">
                  <c:v>1</c:v>
                </c:pt>
              </c:numCache>
            </c:numRef>
          </c:val>
          <c:extLst>
            <c:ext xmlns:c16="http://schemas.microsoft.com/office/drawing/2014/chart" uri="{C3380CC4-5D6E-409C-BE32-E72D297353CC}">
              <c16:uniqueId val="{00000000-1014-4293-91C5-9A8687B374B2}"/>
            </c:ext>
          </c:extLst>
        </c:ser>
        <c:ser>
          <c:idx val="1"/>
          <c:order val="1"/>
          <c:tx>
            <c:v>2020</c:v>
          </c:tx>
          <c:spPr>
            <a:solidFill>
              <a:schemeClr val="accent2"/>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'X AÑO'!$A$6:$A$10</c:f>
              <c:strCache>
                <c:ptCount val="5"/>
                <c:pt idx="0">
                  <c:v>Posicionar los servicios misionales</c:v>
                </c:pt>
                <c:pt idx="1">
                  <c:v>Ampliar la cobertura de los   servicios</c:v>
                </c:pt>
                <c:pt idx="2">
                  <c:v>Mejorar el desarrollo organizacional de la entidad</c:v>
                </c:pt>
                <c:pt idx="3">
                  <c:v>Optimizar la gestión institucional </c:v>
                </c:pt>
                <c:pt idx="4">
                  <c:v>Fortalecer las comunicaciones </c:v>
                </c:pt>
              </c:strCache>
            </c:strRef>
          </c:cat>
          <c:val>
            <c:numRef>
              <c:f>'X AÑO'!$C$6:$C$10</c:f>
              <c:numCache>
                <c:formatCode>0%</c:formatCode>
                <c:ptCount val="5"/>
                <c:pt idx="0">
                  <c:v>1</c:v>
                </c:pt>
                <c:pt idx="1">
                  <c:v>1</c:v>
                </c:pt>
                <c:pt idx="2">
                  <c:v>1</c:v>
                </c:pt>
                <c:pt idx="3" formatCode="0.00%">
                  <c:v>0.99839999999999995</c:v>
                </c:pt>
                <c:pt idx="4">
                  <c:v>1</c:v>
                </c:pt>
              </c:numCache>
            </c:numRef>
          </c:val>
          <c:extLst>
            <c:ext xmlns:c16="http://schemas.microsoft.com/office/drawing/2014/chart" uri="{C3380CC4-5D6E-409C-BE32-E72D297353CC}">
              <c16:uniqueId val="{00000001-1014-4293-91C5-9A8687B374B2}"/>
            </c:ext>
          </c:extLst>
        </c:ser>
        <c:ser>
          <c:idx val="2"/>
          <c:order val="2"/>
          <c:tx>
            <c:v>2021</c:v>
          </c:tx>
          <c:spPr>
            <a:solidFill>
              <a:schemeClr val="accent3"/>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'X AÑO'!$A$6:$A$10</c:f>
              <c:strCache>
                <c:ptCount val="5"/>
                <c:pt idx="0">
                  <c:v>Posicionar los servicios misionales</c:v>
                </c:pt>
                <c:pt idx="1">
                  <c:v>Ampliar la cobertura de los   servicios</c:v>
                </c:pt>
                <c:pt idx="2">
                  <c:v>Mejorar el desarrollo organizacional de la entidad</c:v>
                </c:pt>
                <c:pt idx="3">
                  <c:v>Optimizar la gestión institucional </c:v>
                </c:pt>
                <c:pt idx="4">
                  <c:v>Fortalecer las comunicaciones </c:v>
                </c:pt>
              </c:strCache>
            </c:strRef>
          </c:cat>
          <c:val>
            <c:numRef>
              <c:f>'X AÑO'!$D$6:$D$10</c:f>
              <c:numCache>
                <c:formatCode>0%</c:formatCode>
                <c:ptCount val="5"/>
                <c:pt idx="0">
                  <c:v>1</c:v>
                </c:pt>
                <c:pt idx="1">
                  <c:v>1</c:v>
                </c:pt>
                <c:pt idx="2">
                  <c:v>1</c:v>
                </c:pt>
                <c:pt idx="3" formatCode="0.00%">
                  <c:v>0.91553030303030314</c:v>
                </c:pt>
                <c:pt idx="4">
                  <c:v>1</c:v>
                </c:pt>
              </c:numCache>
            </c:numRef>
          </c:val>
          <c:extLst>
            <c:ext xmlns:c16="http://schemas.microsoft.com/office/drawing/2014/chart" uri="{C3380CC4-5D6E-409C-BE32-E72D297353CC}">
              <c16:uniqueId val="{00000002-1014-4293-91C5-9A8687B374B2}"/>
            </c:ext>
          </c:extLst>
        </c:ser>
        <c:ser>
          <c:idx val="3"/>
          <c:order val="3"/>
          <c:tx>
            <c:strRef>
              <c:f>'X AÑO'!$E$5</c:f>
              <c:strCache>
                <c:ptCount val="1"/>
                <c:pt idx="0">
                  <c:v>2022 (julio)</c:v>
                </c:pt>
              </c:strCache>
            </c:strRef>
          </c:tx>
          <c:spPr>
            <a:solidFill>
              <a:schemeClr val="accent4"/>
            </a:solidFill>
            <a:ln>
              <a:noFill/>
            </a:ln>
            <a:effectLst/>
          </c:spPr>
          <c:invertIfNegative val="0"/>
          <c:dLbls>
            <c:dLbl>
              <c:idx val="0"/>
              <c:layout>
                <c:manualLayout>
                  <c:x val="8.333333333333333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14-4293-91C5-9A8687B374B2}"/>
                </c:ext>
              </c:extLst>
            </c:dLbl>
            <c:dLbl>
              <c:idx val="2"/>
              <c:layout>
                <c:manualLayout>
                  <c:x val="8.3333333333333332E-3"/>
                  <c:y val="9.25925925925925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014-4293-91C5-9A8687B374B2}"/>
                </c:ext>
              </c:extLst>
            </c:dLbl>
            <c:dLbl>
              <c:idx val="3"/>
              <c:layout>
                <c:manualLayout>
                  <c:x val="8.333333333333230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014-4293-91C5-9A8687B374B2}"/>
                </c:ext>
              </c:extLst>
            </c:dLbl>
            <c:dLbl>
              <c:idx val="4"/>
              <c:layout>
                <c:manualLayout>
                  <c:x val="8.333333333333333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014-4293-91C5-9A8687B374B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'X AÑO'!$A$6:$A$10</c:f>
              <c:strCache>
                <c:ptCount val="5"/>
                <c:pt idx="0">
                  <c:v>Posicionar los servicios misionales</c:v>
                </c:pt>
                <c:pt idx="1">
                  <c:v>Ampliar la cobertura de los   servicios</c:v>
                </c:pt>
                <c:pt idx="2">
                  <c:v>Mejorar el desarrollo organizacional de la entidad</c:v>
                </c:pt>
                <c:pt idx="3">
                  <c:v>Optimizar la gestión institucional </c:v>
                </c:pt>
                <c:pt idx="4">
                  <c:v>Fortalecer las comunicaciones </c:v>
                </c:pt>
              </c:strCache>
            </c:strRef>
          </c:cat>
          <c:val>
            <c:numRef>
              <c:f>'X AÑO'!$E$6:$E$10</c:f>
              <c:numCache>
                <c:formatCode>General</c:formatCode>
                <c:ptCount val="5"/>
                <c:pt idx="0" formatCode="0%">
                  <c:v>0.75829999999999997</c:v>
                </c:pt>
                <c:pt idx="2" formatCode="0%">
                  <c:v>0.9</c:v>
                </c:pt>
                <c:pt idx="3" formatCode="0%">
                  <c:v>0.48420000000000002</c:v>
                </c:pt>
                <c:pt idx="4" formatCode="0%">
                  <c:v>0.36249999999999999</c:v>
                </c:pt>
              </c:numCache>
            </c:numRef>
          </c:val>
          <c:extLst>
            <c:ext xmlns:c16="http://schemas.microsoft.com/office/drawing/2014/chart" uri="{C3380CC4-5D6E-409C-BE32-E72D297353CC}">
              <c16:uniqueId val="{00000007-1014-4293-91C5-9A8687B374B2}"/>
            </c:ext>
          </c:extLst>
        </c:ser>
        <c:dLbls>
          <c:showLegendKey val="0"/>
          <c:showVal val="0"/>
          <c:showCatName val="0"/>
          <c:showSerName val="0"/>
          <c:showPercent val="0"/>
          <c:showBubbleSize val="0"/>
        </c:dLbls>
        <c:gapWidth val="211"/>
        <c:overlap val="-9"/>
        <c:axId val="1382640095"/>
        <c:axId val="1382627199"/>
      </c:barChart>
      <c:catAx>
        <c:axId val="1382640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crossAx val="1382627199"/>
        <c:crosses val="autoZero"/>
        <c:auto val="1"/>
        <c:lblAlgn val="ctr"/>
        <c:lblOffset val="100"/>
        <c:noMultiLvlLbl val="0"/>
      </c:catAx>
      <c:valAx>
        <c:axId val="138262719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crossAx val="13826400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legend>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3">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660E4C-A997-43E4-BFFA-4E0C195D3567}" type="doc">
      <dgm:prSet loTypeId="urn:microsoft.com/office/officeart/2005/8/layout/process1" loCatId="process" qsTypeId="urn:microsoft.com/office/officeart/2005/8/quickstyle/simple1" qsCatId="simple" csTypeId="urn:microsoft.com/office/officeart/2005/8/colors/accent0_3" csCatId="mainScheme" phldr="1"/>
      <dgm:spPr/>
    </dgm:pt>
    <dgm:pt modelId="{75830014-408D-4976-9BDE-0FC0FF6DF900}">
      <dgm:prSet phldrT="[Texto]" custT="1"/>
      <dgm:spPr/>
      <dgm:t>
        <a:bodyPr/>
        <a:lstStyle/>
        <a:p>
          <a:pPr>
            <a:buNone/>
          </a:pPr>
          <a:r>
            <a:rPr lang="es-ES" sz="1600" b="1">
              <a:latin typeface="Calibri"/>
              <a:ea typeface="+mn-ea"/>
              <a:cs typeface="+mn-cs"/>
            </a:rPr>
            <a:t>Recreación, Cultura y Deporte</a:t>
          </a:r>
          <a:endParaRPr lang="es-ES" sz="1600" dirty="0"/>
        </a:p>
      </dgm:t>
    </dgm:pt>
    <dgm:pt modelId="{D8D3E45D-4461-4329-89AF-180E0AD23C2F}" type="parTrans" cxnId="{EFD26A61-2483-4B31-A6E9-1679709D79B1}">
      <dgm:prSet/>
      <dgm:spPr/>
      <dgm:t>
        <a:bodyPr/>
        <a:lstStyle/>
        <a:p>
          <a:endParaRPr lang="es-ES" sz="1600"/>
        </a:p>
      </dgm:t>
    </dgm:pt>
    <dgm:pt modelId="{DCF2FDB7-535C-464E-BE8D-50EF69F55E89}" type="sibTrans" cxnId="{EFD26A61-2483-4B31-A6E9-1679709D79B1}">
      <dgm:prSet custT="1"/>
      <dgm:spPr/>
      <dgm:t>
        <a:bodyPr/>
        <a:lstStyle/>
        <a:p>
          <a:endParaRPr lang="es-ES" sz="1600"/>
        </a:p>
      </dgm:t>
    </dgm:pt>
    <dgm:pt modelId="{B6B4F25E-FFB0-4163-89F0-789E3D4F92BB}">
      <dgm:prSet phldrT="[Texto]" custT="1"/>
      <dgm:spPr/>
      <dgm:t>
        <a:bodyPr/>
        <a:lstStyle/>
        <a:p>
          <a:pPr>
            <a:buNone/>
          </a:pPr>
          <a:r>
            <a:rPr lang="es-ES" sz="1600" b="1">
              <a:latin typeface="Calibri"/>
              <a:ea typeface="+mn-ea"/>
              <a:cs typeface="+mn-cs"/>
            </a:rPr>
            <a:t>Asistencia Social – Programas Especiales</a:t>
          </a:r>
          <a:endParaRPr lang="es-ES" sz="1600" dirty="0"/>
        </a:p>
      </dgm:t>
    </dgm:pt>
    <dgm:pt modelId="{6138B4A3-D59E-4112-AD5F-3F74EF22B1BB}" type="parTrans" cxnId="{DF249CC1-2D19-4D85-BC29-CCFF42ECD9E6}">
      <dgm:prSet/>
      <dgm:spPr/>
      <dgm:t>
        <a:bodyPr/>
        <a:lstStyle/>
        <a:p>
          <a:endParaRPr lang="es-ES" sz="1600"/>
        </a:p>
      </dgm:t>
    </dgm:pt>
    <dgm:pt modelId="{B878F98C-BD91-47D7-A87A-5F370373312D}" type="sibTrans" cxnId="{DF249CC1-2D19-4D85-BC29-CCFF42ECD9E6}">
      <dgm:prSet custT="1"/>
      <dgm:spPr/>
      <dgm:t>
        <a:bodyPr/>
        <a:lstStyle/>
        <a:p>
          <a:endParaRPr lang="es-ES" sz="1600"/>
        </a:p>
      </dgm:t>
    </dgm:pt>
    <dgm:pt modelId="{489EA167-FFDB-427D-B013-5FA9FCD06EF3}">
      <dgm:prSet phldrT="[Texto]" custT="1"/>
      <dgm:spPr/>
      <dgm:t>
        <a:bodyPr/>
        <a:lstStyle/>
        <a:p>
          <a:pPr>
            <a:buNone/>
          </a:pPr>
          <a:r>
            <a:rPr lang="es-ES" sz="1600" b="1">
              <a:latin typeface="Calibri"/>
              <a:ea typeface="+mn-ea"/>
              <a:cs typeface="+mn-cs"/>
            </a:rPr>
            <a:t>Crédito</a:t>
          </a:r>
          <a:endParaRPr lang="es-ES" sz="1600" dirty="0"/>
        </a:p>
      </dgm:t>
    </dgm:pt>
    <dgm:pt modelId="{4B309CA5-D1A1-4ECB-92B8-18DCB627328F}" type="parTrans" cxnId="{349D8040-0C99-4118-9340-B676C8003C5D}">
      <dgm:prSet/>
      <dgm:spPr/>
      <dgm:t>
        <a:bodyPr/>
        <a:lstStyle/>
        <a:p>
          <a:endParaRPr lang="es-ES" sz="1600"/>
        </a:p>
      </dgm:t>
    </dgm:pt>
    <dgm:pt modelId="{68CA620A-3FE4-42C5-822D-07CFE4B64722}" type="sibTrans" cxnId="{349D8040-0C99-4118-9340-B676C8003C5D}">
      <dgm:prSet custT="1"/>
      <dgm:spPr/>
      <dgm:t>
        <a:bodyPr/>
        <a:lstStyle/>
        <a:p>
          <a:endParaRPr lang="es-ES" sz="1600"/>
        </a:p>
      </dgm:t>
    </dgm:pt>
    <dgm:pt modelId="{DC702BC7-737C-4B37-A1F8-188A6072546A}">
      <dgm:prSet custT="1"/>
      <dgm:spPr/>
      <dgm:t>
        <a:bodyPr/>
        <a:lstStyle/>
        <a:p>
          <a:r>
            <a:rPr lang="es-ES" sz="1400" b="1">
              <a:latin typeface="Calibri"/>
              <a:ea typeface="+mn-ea"/>
              <a:cs typeface="+mn-cs"/>
            </a:rPr>
            <a:t>Reconocimiento y pago de Cesantías</a:t>
          </a:r>
          <a:endParaRPr lang="es-ES" sz="1400" dirty="0">
            <a:latin typeface="Calibri"/>
            <a:ea typeface="+mn-ea"/>
            <a:cs typeface="+mn-cs"/>
          </a:endParaRPr>
        </a:p>
      </dgm:t>
    </dgm:pt>
    <dgm:pt modelId="{BFF630CC-C8D8-49C1-8D26-7F3DD37D6673}" type="parTrans" cxnId="{1D3880A3-0F78-4D59-AAA8-44D2E83F72AA}">
      <dgm:prSet/>
      <dgm:spPr/>
      <dgm:t>
        <a:bodyPr/>
        <a:lstStyle/>
        <a:p>
          <a:endParaRPr lang="es-ES" sz="1600"/>
        </a:p>
      </dgm:t>
    </dgm:pt>
    <dgm:pt modelId="{A2A34C75-AA86-4A14-8E81-2707680D6E9E}" type="sibTrans" cxnId="{1D3880A3-0F78-4D59-AAA8-44D2E83F72AA}">
      <dgm:prSet custT="1"/>
      <dgm:spPr/>
      <dgm:t>
        <a:bodyPr/>
        <a:lstStyle/>
        <a:p>
          <a:endParaRPr lang="es-ES" sz="1600"/>
        </a:p>
      </dgm:t>
    </dgm:pt>
    <dgm:pt modelId="{BF6235CB-6A1C-4A48-AD9E-741FF0822669}">
      <dgm:prSet custT="1"/>
      <dgm:spPr/>
      <dgm:t>
        <a:bodyPr/>
        <a:lstStyle/>
        <a:p>
          <a:r>
            <a:rPr lang="es-ES" sz="1600" b="1">
              <a:latin typeface="Calibri"/>
              <a:ea typeface="+mn-ea"/>
              <a:cs typeface="+mn-cs"/>
            </a:rPr>
            <a:t>Educación Colegio</a:t>
          </a:r>
          <a:endParaRPr lang="es-ES" sz="1600" dirty="0">
            <a:latin typeface="Calibri"/>
            <a:ea typeface="+mn-ea"/>
            <a:cs typeface="+mn-cs"/>
          </a:endParaRPr>
        </a:p>
      </dgm:t>
    </dgm:pt>
    <dgm:pt modelId="{42DEA5BA-BB3C-4415-A9DC-49F993EE064E}" type="parTrans" cxnId="{83C0279C-C4DC-46E7-BAD5-23DECEC8A918}">
      <dgm:prSet/>
      <dgm:spPr/>
      <dgm:t>
        <a:bodyPr/>
        <a:lstStyle/>
        <a:p>
          <a:endParaRPr lang="es-ES" sz="1600"/>
        </a:p>
      </dgm:t>
    </dgm:pt>
    <dgm:pt modelId="{CCAAF62E-F4E3-432C-9ABF-DD592B8AF2A1}" type="sibTrans" cxnId="{83C0279C-C4DC-46E7-BAD5-23DECEC8A918}">
      <dgm:prSet custT="1"/>
      <dgm:spPr/>
      <dgm:t>
        <a:bodyPr/>
        <a:lstStyle/>
        <a:p>
          <a:endParaRPr lang="es-ES" sz="1600"/>
        </a:p>
      </dgm:t>
    </dgm:pt>
    <dgm:pt modelId="{8CB9C4A6-FFE5-4506-8010-7997ACFA7749}">
      <dgm:prSet custT="1"/>
      <dgm:spPr/>
      <dgm:t>
        <a:bodyPr/>
        <a:lstStyle/>
        <a:p>
          <a:r>
            <a:rPr lang="es-ES" sz="1600" b="1">
              <a:latin typeface="Calibri"/>
              <a:ea typeface="+mn-ea"/>
              <a:cs typeface="+mn-cs"/>
            </a:rPr>
            <a:t>Salud Centro Médico</a:t>
          </a:r>
          <a:endParaRPr lang="es-ES" sz="1600" b="1" dirty="0">
            <a:latin typeface="Calibri"/>
            <a:ea typeface="+mn-ea"/>
            <a:cs typeface="+mn-cs"/>
          </a:endParaRPr>
        </a:p>
      </dgm:t>
    </dgm:pt>
    <dgm:pt modelId="{9A6D06E9-61F3-4D35-B33E-1ADCB0DC76C0}" type="parTrans" cxnId="{85CCEE00-4F57-479F-89B0-A72426DDF029}">
      <dgm:prSet/>
      <dgm:spPr/>
      <dgm:t>
        <a:bodyPr/>
        <a:lstStyle/>
        <a:p>
          <a:endParaRPr lang="es-ES" sz="1600"/>
        </a:p>
      </dgm:t>
    </dgm:pt>
    <dgm:pt modelId="{0AEDBB4D-6E5B-47FE-8638-89C82E379541}" type="sibTrans" cxnId="{85CCEE00-4F57-479F-89B0-A72426DDF029}">
      <dgm:prSet/>
      <dgm:spPr/>
      <dgm:t>
        <a:bodyPr/>
        <a:lstStyle/>
        <a:p>
          <a:endParaRPr lang="es-ES" sz="1600"/>
        </a:p>
      </dgm:t>
    </dgm:pt>
    <dgm:pt modelId="{7F5DADB2-CBFE-4E41-9E91-122660423416}" type="pres">
      <dgm:prSet presAssocID="{2B660E4C-A997-43E4-BFFA-4E0C195D3567}" presName="Name0" presStyleCnt="0">
        <dgm:presLayoutVars>
          <dgm:dir/>
          <dgm:resizeHandles val="exact"/>
        </dgm:presLayoutVars>
      </dgm:prSet>
      <dgm:spPr/>
    </dgm:pt>
    <dgm:pt modelId="{C142A0FF-D503-4DDE-B078-AE60690ACBDE}" type="pres">
      <dgm:prSet presAssocID="{75830014-408D-4976-9BDE-0FC0FF6DF900}" presName="node" presStyleLbl="node1" presStyleIdx="0" presStyleCnt="6">
        <dgm:presLayoutVars>
          <dgm:bulletEnabled val="1"/>
        </dgm:presLayoutVars>
      </dgm:prSet>
      <dgm:spPr/>
      <dgm:t>
        <a:bodyPr/>
        <a:lstStyle/>
        <a:p>
          <a:endParaRPr lang="es-ES"/>
        </a:p>
      </dgm:t>
    </dgm:pt>
    <dgm:pt modelId="{72FE7AA5-EF1B-4DC6-9D87-30F0A92A6A17}" type="pres">
      <dgm:prSet presAssocID="{DCF2FDB7-535C-464E-BE8D-50EF69F55E89}" presName="sibTrans" presStyleLbl="sibTrans2D1" presStyleIdx="0" presStyleCnt="5"/>
      <dgm:spPr/>
      <dgm:t>
        <a:bodyPr/>
        <a:lstStyle/>
        <a:p>
          <a:endParaRPr lang="es-ES"/>
        </a:p>
      </dgm:t>
    </dgm:pt>
    <dgm:pt modelId="{993C6E99-4328-4664-8EFA-2788FC4753F8}" type="pres">
      <dgm:prSet presAssocID="{DCF2FDB7-535C-464E-BE8D-50EF69F55E89}" presName="connectorText" presStyleLbl="sibTrans2D1" presStyleIdx="0" presStyleCnt="5"/>
      <dgm:spPr/>
      <dgm:t>
        <a:bodyPr/>
        <a:lstStyle/>
        <a:p>
          <a:endParaRPr lang="es-ES"/>
        </a:p>
      </dgm:t>
    </dgm:pt>
    <dgm:pt modelId="{99D07299-5AF7-4525-A4CC-AEA79E8B30AB}" type="pres">
      <dgm:prSet presAssocID="{B6B4F25E-FFB0-4163-89F0-789E3D4F92BB}" presName="node" presStyleLbl="node1" presStyleIdx="1" presStyleCnt="6">
        <dgm:presLayoutVars>
          <dgm:bulletEnabled val="1"/>
        </dgm:presLayoutVars>
      </dgm:prSet>
      <dgm:spPr/>
      <dgm:t>
        <a:bodyPr/>
        <a:lstStyle/>
        <a:p>
          <a:endParaRPr lang="es-ES"/>
        </a:p>
      </dgm:t>
    </dgm:pt>
    <dgm:pt modelId="{495494C9-7CC2-4001-BAC9-78628FD9F71F}" type="pres">
      <dgm:prSet presAssocID="{B878F98C-BD91-47D7-A87A-5F370373312D}" presName="sibTrans" presStyleLbl="sibTrans2D1" presStyleIdx="1" presStyleCnt="5"/>
      <dgm:spPr/>
      <dgm:t>
        <a:bodyPr/>
        <a:lstStyle/>
        <a:p>
          <a:endParaRPr lang="es-ES"/>
        </a:p>
      </dgm:t>
    </dgm:pt>
    <dgm:pt modelId="{FFFF0F3B-180D-4C26-83AE-DD75E94DFAFF}" type="pres">
      <dgm:prSet presAssocID="{B878F98C-BD91-47D7-A87A-5F370373312D}" presName="connectorText" presStyleLbl="sibTrans2D1" presStyleIdx="1" presStyleCnt="5"/>
      <dgm:spPr/>
      <dgm:t>
        <a:bodyPr/>
        <a:lstStyle/>
        <a:p>
          <a:endParaRPr lang="es-ES"/>
        </a:p>
      </dgm:t>
    </dgm:pt>
    <dgm:pt modelId="{B0F83EE5-E2B3-4017-A8FD-866C14046EE4}" type="pres">
      <dgm:prSet presAssocID="{489EA167-FFDB-427D-B013-5FA9FCD06EF3}" presName="node" presStyleLbl="node1" presStyleIdx="2" presStyleCnt="6">
        <dgm:presLayoutVars>
          <dgm:bulletEnabled val="1"/>
        </dgm:presLayoutVars>
      </dgm:prSet>
      <dgm:spPr/>
      <dgm:t>
        <a:bodyPr/>
        <a:lstStyle/>
        <a:p>
          <a:endParaRPr lang="es-ES"/>
        </a:p>
      </dgm:t>
    </dgm:pt>
    <dgm:pt modelId="{0603C1C7-A127-4B55-AD04-5090BCF46FD3}" type="pres">
      <dgm:prSet presAssocID="{68CA620A-3FE4-42C5-822D-07CFE4B64722}" presName="sibTrans" presStyleLbl="sibTrans2D1" presStyleIdx="2" presStyleCnt="5"/>
      <dgm:spPr/>
      <dgm:t>
        <a:bodyPr/>
        <a:lstStyle/>
        <a:p>
          <a:endParaRPr lang="es-ES"/>
        </a:p>
      </dgm:t>
    </dgm:pt>
    <dgm:pt modelId="{8255A806-2F0B-427C-AF5E-85268441BA7B}" type="pres">
      <dgm:prSet presAssocID="{68CA620A-3FE4-42C5-822D-07CFE4B64722}" presName="connectorText" presStyleLbl="sibTrans2D1" presStyleIdx="2" presStyleCnt="5"/>
      <dgm:spPr/>
      <dgm:t>
        <a:bodyPr/>
        <a:lstStyle/>
        <a:p>
          <a:endParaRPr lang="es-ES"/>
        </a:p>
      </dgm:t>
    </dgm:pt>
    <dgm:pt modelId="{E95F8F53-B5F1-43E5-B23C-D42BED38DAB5}" type="pres">
      <dgm:prSet presAssocID="{DC702BC7-737C-4B37-A1F8-188A6072546A}" presName="node" presStyleLbl="node1" presStyleIdx="3" presStyleCnt="6">
        <dgm:presLayoutVars>
          <dgm:bulletEnabled val="1"/>
        </dgm:presLayoutVars>
      </dgm:prSet>
      <dgm:spPr/>
      <dgm:t>
        <a:bodyPr/>
        <a:lstStyle/>
        <a:p>
          <a:endParaRPr lang="es-ES"/>
        </a:p>
      </dgm:t>
    </dgm:pt>
    <dgm:pt modelId="{B4C2660D-5924-4A0B-8186-2F719F4B557E}" type="pres">
      <dgm:prSet presAssocID="{A2A34C75-AA86-4A14-8E81-2707680D6E9E}" presName="sibTrans" presStyleLbl="sibTrans2D1" presStyleIdx="3" presStyleCnt="5"/>
      <dgm:spPr/>
      <dgm:t>
        <a:bodyPr/>
        <a:lstStyle/>
        <a:p>
          <a:endParaRPr lang="es-ES"/>
        </a:p>
      </dgm:t>
    </dgm:pt>
    <dgm:pt modelId="{4929C512-421B-471A-A887-48CCFC5F5D97}" type="pres">
      <dgm:prSet presAssocID="{A2A34C75-AA86-4A14-8E81-2707680D6E9E}" presName="connectorText" presStyleLbl="sibTrans2D1" presStyleIdx="3" presStyleCnt="5"/>
      <dgm:spPr/>
      <dgm:t>
        <a:bodyPr/>
        <a:lstStyle/>
        <a:p>
          <a:endParaRPr lang="es-ES"/>
        </a:p>
      </dgm:t>
    </dgm:pt>
    <dgm:pt modelId="{52EF26F2-E9C9-4240-ACA5-CB1ECC52E6F9}" type="pres">
      <dgm:prSet presAssocID="{BF6235CB-6A1C-4A48-AD9E-741FF0822669}" presName="node" presStyleLbl="node1" presStyleIdx="4" presStyleCnt="6">
        <dgm:presLayoutVars>
          <dgm:bulletEnabled val="1"/>
        </dgm:presLayoutVars>
      </dgm:prSet>
      <dgm:spPr/>
      <dgm:t>
        <a:bodyPr/>
        <a:lstStyle/>
        <a:p>
          <a:endParaRPr lang="es-ES"/>
        </a:p>
      </dgm:t>
    </dgm:pt>
    <dgm:pt modelId="{DC60B984-9350-4125-AB5D-FCA9D65B8079}" type="pres">
      <dgm:prSet presAssocID="{CCAAF62E-F4E3-432C-9ABF-DD592B8AF2A1}" presName="sibTrans" presStyleLbl="sibTrans2D1" presStyleIdx="4" presStyleCnt="5"/>
      <dgm:spPr/>
      <dgm:t>
        <a:bodyPr/>
        <a:lstStyle/>
        <a:p>
          <a:endParaRPr lang="es-ES"/>
        </a:p>
      </dgm:t>
    </dgm:pt>
    <dgm:pt modelId="{E93E2B2F-FD37-424A-B14A-44DAF4F0C2CF}" type="pres">
      <dgm:prSet presAssocID="{CCAAF62E-F4E3-432C-9ABF-DD592B8AF2A1}" presName="connectorText" presStyleLbl="sibTrans2D1" presStyleIdx="4" presStyleCnt="5"/>
      <dgm:spPr/>
      <dgm:t>
        <a:bodyPr/>
        <a:lstStyle/>
        <a:p>
          <a:endParaRPr lang="es-ES"/>
        </a:p>
      </dgm:t>
    </dgm:pt>
    <dgm:pt modelId="{D5819AF0-DE5A-4528-A6A8-B8E214A7E470}" type="pres">
      <dgm:prSet presAssocID="{8CB9C4A6-FFE5-4506-8010-7997ACFA7749}" presName="node" presStyleLbl="node1" presStyleIdx="5" presStyleCnt="6">
        <dgm:presLayoutVars>
          <dgm:bulletEnabled val="1"/>
        </dgm:presLayoutVars>
      </dgm:prSet>
      <dgm:spPr/>
      <dgm:t>
        <a:bodyPr/>
        <a:lstStyle/>
        <a:p>
          <a:endParaRPr lang="es-ES"/>
        </a:p>
      </dgm:t>
    </dgm:pt>
  </dgm:ptLst>
  <dgm:cxnLst>
    <dgm:cxn modelId="{D6DEBE38-4ACA-4442-B838-AB4D67A2C46C}" type="presOf" srcId="{8CB9C4A6-FFE5-4506-8010-7997ACFA7749}" destId="{D5819AF0-DE5A-4528-A6A8-B8E214A7E470}" srcOrd="0" destOrd="0" presId="urn:microsoft.com/office/officeart/2005/8/layout/process1"/>
    <dgm:cxn modelId="{0DE85C44-5B71-4BCC-878C-736609926AF7}" type="presOf" srcId="{68CA620A-3FE4-42C5-822D-07CFE4B64722}" destId="{8255A806-2F0B-427C-AF5E-85268441BA7B}" srcOrd="1" destOrd="0" presId="urn:microsoft.com/office/officeart/2005/8/layout/process1"/>
    <dgm:cxn modelId="{6170D8ED-3679-45E2-8FD1-FAA79EA45D23}" type="presOf" srcId="{B6B4F25E-FFB0-4163-89F0-789E3D4F92BB}" destId="{99D07299-5AF7-4525-A4CC-AEA79E8B30AB}" srcOrd="0" destOrd="0" presId="urn:microsoft.com/office/officeart/2005/8/layout/process1"/>
    <dgm:cxn modelId="{E446E8F6-C051-4668-AF1D-3E739E23C68F}" type="presOf" srcId="{CCAAF62E-F4E3-432C-9ABF-DD592B8AF2A1}" destId="{E93E2B2F-FD37-424A-B14A-44DAF4F0C2CF}" srcOrd="1" destOrd="0" presId="urn:microsoft.com/office/officeart/2005/8/layout/process1"/>
    <dgm:cxn modelId="{177BEAB2-3BF1-42EA-8D32-E37427B913FB}" type="presOf" srcId="{A2A34C75-AA86-4A14-8E81-2707680D6E9E}" destId="{4929C512-421B-471A-A887-48CCFC5F5D97}" srcOrd="1" destOrd="0" presId="urn:microsoft.com/office/officeart/2005/8/layout/process1"/>
    <dgm:cxn modelId="{BC130850-EC20-41F4-BF7E-89D77D39A463}" type="presOf" srcId="{A2A34C75-AA86-4A14-8E81-2707680D6E9E}" destId="{B4C2660D-5924-4A0B-8186-2F719F4B557E}" srcOrd="0" destOrd="0" presId="urn:microsoft.com/office/officeart/2005/8/layout/process1"/>
    <dgm:cxn modelId="{EB9E7423-4783-498E-B396-C5A4377A3943}" type="presOf" srcId="{68CA620A-3FE4-42C5-822D-07CFE4B64722}" destId="{0603C1C7-A127-4B55-AD04-5090BCF46FD3}" srcOrd="0" destOrd="0" presId="urn:microsoft.com/office/officeart/2005/8/layout/process1"/>
    <dgm:cxn modelId="{85CCEE00-4F57-479F-89B0-A72426DDF029}" srcId="{2B660E4C-A997-43E4-BFFA-4E0C195D3567}" destId="{8CB9C4A6-FFE5-4506-8010-7997ACFA7749}" srcOrd="5" destOrd="0" parTransId="{9A6D06E9-61F3-4D35-B33E-1ADCB0DC76C0}" sibTransId="{0AEDBB4D-6E5B-47FE-8638-89C82E379541}"/>
    <dgm:cxn modelId="{B7E6876A-773C-4B26-842C-5BDAEED8C653}" type="presOf" srcId="{489EA167-FFDB-427D-B013-5FA9FCD06EF3}" destId="{B0F83EE5-E2B3-4017-A8FD-866C14046EE4}" srcOrd="0" destOrd="0" presId="urn:microsoft.com/office/officeart/2005/8/layout/process1"/>
    <dgm:cxn modelId="{2AE27772-D35E-4CED-A504-B424358BA31B}" type="presOf" srcId="{DCF2FDB7-535C-464E-BE8D-50EF69F55E89}" destId="{72FE7AA5-EF1B-4DC6-9D87-30F0A92A6A17}" srcOrd="0" destOrd="0" presId="urn:microsoft.com/office/officeart/2005/8/layout/process1"/>
    <dgm:cxn modelId="{349D8040-0C99-4118-9340-B676C8003C5D}" srcId="{2B660E4C-A997-43E4-BFFA-4E0C195D3567}" destId="{489EA167-FFDB-427D-B013-5FA9FCD06EF3}" srcOrd="2" destOrd="0" parTransId="{4B309CA5-D1A1-4ECB-92B8-18DCB627328F}" sibTransId="{68CA620A-3FE4-42C5-822D-07CFE4B64722}"/>
    <dgm:cxn modelId="{17A06118-5578-499F-B337-3FCFE94453B2}" type="presOf" srcId="{DC702BC7-737C-4B37-A1F8-188A6072546A}" destId="{E95F8F53-B5F1-43E5-B23C-D42BED38DAB5}" srcOrd="0" destOrd="0" presId="urn:microsoft.com/office/officeart/2005/8/layout/process1"/>
    <dgm:cxn modelId="{EFD26A61-2483-4B31-A6E9-1679709D79B1}" srcId="{2B660E4C-A997-43E4-BFFA-4E0C195D3567}" destId="{75830014-408D-4976-9BDE-0FC0FF6DF900}" srcOrd="0" destOrd="0" parTransId="{D8D3E45D-4461-4329-89AF-180E0AD23C2F}" sibTransId="{DCF2FDB7-535C-464E-BE8D-50EF69F55E89}"/>
    <dgm:cxn modelId="{9D0CE3AE-3B00-4477-938E-943BFA80B5EF}" type="presOf" srcId="{CCAAF62E-F4E3-432C-9ABF-DD592B8AF2A1}" destId="{DC60B984-9350-4125-AB5D-FCA9D65B8079}" srcOrd="0" destOrd="0" presId="urn:microsoft.com/office/officeart/2005/8/layout/process1"/>
    <dgm:cxn modelId="{1D576320-7F7D-485D-9C7A-DA92C0402421}" type="presOf" srcId="{B878F98C-BD91-47D7-A87A-5F370373312D}" destId="{FFFF0F3B-180D-4C26-83AE-DD75E94DFAFF}" srcOrd="1" destOrd="0" presId="urn:microsoft.com/office/officeart/2005/8/layout/process1"/>
    <dgm:cxn modelId="{4562D1C1-FE82-42E3-91C1-A6815692FC71}" type="presOf" srcId="{BF6235CB-6A1C-4A48-AD9E-741FF0822669}" destId="{52EF26F2-E9C9-4240-ACA5-CB1ECC52E6F9}" srcOrd="0" destOrd="0" presId="urn:microsoft.com/office/officeart/2005/8/layout/process1"/>
    <dgm:cxn modelId="{6E72A747-D241-4E2E-B6A7-76307FED8E5F}" type="presOf" srcId="{2B660E4C-A997-43E4-BFFA-4E0C195D3567}" destId="{7F5DADB2-CBFE-4E41-9E91-122660423416}" srcOrd="0" destOrd="0" presId="urn:microsoft.com/office/officeart/2005/8/layout/process1"/>
    <dgm:cxn modelId="{1D3880A3-0F78-4D59-AAA8-44D2E83F72AA}" srcId="{2B660E4C-A997-43E4-BFFA-4E0C195D3567}" destId="{DC702BC7-737C-4B37-A1F8-188A6072546A}" srcOrd="3" destOrd="0" parTransId="{BFF630CC-C8D8-49C1-8D26-7F3DD37D6673}" sibTransId="{A2A34C75-AA86-4A14-8E81-2707680D6E9E}"/>
    <dgm:cxn modelId="{DF249CC1-2D19-4D85-BC29-CCFF42ECD9E6}" srcId="{2B660E4C-A997-43E4-BFFA-4E0C195D3567}" destId="{B6B4F25E-FFB0-4163-89F0-789E3D4F92BB}" srcOrd="1" destOrd="0" parTransId="{6138B4A3-D59E-4112-AD5F-3F74EF22B1BB}" sibTransId="{B878F98C-BD91-47D7-A87A-5F370373312D}"/>
    <dgm:cxn modelId="{DB01C49F-6BEB-4657-A9CE-BBDA0D74FD20}" type="presOf" srcId="{DCF2FDB7-535C-464E-BE8D-50EF69F55E89}" destId="{993C6E99-4328-4664-8EFA-2788FC4753F8}" srcOrd="1" destOrd="0" presId="urn:microsoft.com/office/officeart/2005/8/layout/process1"/>
    <dgm:cxn modelId="{85D97700-388A-4518-A05C-205FD9EE5792}" type="presOf" srcId="{B878F98C-BD91-47D7-A87A-5F370373312D}" destId="{495494C9-7CC2-4001-BAC9-78628FD9F71F}" srcOrd="0" destOrd="0" presId="urn:microsoft.com/office/officeart/2005/8/layout/process1"/>
    <dgm:cxn modelId="{BD5B3A6F-035A-49AF-8AE6-E04531BF9A97}" type="presOf" srcId="{75830014-408D-4976-9BDE-0FC0FF6DF900}" destId="{C142A0FF-D503-4DDE-B078-AE60690ACBDE}" srcOrd="0" destOrd="0" presId="urn:microsoft.com/office/officeart/2005/8/layout/process1"/>
    <dgm:cxn modelId="{83C0279C-C4DC-46E7-BAD5-23DECEC8A918}" srcId="{2B660E4C-A997-43E4-BFFA-4E0C195D3567}" destId="{BF6235CB-6A1C-4A48-AD9E-741FF0822669}" srcOrd="4" destOrd="0" parTransId="{42DEA5BA-BB3C-4415-A9DC-49F993EE064E}" sibTransId="{CCAAF62E-F4E3-432C-9ABF-DD592B8AF2A1}"/>
    <dgm:cxn modelId="{8E400A40-7340-4EBB-9701-C28DDB6ACAEB}" type="presParOf" srcId="{7F5DADB2-CBFE-4E41-9E91-122660423416}" destId="{C142A0FF-D503-4DDE-B078-AE60690ACBDE}" srcOrd="0" destOrd="0" presId="urn:microsoft.com/office/officeart/2005/8/layout/process1"/>
    <dgm:cxn modelId="{54EE8DED-AE99-4309-9690-2C3D0A030676}" type="presParOf" srcId="{7F5DADB2-CBFE-4E41-9E91-122660423416}" destId="{72FE7AA5-EF1B-4DC6-9D87-30F0A92A6A17}" srcOrd="1" destOrd="0" presId="urn:microsoft.com/office/officeart/2005/8/layout/process1"/>
    <dgm:cxn modelId="{ED10482B-EE4E-4606-AF65-9EAFFCFF0C12}" type="presParOf" srcId="{72FE7AA5-EF1B-4DC6-9D87-30F0A92A6A17}" destId="{993C6E99-4328-4664-8EFA-2788FC4753F8}" srcOrd="0" destOrd="0" presId="urn:microsoft.com/office/officeart/2005/8/layout/process1"/>
    <dgm:cxn modelId="{D5FD54A8-3E19-49C9-B81B-5ADFE3348E49}" type="presParOf" srcId="{7F5DADB2-CBFE-4E41-9E91-122660423416}" destId="{99D07299-5AF7-4525-A4CC-AEA79E8B30AB}" srcOrd="2" destOrd="0" presId="urn:microsoft.com/office/officeart/2005/8/layout/process1"/>
    <dgm:cxn modelId="{DEACC60B-7980-4C32-A201-05BF5A1AF4EE}" type="presParOf" srcId="{7F5DADB2-CBFE-4E41-9E91-122660423416}" destId="{495494C9-7CC2-4001-BAC9-78628FD9F71F}" srcOrd="3" destOrd="0" presId="urn:microsoft.com/office/officeart/2005/8/layout/process1"/>
    <dgm:cxn modelId="{277874C0-731B-4A57-9B67-5DDBA29B9AB4}" type="presParOf" srcId="{495494C9-7CC2-4001-BAC9-78628FD9F71F}" destId="{FFFF0F3B-180D-4C26-83AE-DD75E94DFAFF}" srcOrd="0" destOrd="0" presId="urn:microsoft.com/office/officeart/2005/8/layout/process1"/>
    <dgm:cxn modelId="{060B3166-8853-4FDE-ACED-26A10E8EFCEC}" type="presParOf" srcId="{7F5DADB2-CBFE-4E41-9E91-122660423416}" destId="{B0F83EE5-E2B3-4017-A8FD-866C14046EE4}" srcOrd="4" destOrd="0" presId="urn:microsoft.com/office/officeart/2005/8/layout/process1"/>
    <dgm:cxn modelId="{A72C28D1-4C07-4E24-9839-1F40B738F720}" type="presParOf" srcId="{7F5DADB2-CBFE-4E41-9E91-122660423416}" destId="{0603C1C7-A127-4B55-AD04-5090BCF46FD3}" srcOrd="5" destOrd="0" presId="urn:microsoft.com/office/officeart/2005/8/layout/process1"/>
    <dgm:cxn modelId="{564CD29E-6E7A-4C37-B57F-B7810419EF7B}" type="presParOf" srcId="{0603C1C7-A127-4B55-AD04-5090BCF46FD3}" destId="{8255A806-2F0B-427C-AF5E-85268441BA7B}" srcOrd="0" destOrd="0" presId="urn:microsoft.com/office/officeart/2005/8/layout/process1"/>
    <dgm:cxn modelId="{725552B5-E2D3-43E6-9C9B-0E5ED476A225}" type="presParOf" srcId="{7F5DADB2-CBFE-4E41-9E91-122660423416}" destId="{E95F8F53-B5F1-43E5-B23C-D42BED38DAB5}" srcOrd="6" destOrd="0" presId="urn:microsoft.com/office/officeart/2005/8/layout/process1"/>
    <dgm:cxn modelId="{ABD7A512-A55F-4D56-B768-4B415D3263DE}" type="presParOf" srcId="{7F5DADB2-CBFE-4E41-9E91-122660423416}" destId="{B4C2660D-5924-4A0B-8186-2F719F4B557E}" srcOrd="7" destOrd="0" presId="urn:microsoft.com/office/officeart/2005/8/layout/process1"/>
    <dgm:cxn modelId="{1B18D583-A86A-4FE6-B2B1-23D24E912764}" type="presParOf" srcId="{B4C2660D-5924-4A0B-8186-2F719F4B557E}" destId="{4929C512-421B-471A-A887-48CCFC5F5D97}" srcOrd="0" destOrd="0" presId="urn:microsoft.com/office/officeart/2005/8/layout/process1"/>
    <dgm:cxn modelId="{75AFD6FC-B490-4C5E-9294-85B9253D183A}" type="presParOf" srcId="{7F5DADB2-CBFE-4E41-9E91-122660423416}" destId="{52EF26F2-E9C9-4240-ACA5-CB1ECC52E6F9}" srcOrd="8" destOrd="0" presId="urn:microsoft.com/office/officeart/2005/8/layout/process1"/>
    <dgm:cxn modelId="{1AF1701E-7731-41AE-936C-60991CAE5B53}" type="presParOf" srcId="{7F5DADB2-CBFE-4E41-9E91-122660423416}" destId="{DC60B984-9350-4125-AB5D-FCA9D65B8079}" srcOrd="9" destOrd="0" presId="urn:microsoft.com/office/officeart/2005/8/layout/process1"/>
    <dgm:cxn modelId="{7C0355F6-09E9-4D6F-B927-96019CF3A58E}" type="presParOf" srcId="{DC60B984-9350-4125-AB5D-FCA9D65B8079}" destId="{E93E2B2F-FD37-424A-B14A-44DAF4F0C2CF}" srcOrd="0" destOrd="0" presId="urn:microsoft.com/office/officeart/2005/8/layout/process1"/>
    <dgm:cxn modelId="{C868F4F5-C18D-4B04-B0BD-9A5CA21A9D43}" type="presParOf" srcId="{7F5DADB2-CBFE-4E41-9E91-122660423416}" destId="{D5819AF0-DE5A-4528-A6A8-B8E214A7E470}"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51B0DC-ACAB-4CFD-B19F-6CC8DFFF4635}"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s-ES"/>
        </a:p>
      </dgm:t>
    </dgm:pt>
    <dgm:pt modelId="{B70DA46A-0099-4177-AFEF-6BF00CD35DEE}">
      <dgm:prSet phldrT="[Texto]"/>
      <dgm:spPr>
        <a:solidFill>
          <a:srgbClr val="F0F4DE"/>
        </a:solidFill>
      </dgm:spPr>
      <dgm:t>
        <a:bodyPr/>
        <a:lstStyle/>
        <a:p>
          <a:pPr algn="just"/>
          <a:r>
            <a:rPr lang="es-MX"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Nuevas políticas para ampliar los beneficiarios.</a:t>
          </a:r>
          <a:endParaRPr lang="es-ES" dirty="0">
            <a:solidFill>
              <a:schemeClr val="tx1"/>
            </a:solidFill>
          </a:endParaRPr>
        </a:p>
      </dgm:t>
    </dgm:pt>
    <dgm:pt modelId="{C8F9C33A-FACF-48D5-B9B4-7E1E2890E36E}" type="parTrans" cxnId="{F05EB684-DABA-40AD-B2DC-AD130E67B050}">
      <dgm:prSet/>
      <dgm:spPr/>
      <dgm:t>
        <a:bodyPr/>
        <a:lstStyle/>
        <a:p>
          <a:endParaRPr lang="es-ES"/>
        </a:p>
      </dgm:t>
    </dgm:pt>
    <dgm:pt modelId="{6E3C6ECA-76E4-41CC-9C29-FCA1FF54E265}" type="sibTrans" cxnId="{F05EB684-DABA-40AD-B2DC-AD130E67B050}">
      <dgm:prSet/>
      <dgm:spPr/>
      <dgm:t>
        <a:bodyPr/>
        <a:lstStyle/>
        <a:p>
          <a:endParaRPr lang="es-ES"/>
        </a:p>
      </dgm:t>
    </dgm:pt>
    <dgm:pt modelId="{E84C980C-9C73-448D-94FF-9E77237A8BE0}">
      <dgm:prSet phldrT="[Texto]"/>
      <dgm:spPr>
        <a:solidFill>
          <a:schemeClr val="accent1">
            <a:lumMod val="50000"/>
          </a:schemeClr>
        </a:solidFill>
      </dgm:spPr>
      <dgm:t>
        <a:bodyPr/>
        <a:lstStyle/>
        <a:p>
          <a:pPr algn="just"/>
          <a:r>
            <a:rPr lang="es-MX"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Fue renovado el material de apoyo educativo de  laboratorios y los equipos de informática.</a:t>
          </a:r>
          <a:endParaRPr lang="es-ES" dirty="0">
            <a:solidFill>
              <a:schemeClr val="bg1"/>
            </a:solidFill>
          </a:endParaRPr>
        </a:p>
      </dgm:t>
    </dgm:pt>
    <dgm:pt modelId="{75836A75-7DEF-4BD4-AEA3-E52B71A5CF59}" type="parTrans" cxnId="{5AC9C819-E8CA-47FA-8683-16C3F48416C8}">
      <dgm:prSet/>
      <dgm:spPr/>
      <dgm:t>
        <a:bodyPr/>
        <a:lstStyle/>
        <a:p>
          <a:endParaRPr lang="es-ES"/>
        </a:p>
      </dgm:t>
    </dgm:pt>
    <dgm:pt modelId="{89F9E081-2E72-41B0-A285-2F3E809C385D}" type="sibTrans" cxnId="{5AC9C819-E8CA-47FA-8683-16C3F48416C8}">
      <dgm:prSet/>
      <dgm:spPr/>
      <dgm:t>
        <a:bodyPr/>
        <a:lstStyle/>
        <a:p>
          <a:endParaRPr lang="es-ES"/>
        </a:p>
      </dgm:t>
    </dgm:pt>
    <dgm:pt modelId="{C70D8E89-1DCE-44EC-AB2F-F77D387B0521}">
      <dgm:prSet phldrT="[Texto]"/>
      <dgm:spPr>
        <a:solidFill>
          <a:schemeClr val="accent1">
            <a:lumMod val="50000"/>
          </a:schemeClr>
        </a:solidFill>
      </dgm:spPr>
      <dgm:t>
        <a:bodyPr/>
        <a:lstStyle/>
        <a:p>
          <a:pPr algn="just"/>
          <a:r>
            <a:rPr lang="es-MX"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Certificación en el primer nivel del Modelo Europeo de Reconocimiento de Gestión de Calidad: “</a:t>
          </a:r>
          <a:r>
            <a:rPr lang="es-CO" i="1"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European Foundation for Quality</a:t>
          </a:r>
          <a:r>
            <a:rPr lang="es-MX" i="1"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Management (EFQM)</a:t>
          </a:r>
          <a:r>
            <a:rPr lang="es-MX"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endParaRPr lang="es-ES" dirty="0">
            <a:solidFill>
              <a:schemeClr val="bg1"/>
            </a:solidFill>
          </a:endParaRPr>
        </a:p>
      </dgm:t>
    </dgm:pt>
    <dgm:pt modelId="{26ECB703-D222-4D52-8D52-B21FB277782F}" type="parTrans" cxnId="{A17C2190-0478-4DA1-B6D6-9F83CF2CE489}">
      <dgm:prSet/>
      <dgm:spPr/>
      <dgm:t>
        <a:bodyPr/>
        <a:lstStyle/>
        <a:p>
          <a:endParaRPr lang="es-ES"/>
        </a:p>
      </dgm:t>
    </dgm:pt>
    <dgm:pt modelId="{41D963CC-B1DA-49F4-8626-619CAFA26B23}" type="sibTrans" cxnId="{A17C2190-0478-4DA1-B6D6-9F83CF2CE489}">
      <dgm:prSet/>
      <dgm:spPr/>
      <dgm:t>
        <a:bodyPr/>
        <a:lstStyle/>
        <a:p>
          <a:endParaRPr lang="es-ES"/>
        </a:p>
      </dgm:t>
    </dgm:pt>
    <dgm:pt modelId="{156B3D8C-1F56-4569-8DE8-9F37CEC4B3B3}">
      <dgm:prSet phldrT="[Texto]"/>
      <dgm:spPr>
        <a:solidFill>
          <a:srgbClr val="F0F4DE"/>
        </a:solidFill>
      </dgm:spPr>
      <dgm:t>
        <a:bodyPr/>
        <a:lstStyle/>
        <a:p>
          <a:pPr algn="just"/>
          <a:r>
            <a:rPr lang="es-MX" dirty="0">
              <a:solidFill>
                <a:schemeClr val="tx1"/>
              </a:solidFill>
              <a:latin typeface="Arial" panose="020B0604020202020204" pitchFamily="34" charset="0"/>
              <a:ea typeface="Times New Roman" panose="02020603050405020304" pitchFamily="18" charset="0"/>
            </a:rPr>
            <a:t>Posicionado dentro de las 20 mejores instituciones educativas públicas de Bogotá (Laboratorio de Economía de la Educación (LEE) de la Universidad Javeriana)</a:t>
          </a:r>
          <a:endParaRPr lang="es-ES" dirty="0">
            <a:solidFill>
              <a:schemeClr val="tx1"/>
            </a:solidFill>
          </a:endParaRPr>
        </a:p>
      </dgm:t>
    </dgm:pt>
    <dgm:pt modelId="{5DD1B4E5-92C5-4351-9BFA-60AAA813A362}" type="parTrans" cxnId="{066B7BC8-F173-4ADB-82B8-71E5EDF6A511}">
      <dgm:prSet/>
      <dgm:spPr/>
      <dgm:t>
        <a:bodyPr/>
        <a:lstStyle/>
        <a:p>
          <a:endParaRPr lang="es-ES"/>
        </a:p>
      </dgm:t>
    </dgm:pt>
    <dgm:pt modelId="{3F1D46D8-B7EF-446F-9FD2-3818B5B515F4}" type="sibTrans" cxnId="{066B7BC8-F173-4ADB-82B8-71E5EDF6A511}">
      <dgm:prSet/>
      <dgm:spPr/>
      <dgm:t>
        <a:bodyPr/>
        <a:lstStyle/>
        <a:p>
          <a:endParaRPr lang="es-ES"/>
        </a:p>
      </dgm:t>
    </dgm:pt>
    <dgm:pt modelId="{1686E09C-DD59-422B-9566-55F831A07912}" type="pres">
      <dgm:prSet presAssocID="{1E51B0DC-ACAB-4CFD-B19F-6CC8DFFF4635}" presName="matrix" presStyleCnt="0">
        <dgm:presLayoutVars>
          <dgm:chMax val="1"/>
          <dgm:dir/>
          <dgm:resizeHandles val="exact"/>
        </dgm:presLayoutVars>
      </dgm:prSet>
      <dgm:spPr/>
      <dgm:t>
        <a:bodyPr/>
        <a:lstStyle/>
        <a:p>
          <a:endParaRPr lang="es-ES"/>
        </a:p>
      </dgm:t>
    </dgm:pt>
    <dgm:pt modelId="{849BFD7C-DE00-4C79-8864-1BFD39B12201}" type="pres">
      <dgm:prSet presAssocID="{1E51B0DC-ACAB-4CFD-B19F-6CC8DFFF4635}" presName="diamond" presStyleLbl="bgShp" presStyleIdx="0" presStyleCnt="1" custScaleX="154917" custLinFactNeighborX="-3058" custLinFactNeighborY="3418"/>
      <dgm:spPr/>
    </dgm:pt>
    <dgm:pt modelId="{14BBCDD6-6D2D-4609-8C6A-333083483FC6}" type="pres">
      <dgm:prSet presAssocID="{1E51B0DC-ACAB-4CFD-B19F-6CC8DFFF4635}" presName="quad1" presStyleLbl="node1" presStyleIdx="0" presStyleCnt="4" custScaleX="170774" custLinFactNeighborX="-38254" custLinFactNeighborY="8199">
        <dgm:presLayoutVars>
          <dgm:chMax val="0"/>
          <dgm:chPref val="0"/>
          <dgm:bulletEnabled val="1"/>
        </dgm:presLayoutVars>
      </dgm:prSet>
      <dgm:spPr/>
      <dgm:t>
        <a:bodyPr/>
        <a:lstStyle/>
        <a:p>
          <a:endParaRPr lang="es-ES"/>
        </a:p>
      </dgm:t>
    </dgm:pt>
    <dgm:pt modelId="{378D711D-B4D5-4BB8-B5E6-C5D893EE21F2}" type="pres">
      <dgm:prSet presAssocID="{1E51B0DC-ACAB-4CFD-B19F-6CC8DFFF4635}" presName="quad2" presStyleLbl="node1" presStyleIdx="1" presStyleCnt="4" custScaleX="171871" custLinFactNeighborX="30089" custLinFactNeighborY="9129">
        <dgm:presLayoutVars>
          <dgm:chMax val="0"/>
          <dgm:chPref val="0"/>
          <dgm:bulletEnabled val="1"/>
        </dgm:presLayoutVars>
      </dgm:prSet>
      <dgm:spPr/>
      <dgm:t>
        <a:bodyPr/>
        <a:lstStyle/>
        <a:p>
          <a:endParaRPr lang="es-ES"/>
        </a:p>
      </dgm:t>
    </dgm:pt>
    <dgm:pt modelId="{4C88EF05-35C9-4770-893F-B09AF5EFF94D}" type="pres">
      <dgm:prSet presAssocID="{1E51B0DC-ACAB-4CFD-B19F-6CC8DFFF4635}" presName="quad3" presStyleLbl="node1" presStyleIdx="2" presStyleCnt="4" custScaleX="171770" custLinFactNeighborX="-35747" custLinFactNeighborY="8921">
        <dgm:presLayoutVars>
          <dgm:chMax val="0"/>
          <dgm:chPref val="0"/>
          <dgm:bulletEnabled val="1"/>
        </dgm:presLayoutVars>
      </dgm:prSet>
      <dgm:spPr/>
      <dgm:t>
        <a:bodyPr/>
        <a:lstStyle/>
        <a:p>
          <a:endParaRPr lang="es-ES"/>
        </a:p>
      </dgm:t>
    </dgm:pt>
    <dgm:pt modelId="{66FD48E9-BF5B-4F03-A751-9BD6A577A886}" type="pres">
      <dgm:prSet presAssocID="{1E51B0DC-ACAB-4CFD-B19F-6CC8DFFF4635}" presName="quad4" presStyleLbl="node1" presStyleIdx="3" presStyleCnt="4" custScaleX="171110" custLinFactNeighborX="33360" custLinFactNeighborY="10222">
        <dgm:presLayoutVars>
          <dgm:chMax val="0"/>
          <dgm:chPref val="0"/>
          <dgm:bulletEnabled val="1"/>
        </dgm:presLayoutVars>
      </dgm:prSet>
      <dgm:spPr/>
      <dgm:t>
        <a:bodyPr/>
        <a:lstStyle/>
        <a:p>
          <a:endParaRPr lang="es-ES"/>
        </a:p>
      </dgm:t>
    </dgm:pt>
  </dgm:ptLst>
  <dgm:cxnLst>
    <dgm:cxn modelId="{066B7BC8-F173-4ADB-82B8-71E5EDF6A511}" srcId="{1E51B0DC-ACAB-4CFD-B19F-6CC8DFFF4635}" destId="{156B3D8C-1F56-4569-8DE8-9F37CEC4B3B3}" srcOrd="3" destOrd="0" parTransId="{5DD1B4E5-92C5-4351-9BFA-60AAA813A362}" sibTransId="{3F1D46D8-B7EF-446F-9FD2-3818B5B515F4}"/>
    <dgm:cxn modelId="{4AECBFF8-E025-40DD-BFC3-81A8E78C7FD9}" type="presOf" srcId="{C70D8E89-1DCE-44EC-AB2F-F77D387B0521}" destId="{4C88EF05-35C9-4770-893F-B09AF5EFF94D}" srcOrd="0" destOrd="0" presId="urn:microsoft.com/office/officeart/2005/8/layout/matrix3"/>
    <dgm:cxn modelId="{B0DA7A38-F5C1-4D35-86D2-7E90BF8049AB}" type="presOf" srcId="{E84C980C-9C73-448D-94FF-9E77237A8BE0}" destId="{378D711D-B4D5-4BB8-B5E6-C5D893EE21F2}" srcOrd="0" destOrd="0" presId="urn:microsoft.com/office/officeart/2005/8/layout/matrix3"/>
    <dgm:cxn modelId="{A17C2190-0478-4DA1-B6D6-9F83CF2CE489}" srcId="{1E51B0DC-ACAB-4CFD-B19F-6CC8DFFF4635}" destId="{C70D8E89-1DCE-44EC-AB2F-F77D387B0521}" srcOrd="2" destOrd="0" parTransId="{26ECB703-D222-4D52-8D52-B21FB277782F}" sibTransId="{41D963CC-B1DA-49F4-8626-619CAFA26B23}"/>
    <dgm:cxn modelId="{FDCFC084-6D85-49B8-BFDF-E205031F2C17}" type="presOf" srcId="{156B3D8C-1F56-4569-8DE8-9F37CEC4B3B3}" destId="{66FD48E9-BF5B-4F03-A751-9BD6A577A886}" srcOrd="0" destOrd="0" presId="urn:microsoft.com/office/officeart/2005/8/layout/matrix3"/>
    <dgm:cxn modelId="{254B33D0-7E18-45D6-AC30-CB9EDC6C6AD0}" type="presOf" srcId="{1E51B0DC-ACAB-4CFD-B19F-6CC8DFFF4635}" destId="{1686E09C-DD59-422B-9566-55F831A07912}" srcOrd="0" destOrd="0" presId="urn:microsoft.com/office/officeart/2005/8/layout/matrix3"/>
    <dgm:cxn modelId="{F05EB684-DABA-40AD-B2DC-AD130E67B050}" srcId="{1E51B0DC-ACAB-4CFD-B19F-6CC8DFFF4635}" destId="{B70DA46A-0099-4177-AFEF-6BF00CD35DEE}" srcOrd="0" destOrd="0" parTransId="{C8F9C33A-FACF-48D5-B9B4-7E1E2890E36E}" sibTransId="{6E3C6ECA-76E4-41CC-9C29-FCA1FF54E265}"/>
    <dgm:cxn modelId="{5AC9C819-E8CA-47FA-8683-16C3F48416C8}" srcId="{1E51B0DC-ACAB-4CFD-B19F-6CC8DFFF4635}" destId="{E84C980C-9C73-448D-94FF-9E77237A8BE0}" srcOrd="1" destOrd="0" parTransId="{75836A75-7DEF-4BD4-AEA3-E52B71A5CF59}" sibTransId="{89F9E081-2E72-41B0-A285-2F3E809C385D}"/>
    <dgm:cxn modelId="{4EC2C6E9-A29C-4833-9441-48FB9D2BE7F9}" type="presOf" srcId="{B70DA46A-0099-4177-AFEF-6BF00CD35DEE}" destId="{14BBCDD6-6D2D-4609-8C6A-333083483FC6}" srcOrd="0" destOrd="0" presId="urn:microsoft.com/office/officeart/2005/8/layout/matrix3"/>
    <dgm:cxn modelId="{AF6DB0DF-8B23-41E5-A793-1B53A109BA16}" type="presParOf" srcId="{1686E09C-DD59-422B-9566-55F831A07912}" destId="{849BFD7C-DE00-4C79-8864-1BFD39B12201}" srcOrd="0" destOrd="0" presId="urn:microsoft.com/office/officeart/2005/8/layout/matrix3"/>
    <dgm:cxn modelId="{25829B79-0C19-4290-A038-5FA84B86B115}" type="presParOf" srcId="{1686E09C-DD59-422B-9566-55F831A07912}" destId="{14BBCDD6-6D2D-4609-8C6A-333083483FC6}" srcOrd="1" destOrd="0" presId="urn:microsoft.com/office/officeart/2005/8/layout/matrix3"/>
    <dgm:cxn modelId="{086A1905-634B-4126-9B02-57D93DBC2B47}" type="presParOf" srcId="{1686E09C-DD59-422B-9566-55F831A07912}" destId="{378D711D-B4D5-4BB8-B5E6-C5D893EE21F2}" srcOrd="2" destOrd="0" presId="urn:microsoft.com/office/officeart/2005/8/layout/matrix3"/>
    <dgm:cxn modelId="{B437C414-FC78-4162-9968-FC1CD073A1B3}" type="presParOf" srcId="{1686E09C-DD59-422B-9566-55F831A07912}" destId="{4C88EF05-35C9-4770-893F-B09AF5EFF94D}" srcOrd="3" destOrd="0" presId="urn:microsoft.com/office/officeart/2005/8/layout/matrix3"/>
    <dgm:cxn modelId="{D91C2E19-7C8D-40AB-9D42-9778D78B749F}" type="presParOf" srcId="{1686E09C-DD59-422B-9566-55F831A07912}" destId="{66FD48E9-BF5B-4F03-A751-9BD6A577A886}" srcOrd="4" destOrd="0" presId="urn:microsoft.com/office/officeart/2005/8/layout/matrix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426126-27EF-42DA-A40B-98CB97740E9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s-ES"/>
        </a:p>
      </dgm:t>
    </dgm:pt>
    <dgm:pt modelId="{262B7D62-5480-4721-A65D-994FAFC9F53E}">
      <dgm:prSet phldrT="[Texto]"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s-MX" sz="1800" b="1" dirty="0"/>
            <a:t>Programa Tejiendo Redes. </a:t>
          </a:r>
        </a:p>
      </dgm:t>
    </dgm:pt>
    <dgm:pt modelId="{35F4F6CE-15F6-44C0-9801-F98322EA869D}" type="parTrans" cxnId="{EC976B8F-4E48-401C-B613-6E7A5A679C2E}">
      <dgm:prSet/>
      <dgm:spPr/>
      <dgm:t>
        <a:bodyPr/>
        <a:lstStyle/>
        <a:p>
          <a:endParaRPr lang="es-ES" sz="2800"/>
        </a:p>
      </dgm:t>
    </dgm:pt>
    <dgm:pt modelId="{258DDD3B-E705-4199-B170-334763B1E4F0}" type="sibTrans" cxnId="{EC976B8F-4E48-401C-B613-6E7A5A679C2E}">
      <dgm:prSet/>
      <dgm:spPr/>
      <dgm:t>
        <a:bodyPr/>
        <a:lstStyle/>
        <a:p>
          <a:endParaRPr lang="es-ES" sz="2800"/>
        </a:p>
      </dgm:t>
    </dgm:pt>
    <dgm:pt modelId="{10746D95-59D6-4C1A-B8CF-1CDF98871686}">
      <dgm:prSet phldrT="[Texto]"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s-MX" sz="1800" b="1" dirty="0"/>
            <a:t>Sala de Lactancia</a:t>
          </a:r>
        </a:p>
      </dgm:t>
    </dgm:pt>
    <dgm:pt modelId="{CA555363-495B-41AD-A765-D547DB7F3E5E}" type="parTrans" cxnId="{22918DE7-72B1-4A6A-8203-9688C0A38BB8}">
      <dgm:prSet/>
      <dgm:spPr/>
      <dgm:t>
        <a:bodyPr/>
        <a:lstStyle/>
        <a:p>
          <a:endParaRPr lang="es-ES" sz="2800"/>
        </a:p>
      </dgm:t>
    </dgm:pt>
    <dgm:pt modelId="{F03EA4E5-E132-426D-A94B-8FF919F69116}" type="sibTrans" cxnId="{22918DE7-72B1-4A6A-8203-9688C0A38BB8}">
      <dgm:prSet/>
      <dgm:spPr/>
      <dgm:t>
        <a:bodyPr/>
        <a:lstStyle/>
        <a:p>
          <a:endParaRPr lang="es-ES" sz="2800"/>
        </a:p>
      </dgm:t>
    </dgm:pt>
    <dgm:pt modelId="{E8F2D012-40F5-4412-8853-B1AB34B105EE}">
      <dgm:prSet phldrT="[Texto]" custT="1"/>
      <dgm:spPr/>
      <dgm:t>
        <a:bodyPr/>
        <a:lstStyle/>
        <a:p>
          <a:r>
            <a:rPr lang="es-CO" sz="1600" b="1" dirty="0"/>
            <a:t>Programa Centro de Cuidado Infantil La Nana</a:t>
          </a:r>
          <a:endParaRPr lang="es-ES" sz="1600" b="1" dirty="0"/>
        </a:p>
      </dgm:t>
    </dgm:pt>
    <dgm:pt modelId="{E50955C5-5142-48E5-BC6F-E1F289D6B455}" type="parTrans" cxnId="{DC633AE9-F608-4D32-8950-C0F991171335}">
      <dgm:prSet/>
      <dgm:spPr/>
      <dgm:t>
        <a:bodyPr/>
        <a:lstStyle/>
        <a:p>
          <a:endParaRPr lang="es-ES" sz="2800"/>
        </a:p>
      </dgm:t>
    </dgm:pt>
    <dgm:pt modelId="{2A433775-79E7-4649-869F-427A8FAD19FE}" type="sibTrans" cxnId="{DC633AE9-F608-4D32-8950-C0F991171335}">
      <dgm:prSet/>
      <dgm:spPr/>
      <dgm:t>
        <a:bodyPr/>
        <a:lstStyle/>
        <a:p>
          <a:endParaRPr lang="es-ES" sz="2800"/>
        </a:p>
      </dgm:t>
    </dgm:pt>
    <dgm:pt modelId="{DC31CAA5-AB67-41D3-8FA6-B01DB05C6334}">
      <dgm:prSet phldrT="[Texto]" custT="1"/>
      <dgm:spPr/>
      <dgm:t>
        <a:bodyPr/>
        <a:lstStyle/>
        <a:p>
          <a:r>
            <a:rPr lang="es-MX" sz="1600" b="1" dirty="0"/>
            <a:t>Asesoría de Tareas - Aprendiendo con La Nana</a:t>
          </a:r>
          <a:endParaRPr lang="es-ES" sz="1600" b="1" dirty="0"/>
        </a:p>
      </dgm:t>
    </dgm:pt>
    <dgm:pt modelId="{D6F6CCF5-A6B1-4C47-9140-1F33ED49D40B}" type="parTrans" cxnId="{9C106CCD-8CA8-4F07-934E-743645E17302}">
      <dgm:prSet/>
      <dgm:spPr/>
      <dgm:t>
        <a:bodyPr/>
        <a:lstStyle/>
        <a:p>
          <a:endParaRPr lang="es-ES" sz="2800"/>
        </a:p>
      </dgm:t>
    </dgm:pt>
    <dgm:pt modelId="{9DE0827C-1945-4FB4-8838-9E8CA280D704}" type="sibTrans" cxnId="{9C106CCD-8CA8-4F07-934E-743645E17302}">
      <dgm:prSet/>
      <dgm:spPr/>
      <dgm:t>
        <a:bodyPr/>
        <a:lstStyle/>
        <a:p>
          <a:endParaRPr lang="es-ES" sz="2800"/>
        </a:p>
      </dgm:t>
    </dgm:pt>
    <dgm:pt modelId="{A2F6B487-6C2B-4075-A33E-4C5D6431D305}">
      <dgm:prSet phldrT="[Texto]" custT="1"/>
      <dgm:spPr/>
      <dgm:t>
        <a:bodyPr/>
        <a:lstStyle/>
        <a:p>
          <a:r>
            <a:rPr lang="es-MX" sz="1600" b="1" dirty="0"/>
            <a:t>Sala de Manejo Integral para la Salud</a:t>
          </a:r>
          <a:endParaRPr lang="es-ES" sz="1600" b="1" dirty="0"/>
        </a:p>
      </dgm:t>
    </dgm:pt>
    <dgm:pt modelId="{00341ACA-C9F2-4A7B-BCE7-7EC128AC277E}" type="parTrans" cxnId="{3A344567-825F-4EFF-B1C5-88546D4747EF}">
      <dgm:prSet/>
      <dgm:spPr/>
      <dgm:t>
        <a:bodyPr/>
        <a:lstStyle/>
        <a:p>
          <a:endParaRPr lang="es-ES" sz="2800"/>
        </a:p>
      </dgm:t>
    </dgm:pt>
    <dgm:pt modelId="{FC942D87-78D4-43BD-979F-51896A4D619E}" type="sibTrans" cxnId="{3A344567-825F-4EFF-B1C5-88546D4747EF}">
      <dgm:prSet/>
      <dgm:spPr/>
      <dgm:t>
        <a:bodyPr/>
        <a:lstStyle/>
        <a:p>
          <a:endParaRPr lang="es-ES" sz="2800"/>
        </a:p>
      </dgm:t>
    </dgm:pt>
    <dgm:pt modelId="{B694D2D6-02D9-4461-BB53-DBE4B7856622}" type="pres">
      <dgm:prSet presAssocID="{72426126-27EF-42DA-A40B-98CB97740E9B}" presName="linear" presStyleCnt="0">
        <dgm:presLayoutVars>
          <dgm:dir/>
          <dgm:animLvl val="lvl"/>
          <dgm:resizeHandles val="exact"/>
        </dgm:presLayoutVars>
      </dgm:prSet>
      <dgm:spPr/>
      <dgm:t>
        <a:bodyPr/>
        <a:lstStyle/>
        <a:p>
          <a:endParaRPr lang="es-ES"/>
        </a:p>
      </dgm:t>
    </dgm:pt>
    <dgm:pt modelId="{E706D904-FE58-45A1-9703-4A1FEF97C90C}" type="pres">
      <dgm:prSet presAssocID="{262B7D62-5480-4721-A65D-994FAFC9F53E}" presName="parentLin" presStyleCnt="0"/>
      <dgm:spPr/>
    </dgm:pt>
    <dgm:pt modelId="{59E7D4EF-652E-422F-97F1-EE7B9A84C21F}" type="pres">
      <dgm:prSet presAssocID="{262B7D62-5480-4721-A65D-994FAFC9F53E}" presName="parentLeftMargin" presStyleLbl="node1" presStyleIdx="0" presStyleCnt="5"/>
      <dgm:spPr/>
      <dgm:t>
        <a:bodyPr/>
        <a:lstStyle/>
        <a:p>
          <a:endParaRPr lang="es-ES"/>
        </a:p>
      </dgm:t>
    </dgm:pt>
    <dgm:pt modelId="{E1858426-74FA-4A5D-8FE1-4C904EF00057}" type="pres">
      <dgm:prSet presAssocID="{262B7D62-5480-4721-A65D-994FAFC9F53E}" presName="parentText" presStyleLbl="node1" presStyleIdx="0" presStyleCnt="5" custScaleY="96722">
        <dgm:presLayoutVars>
          <dgm:chMax val="0"/>
          <dgm:bulletEnabled val="1"/>
        </dgm:presLayoutVars>
      </dgm:prSet>
      <dgm:spPr/>
      <dgm:t>
        <a:bodyPr/>
        <a:lstStyle/>
        <a:p>
          <a:endParaRPr lang="es-ES"/>
        </a:p>
      </dgm:t>
    </dgm:pt>
    <dgm:pt modelId="{4F188502-D0DE-4DDF-A3FE-461204A820C5}" type="pres">
      <dgm:prSet presAssocID="{262B7D62-5480-4721-A65D-994FAFC9F53E}" presName="negativeSpace" presStyleCnt="0"/>
      <dgm:spPr/>
    </dgm:pt>
    <dgm:pt modelId="{36141456-37B7-4D52-9709-8E7FD9DD6C29}" type="pres">
      <dgm:prSet presAssocID="{262B7D62-5480-4721-A65D-994FAFC9F53E}" presName="childText" presStyleLbl="conFgAcc1" presStyleIdx="0" presStyleCnt="5" custLinFactY="-8949" custLinFactNeighborX="-7175" custLinFactNeighborY="-100000">
        <dgm:presLayoutVars>
          <dgm:bulletEnabled val="1"/>
        </dgm:presLayoutVars>
      </dgm:prSet>
      <dgm:spPr/>
    </dgm:pt>
    <dgm:pt modelId="{38FF20CE-00B4-4DE4-85E0-913F9560A2A9}" type="pres">
      <dgm:prSet presAssocID="{258DDD3B-E705-4199-B170-334763B1E4F0}" presName="spaceBetweenRectangles" presStyleCnt="0"/>
      <dgm:spPr/>
    </dgm:pt>
    <dgm:pt modelId="{D5047FF2-9461-4459-B109-28A82FA47045}" type="pres">
      <dgm:prSet presAssocID="{10746D95-59D6-4C1A-B8CF-1CDF98871686}" presName="parentLin" presStyleCnt="0"/>
      <dgm:spPr/>
    </dgm:pt>
    <dgm:pt modelId="{D7931B5E-107A-40DA-8EAC-FDC325A25995}" type="pres">
      <dgm:prSet presAssocID="{10746D95-59D6-4C1A-B8CF-1CDF98871686}" presName="parentLeftMargin" presStyleLbl="node1" presStyleIdx="0" presStyleCnt="5"/>
      <dgm:spPr/>
      <dgm:t>
        <a:bodyPr/>
        <a:lstStyle/>
        <a:p>
          <a:endParaRPr lang="es-ES"/>
        </a:p>
      </dgm:t>
    </dgm:pt>
    <dgm:pt modelId="{261100BE-6F2B-44CE-869B-3D3DC1DF8EA4}" type="pres">
      <dgm:prSet presAssocID="{10746D95-59D6-4C1A-B8CF-1CDF98871686}" presName="parentText" presStyleLbl="node1" presStyleIdx="1" presStyleCnt="5" custScaleY="83105">
        <dgm:presLayoutVars>
          <dgm:chMax val="0"/>
          <dgm:bulletEnabled val="1"/>
        </dgm:presLayoutVars>
      </dgm:prSet>
      <dgm:spPr/>
      <dgm:t>
        <a:bodyPr/>
        <a:lstStyle/>
        <a:p>
          <a:endParaRPr lang="es-ES"/>
        </a:p>
      </dgm:t>
    </dgm:pt>
    <dgm:pt modelId="{E70F9A13-C225-4ECF-A063-7C1912887E97}" type="pres">
      <dgm:prSet presAssocID="{10746D95-59D6-4C1A-B8CF-1CDF98871686}" presName="negativeSpace" presStyleCnt="0"/>
      <dgm:spPr/>
    </dgm:pt>
    <dgm:pt modelId="{59369F79-B2AC-400F-94FF-64BA0AF5A179}" type="pres">
      <dgm:prSet presAssocID="{10746D95-59D6-4C1A-B8CF-1CDF98871686}" presName="childText" presStyleLbl="conFgAcc1" presStyleIdx="1" presStyleCnt="5">
        <dgm:presLayoutVars>
          <dgm:bulletEnabled val="1"/>
        </dgm:presLayoutVars>
      </dgm:prSet>
      <dgm:spPr/>
    </dgm:pt>
    <dgm:pt modelId="{DADB13D3-19F1-44F0-8BEB-38F5969F90C7}" type="pres">
      <dgm:prSet presAssocID="{F03EA4E5-E132-426D-A94B-8FF919F69116}" presName="spaceBetweenRectangles" presStyleCnt="0"/>
      <dgm:spPr/>
    </dgm:pt>
    <dgm:pt modelId="{1F7949AA-E61C-4889-BB13-87CC736BE203}" type="pres">
      <dgm:prSet presAssocID="{E8F2D012-40F5-4412-8853-B1AB34B105EE}" presName="parentLin" presStyleCnt="0"/>
      <dgm:spPr/>
    </dgm:pt>
    <dgm:pt modelId="{FC12740D-3057-410E-890A-8FD719F0DE85}" type="pres">
      <dgm:prSet presAssocID="{E8F2D012-40F5-4412-8853-B1AB34B105EE}" presName="parentLeftMargin" presStyleLbl="node1" presStyleIdx="1" presStyleCnt="5"/>
      <dgm:spPr/>
      <dgm:t>
        <a:bodyPr/>
        <a:lstStyle/>
        <a:p>
          <a:endParaRPr lang="es-ES"/>
        </a:p>
      </dgm:t>
    </dgm:pt>
    <dgm:pt modelId="{F30A3549-7C39-43D0-9A90-6E273D857D65}" type="pres">
      <dgm:prSet presAssocID="{E8F2D012-40F5-4412-8853-B1AB34B105EE}" presName="parentText" presStyleLbl="node1" presStyleIdx="2" presStyleCnt="5" custScaleX="135672" custScaleY="97619">
        <dgm:presLayoutVars>
          <dgm:chMax val="0"/>
          <dgm:bulletEnabled val="1"/>
        </dgm:presLayoutVars>
      </dgm:prSet>
      <dgm:spPr/>
      <dgm:t>
        <a:bodyPr/>
        <a:lstStyle/>
        <a:p>
          <a:endParaRPr lang="es-ES"/>
        </a:p>
      </dgm:t>
    </dgm:pt>
    <dgm:pt modelId="{FB4202BF-6C23-40C3-B164-FC03D3874C88}" type="pres">
      <dgm:prSet presAssocID="{E8F2D012-40F5-4412-8853-B1AB34B105EE}" presName="negativeSpace" presStyleCnt="0"/>
      <dgm:spPr/>
    </dgm:pt>
    <dgm:pt modelId="{019263B1-7E2D-45F2-97AB-7735DD237271}" type="pres">
      <dgm:prSet presAssocID="{E8F2D012-40F5-4412-8853-B1AB34B105EE}" presName="childText" presStyleLbl="conFgAcc1" presStyleIdx="2" presStyleCnt="5">
        <dgm:presLayoutVars>
          <dgm:bulletEnabled val="1"/>
        </dgm:presLayoutVars>
      </dgm:prSet>
      <dgm:spPr/>
    </dgm:pt>
    <dgm:pt modelId="{37C73B99-0A70-4C47-8BF7-C2C82167D057}" type="pres">
      <dgm:prSet presAssocID="{2A433775-79E7-4649-869F-427A8FAD19FE}" presName="spaceBetweenRectangles" presStyleCnt="0"/>
      <dgm:spPr/>
    </dgm:pt>
    <dgm:pt modelId="{5C2D1AD7-CC8A-41CC-B273-4FD37306001C}" type="pres">
      <dgm:prSet presAssocID="{DC31CAA5-AB67-41D3-8FA6-B01DB05C6334}" presName="parentLin" presStyleCnt="0"/>
      <dgm:spPr/>
    </dgm:pt>
    <dgm:pt modelId="{D74A7DA3-3353-4B0F-8345-6658827E3ABD}" type="pres">
      <dgm:prSet presAssocID="{DC31CAA5-AB67-41D3-8FA6-B01DB05C6334}" presName="parentLeftMargin" presStyleLbl="node1" presStyleIdx="2" presStyleCnt="5"/>
      <dgm:spPr/>
      <dgm:t>
        <a:bodyPr/>
        <a:lstStyle/>
        <a:p>
          <a:endParaRPr lang="es-ES"/>
        </a:p>
      </dgm:t>
    </dgm:pt>
    <dgm:pt modelId="{C8ECB633-ACB9-4923-BB9A-17D496A585A2}" type="pres">
      <dgm:prSet presAssocID="{DC31CAA5-AB67-41D3-8FA6-B01DB05C6334}" presName="parentText" presStyleLbl="node1" presStyleIdx="3" presStyleCnt="5" custScaleX="142857">
        <dgm:presLayoutVars>
          <dgm:chMax val="0"/>
          <dgm:bulletEnabled val="1"/>
        </dgm:presLayoutVars>
      </dgm:prSet>
      <dgm:spPr/>
      <dgm:t>
        <a:bodyPr/>
        <a:lstStyle/>
        <a:p>
          <a:endParaRPr lang="es-ES"/>
        </a:p>
      </dgm:t>
    </dgm:pt>
    <dgm:pt modelId="{0E3C3D2C-99F2-4B69-BCD4-F6712FF49A9D}" type="pres">
      <dgm:prSet presAssocID="{DC31CAA5-AB67-41D3-8FA6-B01DB05C6334}" presName="negativeSpace" presStyleCnt="0"/>
      <dgm:spPr/>
    </dgm:pt>
    <dgm:pt modelId="{4DCF36C0-3582-4FD4-8B85-EB86371D6472}" type="pres">
      <dgm:prSet presAssocID="{DC31CAA5-AB67-41D3-8FA6-B01DB05C6334}" presName="childText" presStyleLbl="conFgAcc1" presStyleIdx="3" presStyleCnt="5">
        <dgm:presLayoutVars>
          <dgm:bulletEnabled val="1"/>
        </dgm:presLayoutVars>
      </dgm:prSet>
      <dgm:spPr/>
    </dgm:pt>
    <dgm:pt modelId="{BAAC108D-21A3-464B-83F7-A2EA6A9C77B1}" type="pres">
      <dgm:prSet presAssocID="{9DE0827C-1945-4FB4-8838-9E8CA280D704}" presName="spaceBetweenRectangles" presStyleCnt="0"/>
      <dgm:spPr/>
    </dgm:pt>
    <dgm:pt modelId="{8B466CB3-C000-46C1-954E-7A14EEE0A690}" type="pres">
      <dgm:prSet presAssocID="{A2F6B487-6C2B-4075-A33E-4C5D6431D305}" presName="parentLin" presStyleCnt="0"/>
      <dgm:spPr/>
    </dgm:pt>
    <dgm:pt modelId="{B0F64F08-4777-48DB-9DDB-2AEE08F260EC}" type="pres">
      <dgm:prSet presAssocID="{A2F6B487-6C2B-4075-A33E-4C5D6431D305}" presName="parentLeftMargin" presStyleLbl="node1" presStyleIdx="3" presStyleCnt="5"/>
      <dgm:spPr/>
      <dgm:t>
        <a:bodyPr/>
        <a:lstStyle/>
        <a:p>
          <a:endParaRPr lang="es-ES"/>
        </a:p>
      </dgm:t>
    </dgm:pt>
    <dgm:pt modelId="{201C6645-AFE1-4856-97B4-3FF2F4C91407}" type="pres">
      <dgm:prSet presAssocID="{A2F6B487-6C2B-4075-A33E-4C5D6431D305}" presName="parentText" presStyleLbl="node1" presStyleIdx="4" presStyleCnt="5" custScaleX="142857">
        <dgm:presLayoutVars>
          <dgm:chMax val="0"/>
          <dgm:bulletEnabled val="1"/>
        </dgm:presLayoutVars>
      </dgm:prSet>
      <dgm:spPr/>
      <dgm:t>
        <a:bodyPr/>
        <a:lstStyle/>
        <a:p>
          <a:endParaRPr lang="es-ES"/>
        </a:p>
      </dgm:t>
    </dgm:pt>
    <dgm:pt modelId="{4B35B75C-4679-4BFA-9C0D-5306915FD3A7}" type="pres">
      <dgm:prSet presAssocID="{A2F6B487-6C2B-4075-A33E-4C5D6431D305}" presName="negativeSpace" presStyleCnt="0"/>
      <dgm:spPr/>
    </dgm:pt>
    <dgm:pt modelId="{2E114B40-AC74-4679-8D04-9ECF6A941C0C}" type="pres">
      <dgm:prSet presAssocID="{A2F6B487-6C2B-4075-A33E-4C5D6431D305}" presName="childText" presStyleLbl="conFgAcc1" presStyleIdx="4" presStyleCnt="5" custLinFactNeighborX="-256">
        <dgm:presLayoutVars>
          <dgm:bulletEnabled val="1"/>
        </dgm:presLayoutVars>
      </dgm:prSet>
      <dgm:spPr/>
    </dgm:pt>
  </dgm:ptLst>
  <dgm:cxnLst>
    <dgm:cxn modelId="{DC633AE9-F608-4D32-8950-C0F991171335}" srcId="{72426126-27EF-42DA-A40B-98CB97740E9B}" destId="{E8F2D012-40F5-4412-8853-B1AB34B105EE}" srcOrd="2" destOrd="0" parTransId="{E50955C5-5142-48E5-BC6F-E1F289D6B455}" sibTransId="{2A433775-79E7-4649-869F-427A8FAD19FE}"/>
    <dgm:cxn modelId="{E16CC458-3924-45E3-8DD2-65FC1C2A9363}" type="presOf" srcId="{DC31CAA5-AB67-41D3-8FA6-B01DB05C6334}" destId="{D74A7DA3-3353-4B0F-8345-6658827E3ABD}" srcOrd="0" destOrd="0" presId="urn:microsoft.com/office/officeart/2005/8/layout/list1"/>
    <dgm:cxn modelId="{EA17283C-E805-44B7-8857-9BB9E2046A4C}" type="presOf" srcId="{262B7D62-5480-4721-A65D-994FAFC9F53E}" destId="{59E7D4EF-652E-422F-97F1-EE7B9A84C21F}" srcOrd="0" destOrd="0" presId="urn:microsoft.com/office/officeart/2005/8/layout/list1"/>
    <dgm:cxn modelId="{DAE2009E-22E6-48FE-8A39-0B6FA6DCDDE1}" type="presOf" srcId="{10746D95-59D6-4C1A-B8CF-1CDF98871686}" destId="{261100BE-6F2B-44CE-869B-3D3DC1DF8EA4}" srcOrd="1" destOrd="0" presId="urn:microsoft.com/office/officeart/2005/8/layout/list1"/>
    <dgm:cxn modelId="{0DF6FB67-3430-48C4-AEE2-8590310C9A96}" type="presOf" srcId="{A2F6B487-6C2B-4075-A33E-4C5D6431D305}" destId="{B0F64F08-4777-48DB-9DDB-2AEE08F260EC}" srcOrd="0" destOrd="0" presId="urn:microsoft.com/office/officeart/2005/8/layout/list1"/>
    <dgm:cxn modelId="{9C106CCD-8CA8-4F07-934E-743645E17302}" srcId="{72426126-27EF-42DA-A40B-98CB97740E9B}" destId="{DC31CAA5-AB67-41D3-8FA6-B01DB05C6334}" srcOrd="3" destOrd="0" parTransId="{D6F6CCF5-A6B1-4C47-9140-1F33ED49D40B}" sibTransId="{9DE0827C-1945-4FB4-8838-9E8CA280D704}"/>
    <dgm:cxn modelId="{3A344567-825F-4EFF-B1C5-88546D4747EF}" srcId="{72426126-27EF-42DA-A40B-98CB97740E9B}" destId="{A2F6B487-6C2B-4075-A33E-4C5D6431D305}" srcOrd="4" destOrd="0" parTransId="{00341ACA-C9F2-4A7B-BCE7-7EC128AC277E}" sibTransId="{FC942D87-78D4-43BD-979F-51896A4D619E}"/>
    <dgm:cxn modelId="{ED67B4B2-74A3-40D1-A078-CC7AFD32F150}" type="presOf" srcId="{10746D95-59D6-4C1A-B8CF-1CDF98871686}" destId="{D7931B5E-107A-40DA-8EAC-FDC325A25995}" srcOrd="0" destOrd="0" presId="urn:microsoft.com/office/officeart/2005/8/layout/list1"/>
    <dgm:cxn modelId="{278C9FB1-85B0-486D-B6E6-66A1ADD5CCA7}" type="presOf" srcId="{A2F6B487-6C2B-4075-A33E-4C5D6431D305}" destId="{201C6645-AFE1-4856-97B4-3FF2F4C91407}" srcOrd="1" destOrd="0" presId="urn:microsoft.com/office/officeart/2005/8/layout/list1"/>
    <dgm:cxn modelId="{EC976B8F-4E48-401C-B613-6E7A5A679C2E}" srcId="{72426126-27EF-42DA-A40B-98CB97740E9B}" destId="{262B7D62-5480-4721-A65D-994FAFC9F53E}" srcOrd="0" destOrd="0" parTransId="{35F4F6CE-15F6-44C0-9801-F98322EA869D}" sibTransId="{258DDD3B-E705-4199-B170-334763B1E4F0}"/>
    <dgm:cxn modelId="{BEF6A823-8806-4358-B98C-7B93BE7F5AD1}" type="presOf" srcId="{E8F2D012-40F5-4412-8853-B1AB34B105EE}" destId="{F30A3549-7C39-43D0-9A90-6E273D857D65}" srcOrd="1" destOrd="0" presId="urn:microsoft.com/office/officeart/2005/8/layout/list1"/>
    <dgm:cxn modelId="{FD92E5F5-DFA9-4EAC-A154-01CC4A836423}" type="presOf" srcId="{72426126-27EF-42DA-A40B-98CB97740E9B}" destId="{B694D2D6-02D9-4461-BB53-DBE4B7856622}" srcOrd="0" destOrd="0" presId="urn:microsoft.com/office/officeart/2005/8/layout/list1"/>
    <dgm:cxn modelId="{878F3C32-C9B2-4DBE-86CB-B9376E47FA1C}" type="presOf" srcId="{E8F2D012-40F5-4412-8853-B1AB34B105EE}" destId="{FC12740D-3057-410E-890A-8FD719F0DE85}" srcOrd="0" destOrd="0" presId="urn:microsoft.com/office/officeart/2005/8/layout/list1"/>
    <dgm:cxn modelId="{6F46FAC4-A027-49D1-98D2-F77C6D128FE9}" type="presOf" srcId="{DC31CAA5-AB67-41D3-8FA6-B01DB05C6334}" destId="{C8ECB633-ACB9-4923-BB9A-17D496A585A2}" srcOrd="1" destOrd="0" presId="urn:microsoft.com/office/officeart/2005/8/layout/list1"/>
    <dgm:cxn modelId="{6C4D9B7F-CABF-4C49-80C2-9F73E439C869}" type="presOf" srcId="{262B7D62-5480-4721-A65D-994FAFC9F53E}" destId="{E1858426-74FA-4A5D-8FE1-4C904EF00057}" srcOrd="1" destOrd="0" presId="urn:microsoft.com/office/officeart/2005/8/layout/list1"/>
    <dgm:cxn modelId="{22918DE7-72B1-4A6A-8203-9688C0A38BB8}" srcId="{72426126-27EF-42DA-A40B-98CB97740E9B}" destId="{10746D95-59D6-4C1A-B8CF-1CDF98871686}" srcOrd="1" destOrd="0" parTransId="{CA555363-495B-41AD-A765-D547DB7F3E5E}" sibTransId="{F03EA4E5-E132-426D-A94B-8FF919F69116}"/>
    <dgm:cxn modelId="{17710116-065D-47DE-A144-FD67513AE5BD}" type="presParOf" srcId="{B694D2D6-02D9-4461-BB53-DBE4B7856622}" destId="{E706D904-FE58-45A1-9703-4A1FEF97C90C}" srcOrd="0" destOrd="0" presId="urn:microsoft.com/office/officeart/2005/8/layout/list1"/>
    <dgm:cxn modelId="{3496F50B-CC82-4BB2-BF34-5AEA98055B8A}" type="presParOf" srcId="{E706D904-FE58-45A1-9703-4A1FEF97C90C}" destId="{59E7D4EF-652E-422F-97F1-EE7B9A84C21F}" srcOrd="0" destOrd="0" presId="urn:microsoft.com/office/officeart/2005/8/layout/list1"/>
    <dgm:cxn modelId="{E03F99FA-C0D9-45E1-80F3-36DF5814A438}" type="presParOf" srcId="{E706D904-FE58-45A1-9703-4A1FEF97C90C}" destId="{E1858426-74FA-4A5D-8FE1-4C904EF00057}" srcOrd="1" destOrd="0" presId="urn:microsoft.com/office/officeart/2005/8/layout/list1"/>
    <dgm:cxn modelId="{3BD0A1E2-3DC7-478C-A434-C8DCFB7BD82C}" type="presParOf" srcId="{B694D2D6-02D9-4461-BB53-DBE4B7856622}" destId="{4F188502-D0DE-4DDF-A3FE-461204A820C5}" srcOrd="1" destOrd="0" presId="urn:microsoft.com/office/officeart/2005/8/layout/list1"/>
    <dgm:cxn modelId="{1F25974C-8577-4F1F-89E1-31D6277A2A95}" type="presParOf" srcId="{B694D2D6-02D9-4461-BB53-DBE4B7856622}" destId="{36141456-37B7-4D52-9709-8E7FD9DD6C29}" srcOrd="2" destOrd="0" presId="urn:microsoft.com/office/officeart/2005/8/layout/list1"/>
    <dgm:cxn modelId="{21870FF1-608E-43DD-87FB-EEFC2968BFE6}" type="presParOf" srcId="{B694D2D6-02D9-4461-BB53-DBE4B7856622}" destId="{38FF20CE-00B4-4DE4-85E0-913F9560A2A9}" srcOrd="3" destOrd="0" presId="urn:microsoft.com/office/officeart/2005/8/layout/list1"/>
    <dgm:cxn modelId="{EF7F5D90-65EE-4F03-9643-8DE52E5FCFE9}" type="presParOf" srcId="{B694D2D6-02D9-4461-BB53-DBE4B7856622}" destId="{D5047FF2-9461-4459-B109-28A82FA47045}" srcOrd="4" destOrd="0" presId="urn:microsoft.com/office/officeart/2005/8/layout/list1"/>
    <dgm:cxn modelId="{1C85C276-357B-4F67-B3A6-3E0D761D3EA0}" type="presParOf" srcId="{D5047FF2-9461-4459-B109-28A82FA47045}" destId="{D7931B5E-107A-40DA-8EAC-FDC325A25995}" srcOrd="0" destOrd="0" presId="urn:microsoft.com/office/officeart/2005/8/layout/list1"/>
    <dgm:cxn modelId="{535A73A8-3052-487C-82EC-DFB8A1A3D9AB}" type="presParOf" srcId="{D5047FF2-9461-4459-B109-28A82FA47045}" destId="{261100BE-6F2B-44CE-869B-3D3DC1DF8EA4}" srcOrd="1" destOrd="0" presId="urn:microsoft.com/office/officeart/2005/8/layout/list1"/>
    <dgm:cxn modelId="{1DBE3DD8-995C-4E4F-BC8A-DE4FCFB4F4E8}" type="presParOf" srcId="{B694D2D6-02D9-4461-BB53-DBE4B7856622}" destId="{E70F9A13-C225-4ECF-A063-7C1912887E97}" srcOrd="5" destOrd="0" presId="urn:microsoft.com/office/officeart/2005/8/layout/list1"/>
    <dgm:cxn modelId="{3AC659A6-F0EB-4482-99E0-DCB82C8D3FEB}" type="presParOf" srcId="{B694D2D6-02D9-4461-BB53-DBE4B7856622}" destId="{59369F79-B2AC-400F-94FF-64BA0AF5A179}" srcOrd="6" destOrd="0" presId="urn:microsoft.com/office/officeart/2005/8/layout/list1"/>
    <dgm:cxn modelId="{CBA3B456-6200-40D6-BAA0-55AD163D48F7}" type="presParOf" srcId="{B694D2D6-02D9-4461-BB53-DBE4B7856622}" destId="{DADB13D3-19F1-44F0-8BEB-38F5969F90C7}" srcOrd="7" destOrd="0" presId="urn:microsoft.com/office/officeart/2005/8/layout/list1"/>
    <dgm:cxn modelId="{DD11C8D7-6378-401E-A9E7-856506A98404}" type="presParOf" srcId="{B694D2D6-02D9-4461-BB53-DBE4B7856622}" destId="{1F7949AA-E61C-4889-BB13-87CC736BE203}" srcOrd="8" destOrd="0" presId="urn:microsoft.com/office/officeart/2005/8/layout/list1"/>
    <dgm:cxn modelId="{609D7E2D-57D7-4F3B-9716-403D156F1433}" type="presParOf" srcId="{1F7949AA-E61C-4889-BB13-87CC736BE203}" destId="{FC12740D-3057-410E-890A-8FD719F0DE85}" srcOrd="0" destOrd="0" presId="urn:microsoft.com/office/officeart/2005/8/layout/list1"/>
    <dgm:cxn modelId="{821745EC-01B3-4C1F-9DFB-77B8F4FEF809}" type="presParOf" srcId="{1F7949AA-E61C-4889-BB13-87CC736BE203}" destId="{F30A3549-7C39-43D0-9A90-6E273D857D65}" srcOrd="1" destOrd="0" presId="urn:microsoft.com/office/officeart/2005/8/layout/list1"/>
    <dgm:cxn modelId="{7D8AA941-1E99-4A82-9277-15743D5F1A48}" type="presParOf" srcId="{B694D2D6-02D9-4461-BB53-DBE4B7856622}" destId="{FB4202BF-6C23-40C3-B164-FC03D3874C88}" srcOrd="9" destOrd="0" presId="urn:microsoft.com/office/officeart/2005/8/layout/list1"/>
    <dgm:cxn modelId="{D7889DFE-BE40-4B53-A5D5-BB2A14788A8E}" type="presParOf" srcId="{B694D2D6-02D9-4461-BB53-DBE4B7856622}" destId="{019263B1-7E2D-45F2-97AB-7735DD237271}" srcOrd="10" destOrd="0" presId="urn:microsoft.com/office/officeart/2005/8/layout/list1"/>
    <dgm:cxn modelId="{8E377F9D-8E79-4E38-B8E8-8C880F06D3A8}" type="presParOf" srcId="{B694D2D6-02D9-4461-BB53-DBE4B7856622}" destId="{37C73B99-0A70-4C47-8BF7-C2C82167D057}" srcOrd="11" destOrd="0" presId="urn:microsoft.com/office/officeart/2005/8/layout/list1"/>
    <dgm:cxn modelId="{72BC72DC-BAE6-4D9B-9342-4139825D7AA1}" type="presParOf" srcId="{B694D2D6-02D9-4461-BB53-DBE4B7856622}" destId="{5C2D1AD7-CC8A-41CC-B273-4FD37306001C}" srcOrd="12" destOrd="0" presId="urn:microsoft.com/office/officeart/2005/8/layout/list1"/>
    <dgm:cxn modelId="{536187DF-1284-4539-845B-8116DB512F3D}" type="presParOf" srcId="{5C2D1AD7-CC8A-41CC-B273-4FD37306001C}" destId="{D74A7DA3-3353-4B0F-8345-6658827E3ABD}" srcOrd="0" destOrd="0" presId="urn:microsoft.com/office/officeart/2005/8/layout/list1"/>
    <dgm:cxn modelId="{B7A72AAD-3D6B-461D-B76E-637D51243C6B}" type="presParOf" srcId="{5C2D1AD7-CC8A-41CC-B273-4FD37306001C}" destId="{C8ECB633-ACB9-4923-BB9A-17D496A585A2}" srcOrd="1" destOrd="0" presId="urn:microsoft.com/office/officeart/2005/8/layout/list1"/>
    <dgm:cxn modelId="{EC3E647E-17E5-4431-8DE1-616EF4CCA2B4}" type="presParOf" srcId="{B694D2D6-02D9-4461-BB53-DBE4B7856622}" destId="{0E3C3D2C-99F2-4B69-BCD4-F6712FF49A9D}" srcOrd="13" destOrd="0" presId="urn:microsoft.com/office/officeart/2005/8/layout/list1"/>
    <dgm:cxn modelId="{5363EF7A-D667-40AD-AA15-5F10991F9978}" type="presParOf" srcId="{B694D2D6-02D9-4461-BB53-DBE4B7856622}" destId="{4DCF36C0-3582-4FD4-8B85-EB86371D6472}" srcOrd="14" destOrd="0" presId="urn:microsoft.com/office/officeart/2005/8/layout/list1"/>
    <dgm:cxn modelId="{FAE9A7EA-686C-4526-98B5-FEF47860563C}" type="presParOf" srcId="{B694D2D6-02D9-4461-BB53-DBE4B7856622}" destId="{BAAC108D-21A3-464B-83F7-A2EA6A9C77B1}" srcOrd="15" destOrd="0" presId="urn:microsoft.com/office/officeart/2005/8/layout/list1"/>
    <dgm:cxn modelId="{C2B9082C-C1BF-4FD8-888E-C662CD4A1D2C}" type="presParOf" srcId="{B694D2D6-02D9-4461-BB53-DBE4B7856622}" destId="{8B466CB3-C000-46C1-954E-7A14EEE0A690}" srcOrd="16" destOrd="0" presId="urn:microsoft.com/office/officeart/2005/8/layout/list1"/>
    <dgm:cxn modelId="{C284E4A9-2E87-492C-9FDD-0746F4F2F3DC}" type="presParOf" srcId="{8B466CB3-C000-46C1-954E-7A14EEE0A690}" destId="{B0F64F08-4777-48DB-9DDB-2AEE08F260EC}" srcOrd="0" destOrd="0" presId="urn:microsoft.com/office/officeart/2005/8/layout/list1"/>
    <dgm:cxn modelId="{694A3D5D-CCB1-4274-BB64-DF4B1F1409D4}" type="presParOf" srcId="{8B466CB3-C000-46C1-954E-7A14EEE0A690}" destId="{201C6645-AFE1-4856-97B4-3FF2F4C91407}" srcOrd="1" destOrd="0" presId="urn:microsoft.com/office/officeart/2005/8/layout/list1"/>
    <dgm:cxn modelId="{5CEF5A11-5F88-4529-B83C-F20419EF6871}" type="presParOf" srcId="{B694D2D6-02D9-4461-BB53-DBE4B7856622}" destId="{4B35B75C-4679-4BFA-9C0D-5306915FD3A7}" srcOrd="17" destOrd="0" presId="urn:microsoft.com/office/officeart/2005/8/layout/list1"/>
    <dgm:cxn modelId="{388FB969-1377-4E78-834A-6FDE9D21A1B2}" type="presParOf" srcId="{B694D2D6-02D9-4461-BB53-DBE4B7856622}" destId="{2E114B40-AC74-4679-8D04-9ECF6A941C0C}" srcOrd="18"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FA3D99-A43C-4E27-B197-886B25F7F525}" type="doc">
      <dgm:prSet loTypeId="urn:microsoft.com/office/officeart/2005/8/layout/vList6" loCatId="list" qsTypeId="urn:microsoft.com/office/officeart/2005/8/quickstyle/3d1" qsCatId="3D" csTypeId="urn:microsoft.com/office/officeart/2005/8/colors/colorful2" csCatId="colorful" phldr="1"/>
      <dgm:spPr/>
      <dgm:t>
        <a:bodyPr/>
        <a:lstStyle/>
        <a:p>
          <a:endParaRPr lang="es-ES"/>
        </a:p>
      </dgm:t>
    </dgm:pt>
    <dgm:pt modelId="{503D76DD-B2CD-438A-8B21-A3DA7ED0DFCB}">
      <dgm:prSet phldrT="[Texto]" custT="1"/>
      <dgm:spPr/>
      <dgm:t>
        <a:bodyPr/>
        <a:lstStyle/>
        <a:p>
          <a:r>
            <a:rPr lang="es-ES" sz="1600" b="1" dirty="0"/>
            <a:t>Cobro Prejurídico</a:t>
          </a:r>
        </a:p>
      </dgm:t>
    </dgm:pt>
    <dgm:pt modelId="{E8CC292A-C980-4808-8926-1BFD440DDD8D}" type="parTrans" cxnId="{E01F4FCF-F655-4839-9E69-5DF5E5DBF1C1}">
      <dgm:prSet/>
      <dgm:spPr/>
      <dgm:t>
        <a:bodyPr/>
        <a:lstStyle/>
        <a:p>
          <a:endParaRPr lang="es-ES" sz="1600"/>
        </a:p>
      </dgm:t>
    </dgm:pt>
    <dgm:pt modelId="{0B0E18F4-247E-47D7-9E08-C13B85E19331}" type="sibTrans" cxnId="{E01F4FCF-F655-4839-9E69-5DF5E5DBF1C1}">
      <dgm:prSet/>
      <dgm:spPr/>
      <dgm:t>
        <a:bodyPr/>
        <a:lstStyle/>
        <a:p>
          <a:endParaRPr lang="es-ES" sz="1600"/>
        </a:p>
      </dgm:t>
    </dgm:pt>
    <dgm:pt modelId="{5EE1D0A6-86EA-4EAA-A03C-9581A1C5CAEA}">
      <dgm:prSet phldrT="[Texto]" custT="1"/>
      <dgm:spPr/>
      <dgm:t>
        <a:bodyPr anchor="ctr" anchorCtr="0"/>
        <a:lstStyle/>
        <a:p>
          <a:r>
            <a:rPr lang="en-US" sz="1600" b="1" i="0" dirty="0"/>
            <a:t>342.100.00</a:t>
          </a:r>
          <a:endParaRPr lang="es-ES" sz="1600" dirty="0"/>
        </a:p>
      </dgm:t>
    </dgm:pt>
    <dgm:pt modelId="{975702A2-E57D-4C52-82D2-91B458C13BCD}" type="parTrans" cxnId="{E4A9E825-97CD-44AF-B621-834D5A20D2C6}">
      <dgm:prSet/>
      <dgm:spPr/>
      <dgm:t>
        <a:bodyPr/>
        <a:lstStyle/>
        <a:p>
          <a:endParaRPr lang="es-ES" sz="1600"/>
        </a:p>
      </dgm:t>
    </dgm:pt>
    <dgm:pt modelId="{E8F89315-4ACC-4B72-A1C1-6325FBDD7654}" type="sibTrans" cxnId="{E4A9E825-97CD-44AF-B621-834D5A20D2C6}">
      <dgm:prSet/>
      <dgm:spPr/>
      <dgm:t>
        <a:bodyPr/>
        <a:lstStyle/>
        <a:p>
          <a:endParaRPr lang="es-ES" sz="1600"/>
        </a:p>
      </dgm:t>
    </dgm:pt>
    <dgm:pt modelId="{8762BF32-530D-4A4B-AC49-3B3D46F59665}">
      <dgm:prSet phldrT="[Texto]" custT="1"/>
      <dgm:spPr/>
      <dgm:t>
        <a:bodyPr/>
        <a:lstStyle/>
        <a:p>
          <a:r>
            <a:rPr lang="en-US" sz="1600" b="1" i="0" dirty="0"/>
            <a:t>Recuperación </a:t>
          </a:r>
          <a:r>
            <a:rPr lang="en-US" sz="1600" b="1" i="0" dirty="0" err="1"/>
            <a:t>Títulos</a:t>
          </a:r>
          <a:endParaRPr lang="es-ES" sz="1600" b="1" dirty="0"/>
        </a:p>
      </dgm:t>
    </dgm:pt>
    <dgm:pt modelId="{3AE4F5B0-8B76-48A8-BCF0-6ADA5386B6AD}" type="parTrans" cxnId="{387FF67F-A901-42B1-8A70-899EE33BE684}">
      <dgm:prSet/>
      <dgm:spPr/>
      <dgm:t>
        <a:bodyPr/>
        <a:lstStyle/>
        <a:p>
          <a:endParaRPr lang="es-ES" sz="1600"/>
        </a:p>
      </dgm:t>
    </dgm:pt>
    <dgm:pt modelId="{CC2BB78D-F3D7-44EA-B302-FD2781B446EA}" type="sibTrans" cxnId="{387FF67F-A901-42B1-8A70-899EE33BE684}">
      <dgm:prSet/>
      <dgm:spPr/>
      <dgm:t>
        <a:bodyPr/>
        <a:lstStyle/>
        <a:p>
          <a:endParaRPr lang="es-ES" sz="1600"/>
        </a:p>
      </dgm:t>
    </dgm:pt>
    <dgm:pt modelId="{C91B702D-E0E2-4585-97E4-8F9AE5987FC5}">
      <dgm:prSet phldrT="[Texto]" custT="1"/>
      <dgm:spPr/>
      <dgm:t>
        <a:bodyPr anchor="ctr" anchorCtr="0"/>
        <a:lstStyle/>
        <a:p>
          <a:r>
            <a:rPr lang="en-US" sz="1600" b="1" i="0" dirty="0"/>
            <a:t>$ 33.973.000</a:t>
          </a:r>
          <a:endParaRPr lang="es-ES" sz="1600" dirty="0"/>
        </a:p>
      </dgm:t>
    </dgm:pt>
    <dgm:pt modelId="{AE1EC2CD-B3D8-4422-BBB7-66FC76EE6531}" type="parTrans" cxnId="{6DA4B4BC-F44B-44AD-8388-D6502DF16679}">
      <dgm:prSet/>
      <dgm:spPr/>
      <dgm:t>
        <a:bodyPr/>
        <a:lstStyle/>
        <a:p>
          <a:endParaRPr lang="es-ES" sz="1600"/>
        </a:p>
      </dgm:t>
    </dgm:pt>
    <dgm:pt modelId="{0F983927-F730-47D7-8972-D1188ADC35EB}" type="sibTrans" cxnId="{6DA4B4BC-F44B-44AD-8388-D6502DF16679}">
      <dgm:prSet/>
      <dgm:spPr/>
      <dgm:t>
        <a:bodyPr/>
        <a:lstStyle/>
        <a:p>
          <a:endParaRPr lang="es-ES" sz="1600"/>
        </a:p>
      </dgm:t>
    </dgm:pt>
    <dgm:pt modelId="{DEEBC882-2E71-48FD-8CA4-6E721E3F581C}">
      <dgm:prSet phldrT="[Texto]" custT="1"/>
      <dgm:spPr/>
      <dgm:t>
        <a:bodyPr/>
        <a:lstStyle/>
        <a:p>
          <a:r>
            <a:rPr lang="es-ES" sz="1600" b="1" dirty="0"/>
            <a:t>Procesos Civiles Terminados por Pago Total.</a:t>
          </a:r>
        </a:p>
      </dgm:t>
    </dgm:pt>
    <dgm:pt modelId="{D9B101E0-2CB9-41AE-8B76-C874FCB2438B}" type="parTrans" cxnId="{F8707EBC-4D1B-4071-8D9D-7EB429061A6C}">
      <dgm:prSet/>
      <dgm:spPr/>
      <dgm:t>
        <a:bodyPr/>
        <a:lstStyle/>
        <a:p>
          <a:endParaRPr lang="es-ES" sz="1600"/>
        </a:p>
      </dgm:t>
    </dgm:pt>
    <dgm:pt modelId="{1BCC5C59-5F1F-4EEE-B09D-A2FA7AE41394}" type="sibTrans" cxnId="{F8707EBC-4D1B-4071-8D9D-7EB429061A6C}">
      <dgm:prSet/>
      <dgm:spPr/>
      <dgm:t>
        <a:bodyPr/>
        <a:lstStyle/>
        <a:p>
          <a:endParaRPr lang="es-ES" sz="1600"/>
        </a:p>
      </dgm:t>
    </dgm:pt>
    <dgm:pt modelId="{6BDB1CE3-E3C3-4BF8-B76A-74524D0F5EDC}">
      <dgm:prSet phldrT="[Texto]" custT="1"/>
      <dgm:spPr/>
      <dgm:t>
        <a:bodyPr anchor="ctr" anchorCtr="0"/>
        <a:lstStyle/>
        <a:p>
          <a:pPr algn="l"/>
          <a:r>
            <a:rPr lang="es-ES" sz="1600" dirty="0"/>
            <a:t>17</a:t>
          </a:r>
        </a:p>
      </dgm:t>
    </dgm:pt>
    <dgm:pt modelId="{C8FDDD71-616B-456F-BD9B-7DFE2B66EE64}" type="parTrans" cxnId="{2828CE05-FBD4-49F9-876A-D9AB3A3DF8A9}">
      <dgm:prSet/>
      <dgm:spPr/>
      <dgm:t>
        <a:bodyPr/>
        <a:lstStyle/>
        <a:p>
          <a:endParaRPr lang="es-ES" sz="1600"/>
        </a:p>
      </dgm:t>
    </dgm:pt>
    <dgm:pt modelId="{C3E13A2A-5845-43C5-8E9C-B939087B1BB0}" type="sibTrans" cxnId="{2828CE05-FBD4-49F9-876A-D9AB3A3DF8A9}">
      <dgm:prSet/>
      <dgm:spPr/>
      <dgm:t>
        <a:bodyPr/>
        <a:lstStyle/>
        <a:p>
          <a:endParaRPr lang="es-ES" sz="1600"/>
        </a:p>
      </dgm:t>
    </dgm:pt>
    <dgm:pt modelId="{4B5057EF-FABA-452A-9B41-A94FA6BAEFAB}" type="pres">
      <dgm:prSet presAssocID="{30FA3D99-A43C-4E27-B197-886B25F7F525}" presName="Name0" presStyleCnt="0">
        <dgm:presLayoutVars>
          <dgm:dir/>
          <dgm:animLvl val="lvl"/>
          <dgm:resizeHandles/>
        </dgm:presLayoutVars>
      </dgm:prSet>
      <dgm:spPr/>
      <dgm:t>
        <a:bodyPr/>
        <a:lstStyle/>
        <a:p>
          <a:endParaRPr lang="es-ES"/>
        </a:p>
      </dgm:t>
    </dgm:pt>
    <dgm:pt modelId="{FEC249DB-C009-4E93-B372-870AEB2563DC}" type="pres">
      <dgm:prSet presAssocID="{503D76DD-B2CD-438A-8B21-A3DA7ED0DFCB}" presName="linNode" presStyleCnt="0"/>
      <dgm:spPr/>
    </dgm:pt>
    <dgm:pt modelId="{D11E7B03-6A00-46C0-9D90-0336C275BA02}" type="pres">
      <dgm:prSet presAssocID="{503D76DD-B2CD-438A-8B21-A3DA7ED0DFCB}" presName="parentShp" presStyleLbl="node1" presStyleIdx="0" presStyleCnt="3" custScaleX="239944" custLinFactNeighborX="0" custLinFactNeighborY="2206">
        <dgm:presLayoutVars>
          <dgm:bulletEnabled val="1"/>
        </dgm:presLayoutVars>
      </dgm:prSet>
      <dgm:spPr/>
      <dgm:t>
        <a:bodyPr/>
        <a:lstStyle/>
        <a:p>
          <a:endParaRPr lang="es-ES"/>
        </a:p>
      </dgm:t>
    </dgm:pt>
    <dgm:pt modelId="{3A85FD75-6BEA-414D-875B-AC7277DEC969}" type="pres">
      <dgm:prSet presAssocID="{503D76DD-B2CD-438A-8B21-A3DA7ED0DFCB}" presName="childShp" presStyleLbl="bgAccFollowNode1" presStyleIdx="0" presStyleCnt="3" custLinFactNeighborX="-478" custLinFactNeighborY="-42690">
        <dgm:presLayoutVars>
          <dgm:bulletEnabled val="1"/>
        </dgm:presLayoutVars>
      </dgm:prSet>
      <dgm:spPr/>
      <dgm:t>
        <a:bodyPr/>
        <a:lstStyle/>
        <a:p>
          <a:endParaRPr lang="es-ES"/>
        </a:p>
      </dgm:t>
    </dgm:pt>
    <dgm:pt modelId="{D6D80487-AA58-4473-BF81-E174B8ED79A2}" type="pres">
      <dgm:prSet presAssocID="{0B0E18F4-247E-47D7-9E08-C13B85E19331}" presName="spacing" presStyleCnt="0"/>
      <dgm:spPr/>
    </dgm:pt>
    <dgm:pt modelId="{138D46E5-10B2-4365-9A80-1A9C4AC3B909}" type="pres">
      <dgm:prSet presAssocID="{8762BF32-530D-4A4B-AC49-3B3D46F59665}" presName="linNode" presStyleCnt="0"/>
      <dgm:spPr/>
    </dgm:pt>
    <dgm:pt modelId="{64002C1E-0314-4BD7-91CB-2B4CB267E19D}" type="pres">
      <dgm:prSet presAssocID="{8762BF32-530D-4A4B-AC49-3B3D46F59665}" presName="parentShp" presStyleLbl="node1" presStyleIdx="1" presStyleCnt="3" custScaleX="249214">
        <dgm:presLayoutVars>
          <dgm:bulletEnabled val="1"/>
        </dgm:presLayoutVars>
      </dgm:prSet>
      <dgm:spPr/>
      <dgm:t>
        <a:bodyPr/>
        <a:lstStyle/>
        <a:p>
          <a:endParaRPr lang="es-ES"/>
        </a:p>
      </dgm:t>
    </dgm:pt>
    <dgm:pt modelId="{3CFD235E-E98D-4F8D-B6AD-9ACDD7F3CD90}" type="pres">
      <dgm:prSet presAssocID="{8762BF32-530D-4A4B-AC49-3B3D46F59665}" presName="childShp" presStyleLbl="bgAccFollowNode1" presStyleIdx="1" presStyleCnt="3">
        <dgm:presLayoutVars>
          <dgm:bulletEnabled val="1"/>
        </dgm:presLayoutVars>
      </dgm:prSet>
      <dgm:spPr/>
      <dgm:t>
        <a:bodyPr/>
        <a:lstStyle/>
        <a:p>
          <a:endParaRPr lang="es-ES"/>
        </a:p>
      </dgm:t>
    </dgm:pt>
    <dgm:pt modelId="{47A490DD-2387-498E-BAD3-29B7D2166DF8}" type="pres">
      <dgm:prSet presAssocID="{CC2BB78D-F3D7-44EA-B302-FD2781B446EA}" presName="spacing" presStyleCnt="0"/>
      <dgm:spPr/>
    </dgm:pt>
    <dgm:pt modelId="{ACB077BD-685B-4D18-ACE3-5438F64EACBE}" type="pres">
      <dgm:prSet presAssocID="{DEEBC882-2E71-48FD-8CA4-6E721E3F581C}" presName="linNode" presStyleCnt="0"/>
      <dgm:spPr/>
    </dgm:pt>
    <dgm:pt modelId="{C19CAFB5-5EDD-4AAA-998A-2495C95CD7FB}" type="pres">
      <dgm:prSet presAssocID="{DEEBC882-2E71-48FD-8CA4-6E721E3F581C}" presName="parentShp" presStyleLbl="node1" presStyleIdx="2" presStyleCnt="3" custScaleX="246328">
        <dgm:presLayoutVars>
          <dgm:bulletEnabled val="1"/>
        </dgm:presLayoutVars>
      </dgm:prSet>
      <dgm:spPr/>
      <dgm:t>
        <a:bodyPr/>
        <a:lstStyle/>
        <a:p>
          <a:endParaRPr lang="es-ES"/>
        </a:p>
      </dgm:t>
    </dgm:pt>
    <dgm:pt modelId="{FA5E9E78-7ABA-42C9-A596-DF402FF62A85}" type="pres">
      <dgm:prSet presAssocID="{DEEBC882-2E71-48FD-8CA4-6E721E3F581C}" presName="childShp" presStyleLbl="bgAccFollowNode1" presStyleIdx="2" presStyleCnt="3">
        <dgm:presLayoutVars>
          <dgm:bulletEnabled val="1"/>
        </dgm:presLayoutVars>
      </dgm:prSet>
      <dgm:spPr/>
      <dgm:t>
        <a:bodyPr/>
        <a:lstStyle/>
        <a:p>
          <a:endParaRPr lang="es-ES"/>
        </a:p>
      </dgm:t>
    </dgm:pt>
  </dgm:ptLst>
  <dgm:cxnLst>
    <dgm:cxn modelId="{3776E451-8DCC-49E6-A147-79A2909CEEFC}" type="presOf" srcId="{5EE1D0A6-86EA-4EAA-A03C-9581A1C5CAEA}" destId="{3A85FD75-6BEA-414D-875B-AC7277DEC969}" srcOrd="0" destOrd="0" presId="urn:microsoft.com/office/officeart/2005/8/layout/vList6"/>
    <dgm:cxn modelId="{65317E32-AEDD-4A28-9ED2-675FA6E9B756}" type="presOf" srcId="{503D76DD-B2CD-438A-8B21-A3DA7ED0DFCB}" destId="{D11E7B03-6A00-46C0-9D90-0336C275BA02}" srcOrd="0" destOrd="0" presId="urn:microsoft.com/office/officeart/2005/8/layout/vList6"/>
    <dgm:cxn modelId="{24619880-0AFC-4009-83A6-8C29524B4FBF}" type="presOf" srcId="{DEEBC882-2E71-48FD-8CA4-6E721E3F581C}" destId="{C19CAFB5-5EDD-4AAA-998A-2495C95CD7FB}" srcOrd="0" destOrd="0" presId="urn:microsoft.com/office/officeart/2005/8/layout/vList6"/>
    <dgm:cxn modelId="{E01F4FCF-F655-4839-9E69-5DF5E5DBF1C1}" srcId="{30FA3D99-A43C-4E27-B197-886B25F7F525}" destId="{503D76DD-B2CD-438A-8B21-A3DA7ED0DFCB}" srcOrd="0" destOrd="0" parTransId="{E8CC292A-C980-4808-8926-1BFD440DDD8D}" sibTransId="{0B0E18F4-247E-47D7-9E08-C13B85E19331}"/>
    <dgm:cxn modelId="{E4A9E825-97CD-44AF-B621-834D5A20D2C6}" srcId="{503D76DD-B2CD-438A-8B21-A3DA7ED0DFCB}" destId="{5EE1D0A6-86EA-4EAA-A03C-9581A1C5CAEA}" srcOrd="0" destOrd="0" parTransId="{975702A2-E57D-4C52-82D2-91B458C13BCD}" sibTransId="{E8F89315-4ACC-4B72-A1C1-6325FBDD7654}"/>
    <dgm:cxn modelId="{EA86A309-8216-4011-8BC7-5CB5D86DB3C4}" type="presOf" srcId="{C91B702D-E0E2-4585-97E4-8F9AE5987FC5}" destId="{3CFD235E-E98D-4F8D-B6AD-9ACDD7F3CD90}" srcOrd="0" destOrd="0" presId="urn:microsoft.com/office/officeart/2005/8/layout/vList6"/>
    <dgm:cxn modelId="{7B952B4A-0A35-4DBE-BD39-8FEF633EB75D}" type="presOf" srcId="{6BDB1CE3-E3C3-4BF8-B76A-74524D0F5EDC}" destId="{FA5E9E78-7ABA-42C9-A596-DF402FF62A85}" srcOrd="0" destOrd="0" presId="urn:microsoft.com/office/officeart/2005/8/layout/vList6"/>
    <dgm:cxn modelId="{6FAB8BFF-9532-464F-B356-1F22AA877795}" type="presOf" srcId="{8762BF32-530D-4A4B-AC49-3B3D46F59665}" destId="{64002C1E-0314-4BD7-91CB-2B4CB267E19D}" srcOrd="0" destOrd="0" presId="urn:microsoft.com/office/officeart/2005/8/layout/vList6"/>
    <dgm:cxn modelId="{F8707EBC-4D1B-4071-8D9D-7EB429061A6C}" srcId="{30FA3D99-A43C-4E27-B197-886B25F7F525}" destId="{DEEBC882-2E71-48FD-8CA4-6E721E3F581C}" srcOrd="2" destOrd="0" parTransId="{D9B101E0-2CB9-41AE-8B76-C874FCB2438B}" sibTransId="{1BCC5C59-5F1F-4EEE-B09D-A2FA7AE41394}"/>
    <dgm:cxn modelId="{2828CE05-FBD4-49F9-876A-D9AB3A3DF8A9}" srcId="{DEEBC882-2E71-48FD-8CA4-6E721E3F581C}" destId="{6BDB1CE3-E3C3-4BF8-B76A-74524D0F5EDC}" srcOrd="0" destOrd="0" parTransId="{C8FDDD71-616B-456F-BD9B-7DFE2B66EE64}" sibTransId="{C3E13A2A-5845-43C5-8E9C-B939087B1BB0}"/>
    <dgm:cxn modelId="{1F61CA55-BA23-49DC-A836-3FD1FF059827}" type="presOf" srcId="{30FA3D99-A43C-4E27-B197-886B25F7F525}" destId="{4B5057EF-FABA-452A-9B41-A94FA6BAEFAB}" srcOrd="0" destOrd="0" presId="urn:microsoft.com/office/officeart/2005/8/layout/vList6"/>
    <dgm:cxn modelId="{387FF67F-A901-42B1-8A70-899EE33BE684}" srcId="{30FA3D99-A43C-4E27-B197-886B25F7F525}" destId="{8762BF32-530D-4A4B-AC49-3B3D46F59665}" srcOrd="1" destOrd="0" parTransId="{3AE4F5B0-8B76-48A8-BCF0-6ADA5386B6AD}" sibTransId="{CC2BB78D-F3D7-44EA-B302-FD2781B446EA}"/>
    <dgm:cxn modelId="{6DA4B4BC-F44B-44AD-8388-D6502DF16679}" srcId="{8762BF32-530D-4A4B-AC49-3B3D46F59665}" destId="{C91B702D-E0E2-4585-97E4-8F9AE5987FC5}" srcOrd="0" destOrd="0" parTransId="{AE1EC2CD-B3D8-4422-BBB7-66FC76EE6531}" sibTransId="{0F983927-F730-47D7-8972-D1188ADC35EB}"/>
    <dgm:cxn modelId="{4B3FEE53-EF4B-49CD-BBB6-7F6428F1C057}" type="presParOf" srcId="{4B5057EF-FABA-452A-9B41-A94FA6BAEFAB}" destId="{FEC249DB-C009-4E93-B372-870AEB2563DC}" srcOrd="0" destOrd="0" presId="urn:microsoft.com/office/officeart/2005/8/layout/vList6"/>
    <dgm:cxn modelId="{EFD12478-95C5-4FAF-B784-1B2C83422292}" type="presParOf" srcId="{FEC249DB-C009-4E93-B372-870AEB2563DC}" destId="{D11E7B03-6A00-46C0-9D90-0336C275BA02}" srcOrd="0" destOrd="0" presId="urn:microsoft.com/office/officeart/2005/8/layout/vList6"/>
    <dgm:cxn modelId="{0C3C43A5-91C3-4623-BB9C-9347D484658A}" type="presParOf" srcId="{FEC249DB-C009-4E93-B372-870AEB2563DC}" destId="{3A85FD75-6BEA-414D-875B-AC7277DEC969}" srcOrd="1" destOrd="0" presId="urn:microsoft.com/office/officeart/2005/8/layout/vList6"/>
    <dgm:cxn modelId="{65E9016C-3C58-4F55-8863-4D3C047F176A}" type="presParOf" srcId="{4B5057EF-FABA-452A-9B41-A94FA6BAEFAB}" destId="{D6D80487-AA58-4473-BF81-E174B8ED79A2}" srcOrd="1" destOrd="0" presId="urn:microsoft.com/office/officeart/2005/8/layout/vList6"/>
    <dgm:cxn modelId="{60F2FA92-7EC3-4282-ADBD-C51480E62F45}" type="presParOf" srcId="{4B5057EF-FABA-452A-9B41-A94FA6BAEFAB}" destId="{138D46E5-10B2-4365-9A80-1A9C4AC3B909}" srcOrd="2" destOrd="0" presId="urn:microsoft.com/office/officeart/2005/8/layout/vList6"/>
    <dgm:cxn modelId="{89135C9E-30A3-4A1B-8D8C-DDDA957FCC40}" type="presParOf" srcId="{138D46E5-10B2-4365-9A80-1A9C4AC3B909}" destId="{64002C1E-0314-4BD7-91CB-2B4CB267E19D}" srcOrd="0" destOrd="0" presId="urn:microsoft.com/office/officeart/2005/8/layout/vList6"/>
    <dgm:cxn modelId="{067B883A-25E9-466C-969B-55EB15FC876B}" type="presParOf" srcId="{138D46E5-10B2-4365-9A80-1A9C4AC3B909}" destId="{3CFD235E-E98D-4F8D-B6AD-9ACDD7F3CD90}" srcOrd="1" destOrd="0" presId="urn:microsoft.com/office/officeart/2005/8/layout/vList6"/>
    <dgm:cxn modelId="{C67A2DD4-8B6A-4D01-A7C4-47256B2A7B0B}" type="presParOf" srcId="{4B5057EF-FABA-452A-9B41-A94FA6BAEFAB}" destId="{47A490DD-2387-498E-BAD3-29B7D2166DF8}" srcOrd="3" destOrd="0" presId="urn:microsoft.com/office/officeart/2005/8/layout/vList6"/>
    <dgm:cxn modelId="{6C228B62-06CA-4C83-8194-D26ED3A12487}" type="presParOf" srcId="{4B5057EF-FABA-452A-9B41-A94FA6BAEFAB}" destId="{ACB077BD-685B-4D18-ACE3-5438F64EACBE}" srcOrd="4" destOrd="0" presId="urn:microsoft.com/office/officeart/2005/8/layout/vList6"/>
    <dgm:cxn modelId="{A99C2857-FBA1-4F26-96AC-6C82A280F023}" type="presParOf" srcId="{ACB077BD-685B-4D18-ACE3-5438F64EACBE}" destId="{C19CAFB5-5EDD-4AAA-998A-2495C95CD7FB}" srcOrd="0" destOrd="0" presId="urn:microsoft.com/office/officeart/2005/8/layout/vList6"/>
    <dgm:cxn modelId="{FC0C96B8-1841-487D-873B-93A0865A0D42}" type="presParOf" srcId="{ACB077BD-685B-4D18-ACE3-5438F64EACBE}" destId="{FA5E9E78-7ABA-42C9-A596-DF402FF62A85}" srcOrd="1" destOrd="0" presId="urn:microsoft.com/office/officeart/2005/8/layout/vList6"/>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5F7A111D-E3BA-4FAE-89EB-7FC07B362F4D}"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s-ES"/>
        </a:p>
      </dgm:t>
    </dgm:pt>
    <dgm:pt modelId="{C55D7D32-9F16-41F4-9131-239AB8D6F962}">
      <dgm:prSet phldrT="[Texto]" custT="1"/>
      <dgm:spPr/>
      <dgm:t>
        <a:bodyPr/>
        <a:lstStyle/>
        <a:p>
          <a:r>
            <a:rPr lang="es-MX" sz="1800" b="1" dirty="0">
              <a:effectLst>
                <a:outerShdw blurRad="38100" dist="38100" dir="2700000" algn="tl">
                  <a:srgbClr val="000000">
                    <a:alpha val="43137"/>
                  </a:srgbClr>
                </a:outerShdw>
              </a:effectLst>
            </a:rPr>
            <a:t>Programa de </a:t>
          </a:r>
          <a:r>
            <a:rPr lang="es-MX"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Gestión</a:t>
          </a:r>
          <a:r>
            <a:rPr lang="es-MX" sz="1800" b="1" dirty="0">
              <a:effectLst>
                <a:outerShdw blurRad="38100" dist="38100" dir="2700000" algn="tl">
                  <a:srgbClr val="000000">
                    <a:alpha val="43137"/>
                  </a:srgbClr>
                </a:outerShdw>
              </a:effectLst>
            </a:rPr>
            <a:t> Documental – PGD</a:t>
          </a:r>
          <a:r>
            <a:rPr lang="es-MX" sz="2000" b="1" dirty="0">
              <a:effectLst>
                <a:outerShdw blurRad="38100" dist="38100" dir="2700000" algn="tl">
                  <a:srgbClr val="000000">
                    <a:alpha val="43137"/>
                  </a:srgbClr>
                </a:outerShdw>
              </a:effectLst>
            </a:rPr>
            <a:t>.</a:t>
          </a:r>
          <a:endParaRPr lang="es-ES" sz="2000" b="1" dirty="0">
            <a:effectLst>
              <a:outerShdw blurRad="38100" dist="38100" dir="2700000" algn="tl">
                <a:srgbClr val="000000">
                  <a:alpha val="43137"/>
                </a:srgbClr>
              </a:outerShdw>
            </a:effectLst>
          </a:endParaRPr>
        </a:p>
      </dgm:t>
    </dgm:pt>
    <dgm:pt modelId="{D46FAC8D-21DE-4007-A177-7C6600C2D3BA}" type="parTrans" cxnId="{72593D5D-9554-43A1-A9DB-3A27DD3FB10B}">
      <dgm:prSet/>
      <dgm:spPr/>
      <dgm:t>
        <a:bodyPr/>
        <a:lstStyle/>
        <a:p>
          <a:endParaRPr lang="es-ES"/>
        </a:p>
      </dgm:t>
    </dgm:pt>
    <dgm:pt modelId="{8CE425EA-97F8-40E5-93FD-1128BD167189}" type="sibTrans" cxnId="{72593D5D-9554-43A1-A9DB-3A27DD3FB10B}">
      <dgm:prSet/>
      <dgm:spPr>
        <a:solidFill>
          <a:schemeClr val="accent6">
            <a:lumMod val="60000"/>
            <a:lumOff val="40000"/>
          </a:schemeClr>
        </a:solidFill>
      </dgm:spPr>
      <dgm:t>
        <a:bodyPr/>
        <a:lstStyle/>
        <a:p>
          <a:endParaRPr lang="es-ES"/>
        </a:p>
      </dgm:t>
    </dgm:pt>
    <dgm:pt modelId="{96C088FC-F4C6-4EC0-8C31-98781D2F17DD}">
      <dgm:prSet phldrT="[Texto]" custT="1"/>
      <dgm:spPr/>
      <dgm:t>
        <a:bodyPr/>
        <a:lstStyle/>
        <a:p>
          <a:r>
            <a:rPr lang="es-MX" sz="2000" b="1" dirty="0">
              <a:solidFill>
                <a:schemeClr val="bg1"/>
              </a:solidFill>
              <a:effectLst>
                <a:outerShdw blurRad="38100" dist="38100" dir="2700000" algn="tl">
                  <a:srgbClr val="000000">
                    <a:alpha val="43137"/>
                  </a:srgbClr>
                </a:outerShdw>
              </a:effectLst>
            </a:rPr>
            <a:t>Plan Institucional de Archivos – PINAR</a:t>
          </a:r>
          <a:endParaRPr lang="es-ES" sz="2000" b="1" dirty="0">
            <a:solidFill>
              <a:schemeClr val="bg1"/>
            </a:solidFill>
            <a:effectLst>
              <a:outerShdw blurRad="38100" dist="38100" dir="2700000" algn="tl">
                <a:srgbClr val="000000">
                  <a:alpha val="43137"/>
                </a:srgbClr>
              </a:outerShdw>
            </a:effectLst>
          </a:endParaRPr>
        </a:p>
      </dgm:t>
    </dgm:pt>
    <dgm:pt modelId="{1D26393D-22CE-46A2-9F9A-E750EF1BC4A9}" type="parTrans" cxnId="{D12BB1E3-3C9B-4301-8409-A500704749D8}">
      <dgm:prSet/>
      <dgm:spPr/>
      <dgm:t>
        <a:bodyPr/>
        <a:lstStyle/>
        <a:p>
          <a:endParaRPr lang="es-ES"/>
        </a:p>
      </dgm:t>
    </dgm:pt>
    <dgm:pt modelId="{8684D515-FE89-4D84-85B4-8FD3F7DD148B}" type="sibTrans" cxnId="{D12BB1E3-3C9B-4301-8409-A500704749D8}">
      <dgm:prSet/>
      <dgm:spPr/>
      <dgm:t>
        <a:bodyPr/>
        <a:lstStyle/>
        <a:p>
          <a:endParaRPr lang="es-ES"/>
        </a:p>
      </dgm:t>
    </dgm:pt>
    <dgm:pt modelId="{07E35CF5-A9D6-46D8-A97F-8E967C16FD7B}" type="pres">
      <dgm:prSet presAssocID="{5F7A111D-E3BA-4FAE-89EB-7FC07B362F4D}" presName="Name0" presStyleCnt="0">
        <dgm:presLayoutVars>
          <dgm:chMax/>
          <dgm:chPref/>
          <dgm:dir/>
          <dgm:animLvl val="lvl"/>
        </dgm:presLayoutVars>
      </dgm:prSet>
      <dgm:spPr/>
      <dgm:t>
        <a:bodyPr/>
        <a:lstStyle/>
        <a:p>
          <a:endParaRPr lang="es-ES"/>
        </a:p>
      </dgm:t>
    </dgm:pt>
    <dgm:pt modelId="{3A372D6C-338B-42B5-B460-C065B56A9A4E}" type="pres">
      <dgm:prSet presAssocID="{C55D7D32-9F16-41F4-9131-239AB8D6F962}" presName="composite" presStyleCnt="0"/>
      <dgm:spPr/>
    </dgm:pt>
    <dgm:pt modelId="{90B9A397-F77C-4F8B-B798-FD8FC8178B95}" type="pres">
      <dgm:prSet presAssocID="{C55D7D32-9F16-41F4-9131-239AB8D6F962}" presName="Parent1" presStyleLbl="node1" presStyleIdx="0" presStyleCnt="4" custScaleX="134570" custScaleY="109746">
        <dgm:presLayoutVars>
          <dgm:chMax val="1"/>
          <dgm:chPref val="1"/>
          <dgm:bulletEnabled val="1"/>
        </dgm:presLayoutVars>
      </dgm:prSet>
      <dgm:spPr/>
      <dgm:t>
        <a:bodyPr/>
        <a:lstStyle/>
        <a:p>
          <a:endParaRPr lang="es-ES"/>
        </a:p>
      </dgm:t>
    </dgm:pt>
    <dgm:pt modelId="{73DE405C-BAC3-46D8-B655-2CACE1518453}" type="pres">
      <dgm:prSet presAssocID="{C55D7D32-9F16-41F4-9131-239AB8D6F962}" presName="Childtext1" presStyleLbl="revTx" presStyleIdx="0" presStyleCnt="2">
        <dgm:presLayoutVars>
          <dgm:chMax val="0"/>
          <dgm:chPref val="0"/>
          <dgm:bulletEnabled val="1"/>
        </dgm:presLayoutVars>
      </dgm:prSet>
      <dgm:spPr/>
    </dgm:pt>
    <dgm:pt modelId="{2A92034A-E2BB-48A2-B17E-34FA3869C214}" type="pres">
      <dgm:prSet presAssocID="{C55D7D32-9F16-41F4-9131-239AB8D6F962}" presName="BalanceSpacing" presStyleCnt="0"/>
      <dgm:spPr/>
    </dgm:pt>
    <dgm:pt modelId="{4A6C9FBF-4CC7-4632-964B-A18AC1168A8B}" type="pres">
      <dgm:prSet presAssocID="{C55D7D32-9F16-41F4-9131-239AB8D6F962}" presName="BalanceSpacing1" presStyleCnt="0"/>
      <dgm:spPr/>
    </dgm:pt>
    <dgm:pt modelId="{A3C93ED3-7028-4AC7-9CED-2695A25F11A4}" type="pres">
      <dgm:prSet presAssocID="{8CE425EA-97F8-40E5-93FD-1128BD167189}" presName="Accent1Text" presStyleLbl="node1" presStyleIdx="1" presStyleCnt="4" custLinFactNeighborX="6949" custLinFactNeighborY="21370"/>
      <dgm:spPr/>
      <dgm:t>
        <a:bodyPr/>
        <a:lstStyle/>
        <a:p>
          <a:endParaRPr lang="es-ES"/>
        </a:p>
      </dgm:t>
    </dgm:pt>
    <dgm:pt modelId="{489CBACB-805C-45E2-BC04-6FA6B6AA4398}" type="pres">
      <dgm:prSet presAssocID="{8CE425EA-97F8-40E5-93FD-1128BD167189}" presName="spaceBetweenRectangles" presStyleCnt="0"/>
      <dgm:spPr/>
    </dgm:pt>
    <dgm:pt modelId="{37BB7FD1-7F60-4F3F-B8E5-F9D38E1E83D7}" type="pres">
      <dgm:prSet presAssocID="{96C088FC-F4C6-4EC0-8C31-98781D2F17DD}" presName="composite" presStyleCnt="0"/>
      <dgm:spPr/>
    </dgm:pt>
    <dgm:pt modelId="{ED88EA1A-3FF4-45E4-8D4D-6FBAF1396F8B}" type="pres">
      <dgm:prSet presAssocID="{96C088FC-F4C6-4EC0-8C31-98781D2F17DD}" presName="Parent1" presStyleLbl="node1" presStyleIdx="2" presStyleCnt="4" custScaleX="146020" custScaleY="122590" custLinFactNeighborX="-4682" custLinFactNeighborY="-8018">
        <dgm:presLayoutVars>
          <dgm:chMax val="1"/>
          <dgm:chPref val="1"/>
          <dgm:bulletEnabled val="1"/>
        </dgm:presLayoutVars>
      </dgm:prSet>
      <dgm:spPr/>
      <dgm:t>
        <a:bodyPr/>
        <a:lstStyle/>
        <a:p>
          <a:endParaRPr lang="es-ES"/>
        </a:p>
      </dgm:t>
    </dgm:pt>
    <dgm:pt modelId="{364C43F2-3BC7-4504-B25B-6BF57D975935}" type="pres">
      <dgm:prSet presAssocID="{96C088FC-F4C6-4EC0-8C31-98781D2F17DD}" presName="Childtext1" presStyleLbl="revTx" presStyleIdx="1" presStyleCnt="2">
        <dgm:presLayoutVars>
          <dgm:chMax val="0"/>
          <dgm:chPref val="0"/>
          <dgm:bulletEnabled val="1"/>
        </dgm:presLayoutVars>
      </dgm:prSet>
      <dgm:spPr/>
    </dgm:pt>
    <dgm:pt modelId="{BD7AF7DC-96C4-4FC9-93C3-2800EE2ECD63}" type="pres">
      <dgm:prSet presAssocID="{96C088FC-F4C6-4EC0-8C31-98781D2F17DD}" presName="BalanceSpacing" presStyleCnt="0"/>
      <dgm:spPr/>
    </dgm:pt>
    <dgm:pt modelId="{8694CFBB-7277-4F82-8B64-D67DE19D95E9}" type="pres">
      <dgm:prSet presAssocID="{96C088FC-F4C6-4EC0-8C31-98781D2F17DD}" presName="BalanceSpacing1" presStyleCnt="0"/>
      <dgm:spPr/>
    </dgm:pt>
    <dgm:pt modelId="{3417543B-2206-4872-933C-E861590B3C78}" type="pres">
      <dgm:prSet presAssocID="{8684D515-FE89-4D84-85B4-8FD3F7DD148B}" presName="Accent1Text" presStyleLbl="node1" presStyleIdx="3" presStyleCnt="4" custLinFactNeighborX="-9513" custLinFactNeighborY="-24918"/>
      <dgm:spPr/>
      <dgm:t>
        <a:bodyPr/>
        <a:lstStyle/>
        <a:p>
          <a:endParaRPr lang="es-ES"/>
        </a:p>
      </dgm:t>
    </dgm:pt>
  </dgm:ptLst>
  <dgm:cxnLst>
    <dgm:cxn modelId="{72593D5D-9554-43A1-A9DB-3A27DD3FB10B}" srcId="{5F7A111D-E3BA-4FAE-89EB-7FC07B362F4D}" destId="{C55D7D32-9F16-41F4-9131-239AB8D6F962}" srcOrd="0" destOrd="0" parTransId="{D46FAC8D-21DE-4007-A177-7C6600C2D3BA}" sibTransId="{8CE425EA-97F8-40E5-93FD-1128BD167189}"/>
    <dgm:cxn modelId="{C34B6270-6F60-41AB-98D8-2E1DAE4B2718}" type="presOf" srcId="{5F7A111D-E3BA-4FAE-89EB-7FC07B362F4D}" destId="{07E35CF5-A9D6-46D8-A97F-8E967C16FD7B}" srcOrd="0" destOrd="0" presId="urn:microsoft.com/office/officeart/2008/layout/AlternatingHexagons"/>
    <dgm:cxn modelId="{F8F7BBDD-AE2C-4CB4-9730-C1E7A0ABC899}" type="presOf" srcId="{8CE425EA-97F8-40E5-93FD-1128BD167189}" destId="{A3C93ED3-7028-4AC7-9CED-2695A25F11A4}" srcOrd="0" destOrd="0" presId="urn:microsoft.com/office/officeart/2008/layout/AlternatingHexagons"/>
    <dgm:cxn modelId="{F4F6A4D5-7B99-4CFF-AA62-B6A92C329AF1}" type="presOf" srcId="{8684D515-FE89-4D84-85B4-8FD3F7DD148B}" destId="{3417543B-2206-4872-933C-E861590B3C78}" srcOrd="0" destOrd="0" presId="urn:microsoft.com/office/officeart/2008/layout/AlternatingHexagons"/>
    <dgm:cxn modelId="{D12BB1E3-3C9B-4301-8409-A500704749D8}" srcId="{5F7A111D-E3BA-4FAE-89EB-7FC07B362F4D}" destId="{96C088FC-F4C6-4EC0-8C31-98781D2F17DD}" srcOrd="1" destOrd="0" parTransId="{1D26393D-22CE-46A2-9F9A-E750EF1BC4A9}" sibTransId="{8684D515-FE89-4D84-85B4-8FD3F7DD148B}"/>
    <dgm:cxn modelId="{9599AE90-13EF-4059-802A-A819818B2168}" type="presOf" srcId="{C55D7D32-9F16-41F4-9131-239AB8D6F962}" destId="{90B9A397-F77C-4F8B-B798-FD8FC8178B95}" srcOrd="0" destOrd="0" presId="urn:microsoft.com/office/officeart/2008/layout/AlternatingHexagons"/>
    <dgm:cxn modelId="{DBE4E260-138A-4E30-9F4A-A1D6A3216916}" type="presOf" srcId="{96C088FC-F4C6-4EC0-8C31-98781D2F17DD}" destId="{ED88EA1A-3FF4-45E4-8D4D-6FBAF1396F8B}" srcOrd="0" destOrd="0" presId="urn:microsoft.com/office/officeart/2008/layout/AlternatingHexagons"/>
    <dgm:cxn modelId="{B8E4A197-5CF8-49B6-86A8-BA02606CBB0F}" type="presParOf" srcId="{07E35CF5-A9D6-46D8-A97F-8E967C16FD7B}" destId="{3A372D6C-338B-42B5-B460-C065B56A9A4E}" srcOrd="0" destOrd="0" presId="urn:microsoft.com/office/officeart/2008/layout/AlternatingHexagons"/>
    <dgm:cxn modelId="{38C1FE1B-F564-4F26-ACD9-1D0A9B34FC3A}" type="presParOf" srcId="{3A372D6C-338B-42B5-B460-C065B56A9A4E}" destId="{90B9A397-F77C-4F8B-B798-FD8FC8178B95}" srcOrd="0" destOrd="0" presId="urn:microsoft.com/office/officeart/2008/layout/AlternatingHexagons"/>
    <dgm:cxn modelId="{D65C305B-EE4B-4103-89EF-3BF0177B184E}" type="presParOf" srcId="{3A372D6C-338B-42B5-B460-C065B56A9A4E}" destId="{73DE405C-BAC3-46D8-B655-2CACE1518453}" srcOrd="1" destOrd="0" presId="urn:microsoft.com/office/officeart/2008/layout/AlternatingHexagons"/>
    <dgm:cxn modelId="{A956F0F9-E496-4E3C-8EBB-2FB3E547C58A}" type="presParOf" srcId="{3A372D6C-338B-42B5-B460-C065B56A9A4E}" destId="{2A92034A-E2BB-48A2-B17E-34FA3869C214}" srcOrd="2" destOrd="0" presId="urn:microsoft.com/office/officeart/2008/layout/AlternatingHexagons"/>
    <dgm:cxn modelId="{D07F9862-E983-4416-BF99-CAC0F9C7CA0D}" type="presParOf" srcId="{3A372D6C-338B-42B5-B460-C065B56A9A4E}" destId="{4A6C9FBF-4CC7-4632-964B-A18AC1168A8B}" srcOrd="3" destOrd="0" presId="urn:microsoft.com/office/officeart/2008/layout/AlternatingHexagons"/>
    <dgm:cxn modelId="{A8838A4F-D214-499C-8295-4D44E3D6FB5B}" type="presParOf" srcId="{3A372D6C-338B-42B5-B460-C065B56A9A4E}" destId="{A3C93ED3-7028-4AC7-9CED-2695A25F11A4}" srcOrd="4" destOrd="0" presId="urn:microsoft.com/office/officeart/2008/layout/AlternatingHexagons"/>
    <dgm:cxn modelId="{9582BD41-B3B3-4690-BC26-C415B6355597}" type="presParOf" srcId="{07E35CF5-A9D6-46D8-A97F-8E967C16FD7B}" destId="{489CBACB-805C-45E2-BC04-6FA6B6AA4398}" srcOrd="1" destOrd="0" presId="urn:microsoft.com/office/officeart/2008/layout/AlternatingHexagons"/>
    <dgm:cxn modelId="{375B7D90-9C25-4DD3-A550-521FB3C5CC6D}" type="presParOf" srcId="{07E35CF5-A9D6-46D8-A97F-8E967C16FD7B}" destId="{37BB7FD1-7F60-4F3F-B8E5-F9D38E1E83D7}" srcOrd="2" destOrd="0" presId="urn:microsoft.com/office/officeart/2008/layout/AlternatingHexagons"/>
    <dgm:cxn modelId="{40C231EC-FDE4-4FE7-977B-7493443CAD93}" type="presParOf" srcId="{37BB7FD1-7F60-4F3F-B8E5-F9D38E1E83D7}" destId="{ED88EA1A-3FF4-45E4-8D4D-6FBAF1396F8B}" srcOrd="0" destOrd="0" presId="urn:microsoft.com/office/officeart/2008/layout/AlternatingHexagons"/>
    <dgm:cxn modelId="{63024101-B0CE-4507-B921-E5FF962D75D0}" type="presParOf" srcId="{37BB7FD1-7F60-4F3F-B8E5-F9D38E1E83D7}" destId="{364C43F2-3BC7-4504-B25B-6BF57D975935}" srcOrd="1" destOrd="0" presId="urn:microsoft.com/office/officeart/2008/layout/AlternatingHexagons"/>
    <dgm:cxn modelId="{DAD65430-6DD8-4BDB-A712-BDBEF711C31D}" type="presParOf" srcId="{37BB7FD1-7F60-4F3F-B8E5-F9D38E1E83D7}" destId="{BD7AF7DC-96C4-4FC9-93C3-2800EE2ECD63}" srcOrd="2" destOrd="0" presId="urn:microsoft.com/office/officeart/2008/layout/AlternatingHexagons"/>
    <dgm:cxn modelId="{151B7DC3-8E83-40B5-835D-0888F73E3907}" type="presParOf" srcId="{37BB7FD1-7F60-4F3F-B8E5-F9D38E1E83D7}" destId="{8694CFBB-7277-4F82-8B64-D67DE19D95E9}" srcOrd="3" destOrd="0" presId="urn:microsoft.com/office/officeart/2008/layout/AlternatingHexagons"/>
    <dgm:cxn modelId="{61F97AB3-E7F2-4B60-8D38-D5C7C71C2314}" type="presParOf" srcId="{37BB7FD1-7F60-4F3F-B8E5-F9D38E1E83D7}" destId="{3417543B-2206-4872-933C-E861590B3C78}" srcOrd="4" destOrd="0" presId="urn:microsoft.com/office/officeart/2008/layout/AlternatingHexagon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42A0FF-D503-4DDE-B078-AE60690ACBDE}">
      <dsp:nvSpPr>
        <dsp:cNvPr id="0" name=""/>
        <dsp:cNvSpPr/>
      </dsp:nvSpPr>
      <dsp:spPr>
        <a:xfrm>
          <a:off x="0" y="116149"/>
          <a:ext cx="1396682" cy="11056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buNone/>
          </a:pPr>
          <a:r>
            <a:rPr lang="es-ES" sz="1600" b="1" kern="1200">
              <a:latin typeface="Calibri"/>
              <a:ea typeface="+mn-ea"/>
              <a:cs typeface="+mn-cs"/>
            </a:rPr>
            <a:t>Recreación, Cultura y Deporte</a:t>
          </a:r>
          <a:endParaRPr lang="es-ES" sz="1600" kern="1200" dirty="0"/>
        </a:p>
      </dsp:txBody>
      <dsp:txXfrm>
        <a:off x="32382" y="148531"/>
        <a:ext cx="1331918" cy="1040852"/>
      </dsp:txXfrm>
    </dsp:sp>
    <dsp:sp modelId="{72FE7AA5-EF1B-4DC6-9D87-30F0A92A6A17}">
      <dsp:nvSpPr>
        <dsp:cNvPr id="0" name=""/>
        <dsp:cNvSpPr/>
      </dsp:nvSpPr>
      <dsp:spPr>
        <a:xfrm>
          <a:off x="1536350" y="495768"/>
          <a:ext cx="296096" cy="34637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ES" sz="1600" kern="1200"/>
        </a:p>
      </dsp:txBody>
      <dsp:txXfrm>
        <a:off x="1536350" y="565043"/>
        <a:ext cx="207267" cy="207827"/>
      </dsp:txXfrm>
    </dsp:sp>
    <dsp:sp modelId="{99D07299-5AF7-4525-A4CC-AEA79E8B30AB}">
      <dsp:nvSpPr>
        <dsp:cNvPr id="0" name=""/>
        <dsp:cNvSpPr/>
      </dsp:nvSpPr>
      <dsp:spPr>
        <a:xfrm>
          <a:off x="1955355" y="116149"/>
          <a:ext cx="1396682" cy="11056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buNone/>
          </a:pPr>
          <a:r>
            <a:rPr lang="es-ES" sz="1600" b="1" kern="1200">
              <a:latin typeface="Calibri"/>
              <a:ea typeface="+mn-ea"/>
              <a:cs typeface="+mn-cs"/>
            </a:rPr>
            <a:t>Asistencia Social – Programas Especiales</a:t>
          </a:r>
          <a:endParaRPr lang="es-ES" sz="1600" kern="1200" dirty="0"/>
        </a:p>
      </dsp:txBody>
      <dsp:txXfrm>
        <a:off x="1987737" y="148531"/>
        <a:ext cx="1331918" cy="1040852"/>
      </dsp:txXfrm>
    </dsp:sp>
    <dsp:sp modelId="{495494C9-7CC2-4001-BAC9-78628FD9F71F}">
      <dsp:nvSpPr>
        <dsp:cNvPr id="0" name=""/>
        <dsp:cNvSpPr/>
      </dsp:nvSpPr>
      <dsp:spPr>
        <a:xfrm>
          <a:off x="3491706" y="495768"/>
          <a:ext cx="296096" cy="34637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ES" sz="1600" kern="1200"/>
        </a:p>
      </dsp:txBody>
      <dsp:txXfrm>
        <a:off x="3491706" y="565043"/>
        <a:ext cx="207267" cy="207827"/>
      </dsp:txXfrm>
    </dsp:sp>
    <dsp:sp modelId="{B0F83EE5-E2B3-4017-A8FD-866C14046EE4}">
      <dsp:nvSpPr>
        <dsp:cNvPr id="0" name=""/>
        <dsp:cNvSpPr/>
      </dsp:nvSpPr>
      <dsp:spPr>
        <a:xfrm>
          <a:off x="3910711" y="116149"/>
          <a:ext cx="1396682" cy="11056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buNone/>
          </a:pPr>
          <a:r>
            <a:rPr lang="es-ES" sz="1600" b="1" kern="1200">
              <a:latin typeface="Calibri"/>
              <a:ea typeface="+mn-ea"/>
              <a:cs typeface="+mn-cs"/>
            </a:rPr>
            <a:t>Crédito</a:t>
          </a:r>
          <a:endParaRPr lang="es-ES" sz="1600" kern="1200" dirty="0"/>
        </a:p>
      </dsp:txBody>
      <dsp:txXfrm>
        <a:off x="3943093" y="148531"/>
        <a:ext cx="1331918" cy="1040852"/>
      </dsp:txXfrm>
    </dsp:sp>
    <dsp:sp modelId="{0603C1C7-A127-4B55-AD04-5090BCF46FD3}">
      <dsp:nvSpPr>
        <dsp:cNvPr id="0" name=""/>
        <dsp:cNvSpPr/>
      </dsp:nvSpPr>
      <dsp:spPr>
        <a:xfrm>
          <a:off x="5447061" y="495768"/>
          <a:ext cx="296096" cy="34637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ES" sz="1600" kern="1200"/>
        </a:p>
      </dsp:txBody>
      <dsp:txXfrm>
        <a:off x="5447061" y="565043"/>
        <a:ext cx="207267" cy="207827"/>
      </dsp:txXfrm>
    </dsp:sp>
    <dsp:sp modelId="{E95F8F53-B5F1-43E5-B23C-D42BED38DAB5}">
      <dsp:nvSpPr>
        <dsp:cNvPr id="0" name=""/>
        <dsp:cNvSpPr/>
      </dsp:nvSpPr>
      <dsp:spPr>
        <a:xfrm>
          <a:off x="5866066" y="116149"/>
          <a:ext cx="1396682" cy="11056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a:latin typeface="Calibri"/>
              <a:ea typeface="+mn-ea"/>
              <a:cs typeface="+mn-cs"/>
            </a:rPr>
            <a:t>Reconocimiento y pago de Cesantías</a:t>
          </a:r>
          <a:endParaRPr lang="es-ES" sz="1400" kern="1200" dirty="0">
            <a:latin typeface="Calibri"/>
            <a:ea typeface="+mn-ea"/>
            <a:cs typeface="+mn-cs"/>
          </a:endParaRPr>
        </a:p>
      </dsp:txBody>
      <dsp:txXfrm>
        <a:off x="5898448" y="148531"/>
        <a:ext cx="1331918" cy="1040852"/>
      </dsp:txXfrm>
    </dsp:sp>
    <dsp:sp modelId="{B4C2660D-5924-4A0B-8186-2F719F4B557E}">
      <dsp:nvSpPr>
        <dsp:cNvPr id="0" name=""/>
        <dsp:cNvSpPr/>
      </dsp:nvSpPr>
      <dsp:spPr>
        <a:xfrm>
          <a:off x="7402417" y="495768"/>
          <a:ext cx="296096" cy="34637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ES" sz="1600" kern="1200"/>
        </a:p>
      </dsp:txBody>
      <dsp:txXfrm>
        <a:off x="7402417" y="565043"/>
        <a:ext cx="207267" cy="207827"/>
      </dsp:txXfrm>
    </dsp:sp>
    <dsp:sp modelId="{52EF26F2-E9C9-4240-ACA5-CB1ECC52E6F9}">
      <dsp:nvSpPr>
        <dsp:cNvPr id="0" name=""/>
        <dsp:cNvSpPr/>
      </dsp:nvSpPr>
      <dsp:spPr>
        <a:xfrm>
          <a:off x="7821422" y="116149"/>
          <a:ext cx="1396682" cy="11056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b="1" kern="1200">
              <a:latin typeface="Calibri"/>
              <a:ea typeface="+mn-ea"/>
              <a:cs typeface="+mn-cs"/>
            </a:rPr>
            <a:t>Educación Colegio</a:t>
          </a:r>
          <a:endParaRPr lang="es-ES" sz="1600" kern="1200" dirty="0">
            <a:latin typeface="Calibri"/>
            <a:ea typeface="+mn-ea"/>
            <a:cs typeface="+mn-cs"/>
          </a:endParaRPr>
        </a:p>
      </dsp:txBody>
      <dsp:txXfrm>
        <a:off x="7853804" y="148531"/>
        <a:ext cx="1331918" cy="1040852"/>
      </dsp:txXfrm>
    </dsp:sp>
    <dsp:sp modelId="{DC60B984-9350-4125-AB5D-FCA9D65B8079}">
      <dsp:nvSpPr>
        <dsp:cNvPr id="0" name=""/>
        <dsp:cNvSpPr/>
      </dsp:nvSpPr>
      <dsp:spPr>
        <a:xfrm>
          <a:off x="9357772" y="495768"/>
          <a:ext cx="296096" cy="34637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ES" sz="1600" kern="1200"/>
        </a:p>
      </dsp:txBody>
      <dsp:txXfrm>
        <a:off x="9357772" y="565043"/>
        <a:ext cx="207267" cy="207827"/>
      </dsp:txXfrm>
    </dsp:sp>
    <dsp:sp modelId="{D5819AF0-DE5A-4528-A6A8-B8E214A7E470}">
      <dsp:nvSpPr>
        <dsp:cNvPr id="0" name=""/>
        <dsp:cNvSpPr/>
      </dsp:nvSpPr>
      <dsp:spPr>
        <a:xfrm>
          <a:off x="9776777" y="116149"/>
          <a:ext cx="1396682" cy="11056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b="1" kern="1200">
              <a:latin typeface="Calibri"/>
              <a:ea typeface="+mn-ea"/>
              <a:cs typeface="+mn-cs"/>
            </a:rPr>
            <a:t>Salud Centro Médico</a:t>
          </a:r>
          <a:endParaRPr lang="es-ES" sz="1600" b="1" kern="1200" dirty="0">
            <a:latin typeface="Calibri"/>
            <a:ea typeface="+mn-ea"/>
            <a:cs typeface="+mn-cs"/>
          </a:endParaRPr>
        </a:p>
      </dsp:txBody>
      <dsp:txXfrm>
        <a:off x="9809159" y="148531"/>
        <a:ext cx="1331918" cy="1040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BFD7C-DE00-4C79-8864-1BFD39B12201}">
      <dsp:nvSpPr>
        <dsp:cNvPr id="0" name=""/>
        <dsp:cNvSpPr/>
      </dsp:nvSpPr>
      <dsp:spPr>
        <a:xfrm>
          <a:off x="-90447" y="0"/>
          <a:ext cx="5805686" cy="3747611"/>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BBCDD6-6D2D-4609-8C6A-333083483FC6}">
      <dsp:nvSpPr>
        <dsp:cNvPr id="0" name=""/>
        <dsp:cNvSpPr/>
      </dsp:nvSpPr>
      <dsp:spPr>
        <a:xfrm>
          <a:off x="218299" y="475857"/>
          <a:ext cx="2495978" cy="1461568"/>
        </a:xfrm>
        <a:prstGeom prst="roundRect">
          <a:avLst/>
        </a:prstGeom>
        <a:solidFill>
          <a:srgbClr val="F0F4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just" defTabSz="577850">
            <a:lnSpc>
              <a:spcPct val="90000"/>
            </a:lnSpc>
            <a:spcBef>
              <a:spcPct val="0"/>
            </a:spcBef>
            <a:spcAft>
              <a:spcPct val="35000"/>
            </a:spcAft>
          </a:pPr>
          <a:r>
            <a:rPr lang="es-MX" sz="1300" kern="12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Nuevas políticas para ampliar los beneficiarios.</a:t>
          </a:r>
          <a:endParaRPr lang="es-ES" sz="1300" kern="1200" dirty="0">
            <a:solidFill>
              <a:schemeClr val="tx1"/>
            </a:solidFill>
          </a:endParaRPr>
        </a:p>
      </dsp:txBody>
      <dsp:txXfrm>
        <a:off x="289647" y="547205"/>
        <a:ext cx="2353282" cy="1318872"/>
      </dsp:txXfrm>
    </dsp:sp>
    <dsp:sp modelId="{378D711D-B4D5-4BB8-B5E6-C5D893EE21F2}">
      <dsp:nvSpPr>
        <dsp:cNvPr id="0" name=""/>
        <dsp:cNvSpPr/>
      </dsp:nvSpPr>
      <dsp:spPr>
        <a:xfrm>
          <a:off x="2783159" y="489449"/>
          <a:ext cx="2512012" cy="1461568"/>
        </a:xfrm>
        <a:prstGeom prst="round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just" defTabSz="577850">
            <a:lnSpc>
              <a:spcPct val="90000"/>
            </a:lnSpc>
            <a:spcBef>
              <a:spcPct val="0"/>
            </a:spcBef>
            <a:spcAft>
              <a:spcPct val="35000"/>
            </a:spcAft>
          </a:pPr>
          <a:r>
            <a:rPr lang="es-MX" sz="1300" kern="12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Fue renovado el material de apoyo educativo de  laboratorios y los equipos de informática.</a:t>
          </a:r>
          <a:endParaRPr lang="es-ES" sz="1300" kern="1200" dirty="0">
            <a:solidFill>
              <a:schemeClr val="bg1"/>
            </a:solidFill>
          </a:endParaRPr>
        </a:p>
      </dsp:txBody>
      <dsp:txXfrm>
        <a:off x="2854507" y="560797"/>
        <a:ext cx="2369316" cy="1318872"/>
      </dsp:txXfrm>
    </dsp:sp>
    <dsp:sp modelId="{4C88EF05-35C9-4770-893F-B09AF5EFF94D}">
      <dsp:nvSpPr>
        <dsp:cNvPr id="0" name=""/>
        <dsp:cNvSpPr/>
      </dsp:nvSpPr>
      <dsp:spPr>
        <a:xfrm>
          <a:off x="247662" y="2060406"/>
          <a:ext cx="2510535" cy="1461568"/>
        </a:xfrm>
        <a:prstGeom prst="round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just" defTabSz="577850">
            <a:lnSpc>
              <a:spcPct val="90000"/>
            </a:lnSpc>
            <a:spcBef>
              <a:spcPct val="0"/>
            </a:spcBef>
            <a:spcAft>
              <a:spcPct val="35000"/>
            </a:spcAft>
          </a:pPr>
          <a:r>
            <a:rPr lang="es-MX" sz="1300" kern="12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Certificación en el primer nivel del Modelo Europeo de Reconocimiento de Gestión de Calidad: “</a:t>
          </a:r>
          <a:r>
            <a:rPr lang="es-CO" sz="1300" i="1" kern="12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European Foundation for Quality</a:t>
          </a:r>
          <a:r>
            <a:rPr lang="es-MX" sz="1300" i="1" kern="12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Management (EFQM)</a:t>
          </a:r>
          <a:r>
            <a:rPr lang="es-MX" sz="1300" kern="12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endParaRPr lang="es-ES" sz="1300" kern="1200" dirty="0">
            <a:solidFill>
              <a:schemeClr val="bg1"/>
            </a:solidFill>
          </a:endParaRPr>
        </a:p>
      </dsp:txBody>
      <dsp:txXfrm>
        <a:off x="319010" y="2131754"/>
        <a:ext cx="2367839" cy="1318872"/>
      </dsp:txXfrm>
    </dsp:sp>
    <dsp:sp modelId="{66FD48E9-BF5B-4F03-A751-9BD6A577A886}">
      <dsp:nvSpPr>
        <dsp:cNvPr id="0" name=""/>
        <dsp:cNvSpPr/>
      </dsp:nvSpPr>
      <dsp:spPr>
        <a:xfrm>
          <a:off x="2836528" y="2079421"/>
          <a:ext cx="2500889" cy="1461568"/>
        </a:xfrm>
        <a:prstGeom prst="roundRect">
          <a:avLst/>
        </a:prstGeom>
        <a:solidFill>
          <a:srgbClr val="F0F4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a:lnSpc>
              <a:spcPct val="90000"/>
            </a:lnSpc>
            <a:spcBef>
              <a:spcPct val="0"/>
            </a:spcBef>
            <a:spcAft>
              <a:spcPct val="35000"/>
            </a:spcAft>
          </a:pPr>
          <a:r>
            <a:rPr lang="es-MX" sz="1200" kern="1200" dirty="0">
              <a:solidFill>
                <a:schemeClr val="tx1"/>
              </a:solidFill>
              <a:latin typeface="Arial" panose="020B0604020202020204" pitchFamily="34" charset="0"/>
              <a:ea typeface="Times New Roman" panose="02020603050405020304" pitchFamily="18" charset="0"/>
            </a:rPr>
            <a:t>Posicionado dentro de las 20 mejores instituciones educativas públicas de Bogotá (Laboratorio de Economía de la Educación (LEE) de la Universidad Javeriana)</a:t>
          </a:r>
          <a:endParaRPr lang="es-ES" sz="1200" kern="1200" dirty="0">
            <a:solidFill>
              <a:schemeClr val="tx1"/>
            </a:solidFill>
          </a:endParaRPr>
        </a:p>
      </dsp:txBody>
      <dsp:txXfrm>
        <a:off x="2907876" y="2150769"/>
        <a:ext cx="2358193" cy="13188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141456-37B7-4D52-9709-8E7FD9DD6C29}">
      <dsp:nvSpPr>
        <dsp:cNvPr id="0" name=""/>
        <dsp:cNvSpPr/>
      </dsp:nvSpPr>
      <dsp:spPr>
        <a:xfrm>
          <a:off x="0" y="148472"/>
          <a:ext cx="515326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858426-74FA-4A5D-8FE1-4C904EF00057}">
      <dsp:nvSpPr>
        <dsp:cNvPr id="0" name=""/>
        <dsp:cNvSpPr/>
      </dsp:nvSpPr>
      <dsp:spPr>
        <a:xfrm>
          <a:off x="257663" y="74826"/>
          <a:ext cx="3607282" cy="34262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347" tIns="0" rIns="136347"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s-MX" sz="1800" b="1" kern="1200" dirty="0"/>
            <a:t>Programa Tejiendo Redes. </a:t>
          </a:r>
        </a:p>
      </dsp:txBody>
      <dsp:txXfrm>
        <a:off x="274389" y="91552"/>
        <a:ext cx="3573830" cy="309176"/>
      </dsp:txXfrm>
    </dsp:sp>
    <dsp:sp modelId="{59369F79-B2AC-400F-94FF-64BA0AF5A179}">
      <dsp:nvSpPr>
        <dsp:cNvPr id="0" name=""/>
        <dsp:cNvSpPr/>
      </dsp:nvSpPr>
      <dsp:spPr>
        <a:xfrm>
          <a:off x="0" y="724805"/>
          <a:ext cx="5153260" cy="302400"/>
        </a:xfrm>
        <a:prstGeom prst="rect">
          <a:avLst/>
        </a:prstGeom>
        <a:solidFill>
          <a:schemeClr val="lt1">
            <a:alpha val="90000"/>
            <a:hueOff val="0"/>
            <a:satOff val="0"/>
            <a:lumOff val="0"/>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1100BE-6F2B-44CE-869B-3D3DC1DF8EA4}">
      <dsp:nvSpPr>
        <dsp:cNvPr id="0" name=""/>
        <dsp:cNvSpPr/>
      </dsp:nvSpPr>
      <dsp:spPr>
        <a:xfrm>
          <a:off x="257663" y="607534"/>
          <a:ext cx="3607282" cy="294391"/>
        </a:xfrm>
        <a:prstGeom prst="roundRect">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347" tIns="0" rIns="136347"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s-MX" sz="1800" b="1" kern="1200" dirty="0"/>
            <a:t>Sala de Lactancia</a:t>
          </a:r>
        </a:p>
      </dsp:txBody>
      <dsp:txXfrm>
        <a:off x="272034" y="621905"/>
        <a:ext cx="3578540" cy="265649"/>
      </dsp:txXfrm>
    </dsp:sp>
    <dsp:sp modelId="{019263B1-7E2D-45F2-97AB-7735DD237271}">
      <dsp:nvSpPr>
        <dsp:cNvPr id="0" name=""/>
        <dsp:cNvSpPr/>
      </dsp:nvSpPr>
      <dsp:spPr>
        <a:xfrm>
          <a:off x="0" y="1260690"/>
          <a:ext cx="5153260" cy="302400"/>
        </a:xfrm>
        <a:prstGeom prst="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0A3549-7C39-43D0-9A90-6E273D857D65}">
      <dsp:nvSpPr>
        <dsp:cNvPr id="0" name=""/>
        <dsp:cNvSpPr/>
      </dsp:nvSpPr>
      <dsp:spPr>
        <a:xfrm>
          <a:off x="257663" y="1092005"/>
          <a:ext cx="4894071" cy="345805"/>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347" tIns="0" rIns="136347" bIns="0" numCol="1" spcCol="1270" anchor="ctr" anchorCtr="0">
          <a:noAutofit/>
        </a:bodyPr>
        <a:lstStyle/>
        <a:p>
          <a:pPr lvl="0" algn="l" defTabSz="711200">
            <a:lnSpc>
              <a:spcPct val="90000"/>
            </a:lnSpc>
            <a:spcBef>
              <a:spcPct val="0"/>
            </a:spcBef>
            <a:spcAft>
              <a:spcPct val="35000"/>
            </a:spcAft>
          </a:pPr>
          <a:r>
            <a:rPr lang="es-CO" sz="1600" b="1" kern="1200" dirty="0"/>
            <a:t>Programa Centro de Cuidado Infantil La Nana</a:t>
          </a:r>
          <a:endParaRPr lang="es-ES" sz="1600" b="1" kern="1200" dirty="0"/>
        </a:p>
      </dsp:txBody>
      <dsp:txXfrm>
        <a:off x="274544" y="1108886"/>
        <a:ext cx="4860309" cy="312043"/>
      </dsp:txXfrm>
    </dsp:sp>
    <dsp:sp modelId="{4DCF36C0-3582-4FD4-8B85-EB86371D6472}">
      <dsp:nvSpPr>
        <dsp:cNvPr id="0" name=""/>
        <dsp:cNvSpPr/>
      </dsp:nvSpPr>
      <dsp:spPr>
        <a:xfrm>
          <a:off x="0" y="1805010"/>
          <a:ext cx="5153260" cy="302400"/>
        </a:xfrm>
        <a:prstGeom prst="rect">
          <a:avLst/>
        </a:prstGeom>
        <a:solidFill>
          <a:schemeClr val="lt1">
            <a:alpha val="90000"/>
            <a:hueOff val="0"/>
            <a:satOff val="0"/>
            <a:lumOff val="0"/>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ECB633-ACB9-4923-BB9A-17D496A585A2}">
      <dsp:nvSpPr>
        <dsp:cNvPr id="0" name=""/>
        <dsp:cNvSpPr/>
      </dsp:nvSpPr>
      <dsp:spPr>
        <a:xfrm>
          <a:off x="245333" y="1627890"/>
          <a:ext cx="4906663" cy="354240"/>
        </a:xfrm>
        <a:prstGeom prst="roundRect">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347" tIns="0" rIns="136347" bIns="0" numCol="1" spcCol="1270" anchor="ctr" anchorCtr="0">
          <a:noAutofit/>
        </a:bodyPr>
        <a:lstStyle/>
        <a:p>
          <a:pPr lvl="0" algn="l" defTabSz="711200">
            <a:lnSpc>
              <a:spcPct val="90000"/>
            </a:lnSpc>
            <a:spcBef>
              <a:spcPct val="0"/>
            </a:spcBef>
            <a:spcAft>
              <a:spcPct val="35000"/>
            </a:spcAft>
          </a:pPr>
          <a:r>
            <a:rPr lang="es-MX" sz="1600" b="1" kern="1200" dirty="0"/>
            <a:t>Asesoría de Tareas - Aprendiendo con La Nana</a:t>
          </a:r>
          <a:endParaRPr lang="es-ES" sz="1600" b="1" kern="1200" dirty="0"/>
        </a:p>
      </dsp:txBody>
      <dsp:txXfrm>
        <a:off x="262626" y="1645183"/>
        <a:ext cx="4872077" cy="319654"/>
      </dsp:txXfrm>
    </dsp:sp>
    <dsp:sp modelId="{2E114B40-AC74-4679-8D04-9ECF6A941C0C}">
      <dsp:nvSpPr>
        <dsp:cNvPr id="0" name=""/>
        <dsp:cNvSpPr/>
      </dsp:nvSpPr>
      <dsp:spPr>
        <a:xfrm>
          <a:off x="0" y="2349330"/>
          <a:ext cx="5153260" cy="302400"/>
        </a:xfrm>
        <a:prstGeom prst="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1C6645-AFE1-4856-97B4-3FF2F4C91407}">
      <dsp:nvSpPr>
        <dsp:cNvPr id="0" name=""/>
        <dsp:cNvSpPr/>
      </dsp:nvSpPr>
      <dsp:spPr>
        <a:xfrm>
          <a:off x="245333" y="2172210"/>
          <a:ext cx="4906663" cy="354240"/>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347" tIns="0" rIns="136347" bIns="0" numCol="1" spcCol="1270" anchor="ctr" anchorCtr="0">
          <a:noAutofit/>
        </a:bodyPr>
        <a:lstStyle/>
        <a:p>
          <a:pPr lvl="0" algn="l" defTabSz="711200">
            <a:lnSpc>
              <a:spcPct val="90000"/>
            </a:lnSpc>
            <a:spcBef>
              <a:spcPct val="0"/>
            </a:spcBef>
            <a:spcAft>
              <a:spcPct val="35000"/>
            </a:spcAft>
          </a:pPr>
          <a:r>
            <a:rPr lang="es-MX" sz="1600" b="1" kern="1200" dirty="0"/>
            <a:t>Sala de Manejo Integral para la Salud</a:t>
          </a:r>
          <a:endParaRPr lang="es-ES" sz="1600" b="1" kern="1200" dirty="0"/>
        </a:p>
      </dsp:txBody>
      <dsp:txXfrm>
        <a:off x="262626" y="2189503"/>
        <a:ext cx="4872077" cy="3196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85FD75-6BEA-414D-875B-AC7277DEC969}">
      <dsp:nvSpPr>
        <dsp:cNvPr id="0" name=""/>
        <dsp:cNvSpPr/>
      </dsp:nvSpPr>
      <dsp:spPr>
        <a:xfrm>
          <a:off x="4184542" y="0"/>
          <a:ext cx="2619530" cy="390232"/>
        </a:xfrm>
        <a:prstGeom prst="rightArrow">
          <a:avLst>
            <a:gd name="adj1" fmla="val 75000"/>
            <a:gd name="adj2" fmla="val 5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i="0" kern="1200" dirty="0"/>
            <a:t>342.100.00</a:t>
          </a:r>
          <a:endParaRPr lang="es-ES" sz="1600" kern="1200" dirty="0"/>
        </a:p>
      </dsp:txBody>
      <dsp:txXfrm>
        <a:off x="4184542" y="48779"/>
        <a:ext cx="2473193" cy="292674"/>
      </dsp:txXfrm>
    </dsp:sp>
    <dsp:sp modelId="{D11E7B03-6A00-46C0-9D90-0336C275BA02}">
      <dsp:nvSpPr>
        <dsp:cNvPr id="0" name=""/>
        <dsp:cNvSpPr/>
      </dsp:nvSpPr>
      <dsp:spPr>
        <a:xfrm>
          <a:off x="2618" y="8608"/>
          <a:ext cx="4190271" cy="390232"/>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s-ES" sz="1600" b="1" kern="1200" dirty="0"/>
            <a:t>Cobro Prejurídico</a:t>
          </a:r>
        </a:p>
      </dsp:txBody>
      <dsp:txXfrm>
        <a:off x="21668" y="27658"/>
        <a:ext cx="4152171" cy="352132"/>
      </dsp:txXfrm>
    </dsp:sp>
    <dsp:sp modelId="{3CFD235E-E98D-4F8D-B6AD-9ACDD7F3CD90}">
      <dsp:nvSpPr>
        <dsp:cNvPr id="0" name=""/>
        <dsp:cNvSpPr/>
      </dsp:nvSpPr>
      <dsp:spPr>
        <a:xfrm>
          <a:off x="4254024" y="429255"/>
          <a:ext cx="2559632" cy="390232"/>
        </a:xfrm>
        <a:prstGeom prst="rightArrow">
          <a:avLst>
            <a:gd name="adj1" fmla="val 75000"/>
            <a:gd name="adj2" fmla="val 50000"/>
          </a:avLst>
        </a:prstGeom>
        <a:solidFill>
          <a:schemeClr val="accent2">
            <a:tint val="40000"/>
            <a:alpha val="90000"/>
            <a:hueOff val="-424613"/>
            <a:satOff val="-37673"/>
            <a:lumOff val="-385"/>
            <a:alphaOff val="0"/>
          </a:schemeClr>
        </a:solidFill>
        <a:ln w="6350" cap="flat" cmpd="sng" algn="ctr">
          <a:solidFill>
            <a:schemeClr val="accent2">
              <a:tint val="40000"/>
              <a:alpha val="90000"/>
              <a:hueOff val="-424613"/>
              <a:satOff val="-37673"/>
              <a:lumOff val="-385"/>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i="0" kern="1200" dirty="0"/>
            <a:t>$ 33.973.000</a:t>
          </a:r>
          <a:endParaRPr lang="es-ES" sz="1600" kern="1200" dirty="0"/>
        </a:p>
      </dsp:txBody>
      <dsp:txXfrm>
        <a:off x="4254024" y="478034"/>
        <a:ext cx="2413295" cy="292674"/>
      </dsp:txXfrm>
    </dsp:sp>
    <dsp:sp modelId="{64002C1E-0314-4BD7-91CB-2B4CB267E19D}">
      <dsp:nvSpPr>
        <dsp:cNvPr id="0" name=""/>
        <dsp:cNvSpPr/>
      </dsp:nvSpPr>
      <dsp:spPr>
        <a:xfrm>
          <a:off x="1381" y="429255"/>
          <a:ext cx="4252642" cy="390232"/>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n-US" sz="1600" b="1" i="0" kern="1200" dirty="0"/>
            <a:t>Recuperación </a:t>
          </a:r>
          <a:r>
            <a:rPr lang="en-US" sz="1600" b="1" i="0" kern="1200" dirty="0" err="1"/>
            <a:t>Títulos</a:t>
          </a:r>
          <a:endParaRPr lang="es-ES" sz="1600" b="1" kern="1200" dirty="0"/>
        </a:p>
      </dsp:txBody>
      <dsp:txXfrm>
        <a:off x="20431" y="448305"/>
        <a:ext cx="4214542" cy="352132"/>
      </dsp:txXfrm>
    </dsp:sp>
    <dsp:sp modelId="{FA5E9E78-7ABA-42C9-A596-DF402FF62A85}">
      <dsp:nvSpPr>
        <dsp:cNvPr id="0" name=""/>
        <dsp:cNvSpPr/>
      </dsp:nvSpPr>
      <dsp:spPr>
        <a:xfrm>
          <a:off x="4234529" y="858511"/>
          <a:ext cx="2575605" cy="390232"/>
        </a:xfrm>
        <a:prstGeom prst="rightArrow">
          <a:avLst>
            <a:gd name="adj1" fmla="val 75000"/>
            <a:gd name="adj2" fmla="val 50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t>17</a:t>
          </a:r>
        </a:p>
      </dsp:txBody>
      <dsp:txXfrm>
        <a:off x="4234529" y="907290"/>
        <a:ext cx="2429268" cy="292674"/>
      </dsp:txXfrm>
    </dsp:sp>
    <dsp:sp modelId="{C19CAFB5-5EDD-4AAA-998A-2495C95CD7FB}">
      <dsp:nvSpPr>
        <dsp:cNvPr id="0" name=""/>
        <dsp:cNvSpPr/>
      </dsp:nvSpPr>
      <dsp:spPr>
        <a:xfrm>
          <a:off x="4904" y="858511"/>
          <a:ext cx="4229625" cy="390232"/>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es-ES" sz="1600" b="1" kern="1200" dirty="0"/>
            <a:t>Procesos Civiles Terminados por Pago Total.</a:t>
          </a:r>
        </a:p>
      </dsp:txBody>
      <dsp:txXfrm>
        <a:off x="23954" y="877561"/>
        <a:ext cx="4191525" cy="3521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9A397-F77C-4F8B-B798-FD8FC8178B95}">
      <dsp:nvSpPr>
        <dsp:cNvPr id="0" name=""/>
        <dsp:cNvSpPr/>
      </dsp:nvSpPr>
      <dsp:spPr>
        <a:xfrm rot="5400000">
          <a:off x="2683171" y="96666"/>
          <a:ext cx="1995536" cy="2128818"/>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b="1" kern="1200" dirty="0">
              <a:effectLst>
                <a:outerShdw blurRad="38100" dist="38100" dir="2700000" algn="tl">
                  <a:srgbClr val="000000">
                    <a:alpha val="43137"/>
                  </a:srgbClr>
                </a:outerShdw>
              </a:effectLst>
            </a:rPr>
            <a:t>Programa de </a:t>
          </a:r>
          <a:r>
            <a:rPr lang="es-MX" sz="18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Gestión</a:t>
          </a:r>
          <a:r>
            <a:rPr lang="es-MX" sz="1800" b="1" kern="1200" dirty="0">
              <a:effectLst>
                <a:outerShdw blurRad="38100" dist="38100" dir="2700000" algn="tl">
                  <a:srgbClr val="000000">
                    <a:alpha val="43137"/>
                  </a:srgbClr>
                </a:outerShdw>
              </a:effectLst>
            </a:rPr>
            <a:t> Documental – PGD</a:t>
          </a:r>
          <a:r>
            <a:rPr lang="es-MX" sz="2000" b="1" kern="1200" dirty="0">
              <a:effectLst>
                <a:outerShdw blurRad="38100" dist="38100" dir="2700000" algn="tl">
                  <a:srgbClr val="000000">
                    <a:alpha val="43137"/>
                  </a:srgbClr>
                </a:outerShdw>
              </a:effectLst>
            </a:rPr>
            <a:t>.</a:t>
          </a:r>
          <a:endParaRPr lang="es-ES" sz="2000" b="1" kern="1200" dirty="0">
            <a:effectLst>
              <a:outerShdw blurRad="38100" dist="38100" dir="2700000" algn="tl">
                <a:srgbClr val="000000">
                  <a:alpha val="43137"/>
                </a:srgbClr>
              </a:outerShdw>
            </a:effectLst>
          </a:endParaRPr>
        </a:p>
      </dsp:txBody>
      <dsp:txXfrm rot="-5400000">
        <a:off x="2971333" y="495896"/>
        <a:ext cx="1419212" cy="1330358"/>
      </dsp:txXfrm>
    </dsp:sp>
    <dsp:sp modelId="{73DE405C-BAC3-46D8-B655-2CACE1518453}">
      <dsp:nvSpPr>
        <dsp:cNvPr id="0" name=""/>
        <dsp:cNvSpPr/>
      </dsp:nvSpPr>
      <dsp:spPr>
        <a:xfrm>
          <a:off x="4519914" y="615579"/>
          <a:ext cx="2029248" cy="1090993"/>
        </a:xfrm>
        <a:prstGeom prst="rect">
          <a:avLst/>
        </a:prstGeom>
        <a:noFill/>
        <a:ln>
          <a:noFill/>
        </a:ln>
        <a:effectLst/>
      </dsp:spPr>
      <dsp:style>
        <a:lnRef idx="0">
          <a:scrgbClr r="0" g="0" b="0"/>
        </a:lnRef>
        <a:fillRef idx="0">
          <a:scrgbClr r="0" g="0" b="0"/>
        </a:fillRef>
        <a:effectRef idx="0">
          <a:scrgbClr r="0" g="0" b="0"/>
        </a:effectRef>
        <a:fontRef idx="minor"/>
      </dsp:style>
    </dsp:sp>
    <dsp:sp modelId="{A3C93ED3-7028-4AC7-9CED-2695A25F11A4}">
      <dsp:nvSpPr>
        <dsp:cNvPr id="0" name=""/>
        <dsp:cNvSpPr/>
      </dsp:nvSpPr>
      <dsp:spPr>
        <a:xfrm rot="5400000">
          <a:off x="1173210" y="758681"/>
          <a:ext cx="1818323" cy="1581941"/>
        </a:xfrm>
        <a:prstGeom prst="hexagon">
          <a:avLst>
            <a:gd name="adj" fmla="val 25000"/>
            <a:gd name="vf" fmla="val 11547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s-ES" sz="3600" kern="1200"/>
        </a:p>
      </dsp:txBody>
      <dsp:txXfrm rot="-5400000">
        <a:off x="1537920" y="923845"/>
        <a:ext cx="1088903" cy="1251613"/>
      </dsp:txXfrm>
    </dsp:sp>
    <dsp:sp modelId="{ED88EA1A-3FF4-45E4-8D4D-6FBAF1396F8B}">
      <dsp:nvSpPr>
        <dsp:cNvPr id="0" name=""/>
        <dsp:cNvSpPr/>
      </dsp:nvSpPr>
      <dsp:spPr>
        <a:xfrm rot="5400000">
          <a:off x="1634810" y="1697686"/>
          <a:ext cx="2229082" cy="2309950"/>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b="1" kern="1200" dirty="0">
              <a:solidFill>
                <a:schemeClr val="bg1"/>
              </a:solidFill>
              <a:effectLst>
                <a:outerShdw blurRad="38100" dist="38100" dir="2700000" algn="tl">
                  <a:srgbClr val="000000">
                    <a:alpha val="43137"/>
                  </a:srgbClr>
                </a:outerShdw>
              </a:effectLst>
            </a:rPr>
            <a:t>Plan Institucional de Archivos – PINAR</a:t>
          </a:r>
          <a:endParaRPr lang="es-ES" sz="2000" b="1" kern="1200" dirty="0">
            <a:solidFill>
              <a:schemeClr val="bg1"/>
            </a:solidFill>
            <a:effectLst>
              <a:outerShdw blurRad="38100" dist="38100" dir="2700000" algn="tl">
                <a:srgbClr val="000000">
                  <a:alpha val="43137"/>
                </a:srgbClr>
              </a:outerShdw>
            </a:effectLst>
          </a:endParaRPr>
        </a:p>
      </dsp:txBody>
      <dsp:txXfrm rot="-5400000">
        <a:off x="1979368" y="2109634"/>
        <a:ext cx="1539966" cy="1486054"/>
      </dsp:txXfrm>
    </dsp:sp>
    <dsp:sp modelId="{364C43F2-3BC7-4504-B25B-6BF57D975935}">
      <dsp:nvSpPr>
        <dsp:cNvPr id="0" name=""/>
        <dsp:cNvSpPr/>
      </dsp:nvSpPr>
      <dsp:spPr>
        <a:xfrm>
          <a:off x="3199" y="2452958"/>
          <a:ext cx="1963788" cy="1090993"/>
        </a:xfrm>
        <a:prstGeom prst="rect">
          <a:avLst/>
        </a:prstGeom>
        <a:noFill/>
        <a:ln>
          <a:noFill/>
        </a:ln>
        <a:effectLst/>
      </dsp:spPr>
      <dsp:style>
        <a:lnRef idx="0">
          <a:scrgbClr r="0" g="0" b="0"/>
        </a:lnRef>
        <a:fillRef idx="0">
          <a:scrgbClr r="0" g="0" b="0"/>
        </a:fillRef>
        <a:effectRef idx="0">
          <a:scrgbClr r="0" g="0" b="0"/>
        </a:effectRef>
        <a:fontRef idx="minor"/>
      </dsp:style>
    </dsp:sp>
    <dsp:sp modelId="{3417543B-2206-4872-933C-E861590B3C78}">
      <dsp:nvSpPr>
        <dsp:cNvPr id="0" name=""/>
        <dsp:cNvSpPr/>
      </dsp:nvSpPr>
      <dsp:spPr>
        <a:xfrm rot="5400000">
          <a:off x="3472263" y="1754394"/>
          <a:ext cx="1818323" cy="1581941"/>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s-ES" sz="3600" kern="1200"/>
        </a:p>
      </dsp:txBody>
      <dsp:txXfrm rot="-5400000">
        <a:off x="3836973" y="1919558"/>
        <a:ext cx="1088903" cy="125161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1B6734-E866-34F0-3678-F28431456DA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E579B390-A60F-CF6D-04CB-CBCAAE313A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2690C4A8-F527-7BB9-1A00-66084156DDF2}"/>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5" name="Marcador de pie de página 4">
            <a:extLst>
              <a:ext uri="{FF2B5EF4-FFF2-40B4-BE49-F238E27FC236}">
                <a16:creationId xmlns:a16="http://schemas.microsoft.com/office/drawing/2014/main" id="{7B83ABBA-2C66-F058-B73D-D0F6AA8AC85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14FDA3B-9434-7644-03D1-2DB9893C1FF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36103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A542E-E614-AB4D-C9BA-965EDDA9DE9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00EF205D-4101-64D4-59AB-7F060D95C46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0A38490-87C6-1B64-D24B-0CB1F6DFF548}"/>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5" name="Marcador de pie de página 4">
            <a:extLst>
              <a:ext uri="{FF2B5EF4-FFF2-40B4-BE49-F238E27FC236}">
                <a16:creationId xmlns:a16="http://schemas.microsoft.com/office/drawing/2014/main" id="{7CEF0A6F-B7D3-4635-B4F2-F477F6FE3BC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F994833-E932-BA69-B720-72E9EC7F4D4B}"/>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404524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282CA0-3438-8308-C905-2A50A1F1444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FEE137B-97DD-AAA5-9CFD-DAC62942B9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93B2A74-1FDC-787E-15B4-5E3D092066B2}"/>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5" name="Marcador de pie de página 4">
            <a:extLst>
              <a:ext uri="{FF2B5EF4-FFF2-40B4-BE49-F238E27FC236}">
                <a16:creationId xmlns:a16="http://schemas.microsoft.com/office/drawing/2014/main" id="{6E53DB7C-39C5-7CFF-0821-7BC2F48A9E5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38E5460-1EB3-03B2-34EC-BC0D2B8B9591}"/>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682431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3813A1-7428-8975-27C5-2385BE137F6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3ABDE21-779C-E54B-93D2-AFBB2E72D0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22A67DF-B4AF-E080-D93C-093BC1FCA78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45307B8A-C92E-4BAF-FF05-6511E9A28F16}"/>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6" name="Marcador de pie de página 5">
            <a:extLst>
              <a:ext uri="{FF2B5EF4-FFF2-40B4-BE49-F238E27FC236}">
                <a16:creationId xmlns:a16="http://schemas.microsoft.com/office/drawing/2014/main" id="{DC8FC668-747E-5A6C-573C-AB3874645E2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9DBAB61-8DD8-61A2-1214-8BD56AEAA477}"/>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773606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14691E-6828-090E-D622-E8484C81A54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5EED32A-5BF4-F6F3-F8C2-F746E2E786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8F3B0BF-6385-2318-2D43-4ADFB90A356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4E68A2AD-E877-C424-51F9-7814938ED7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C579EE4-87C3-8B6E-EAE9-88BE1A858BC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1A6087D4-F947-39CB-8A15-3129934EFFCA}"/>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8" name="Marcador de pie de página 7">
            <a:extLst>
              <a:ext uri="{FF2B5EF4-FFF2-40B4-BE49-F238E27FC236}">
                <a16:creationId xmlns:a16="http://schemas.microsoft.com/office/drawing/2014/main" id="{33F18693-045B-C25A-47A1-90C790DD3A6A}"/>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6F24AB1B-64F1-DA99-901C-44C3041ECF17}"/>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334200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C7B722-1884-BFC4-A5F7-415BEDC415D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71FC028B-918A-5431-F39D-89526878467E}"/>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4" name="Marcador de pie de página 3">
            <a:extLst>
              <a:ext uri="{FF2B5EF4-FFF2-40B4-BE49-F238E27FC236}">
                <a16:creationId xmlns:a16="http://schemas.microsoft.com/office/drawing/2014/main" id="{3CD91D61-80C8-1CF8-CAC7-ED18F9F42DF1}"/>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A7A7B586-67F3-0B02-C041-841AB1D6E8D6}"/>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3223066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D1FC84A-79D2-A2AD-5781-A8C811CE6093}"/>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3" name="Marcador de pie de página 2">
            <a:extLst>
              <a:ext uri="{FF2B5EF4-FFF2-40B4-BE49-F238E27FC236}">
                <a16:creationId xmlns:a16="http://schemas.microsoft.com/office/drawing/2014/main" id="{D3690510-0DA1-9618-8F11-33555AD10960}"/>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4BF3FC29-2341-F9C4-8192-F0B56E75761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608048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B537F-474A-44D9-3BA5-6B95B69AC9A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F94BBF7-CFA9-150D-1120-78F931FB17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F7591249-1586-E7DD-9F99-6E1D3DC058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D83DFA-421D-C44E-771A-4534341B2387}"/>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6" name="Marcador de pie de página 5">
            <a:extLst>
              <a:ext uri="{FF2B5EF4-FFF2-40B4-BE49-F238E27FC236}">
                <a16:creationId xmlns:a16="http://schemas.microsoft.com/office/drawing/2014/main" id="{A6B33C01-7875-A7C6-6D79-ADBD56BEDCA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8680D15-3E2B-B61E-59A9-EF3D029E3A9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068522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45C75C-196C-7941-6816-6884C9640B2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9ED78A0C-39FC-B695-195A-F91C1851D4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A2ED60EA-B3CF-666E-6B12-A52FF475F7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0C88266-96C7-A786-178B-0BAF75227786}"/>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6" name="Marcador de pie de página 5">
            <a:extLst>
              <a:ext uri="{FF2B5EF4-FFF2-40B4-BE49-F238E27FC236}">
                <a16:creationId xmlns:a16="http://schemas.microsoft.com/office/drawing/2014/main" id="{2635E500-95AD-562A-C782-FAA82CA4466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3535AFF-4ED4-0B62-2DC2-11151D21E170}"/>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824100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89ECED-1D4B-A2F1-B98C-7EA155BF696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5BDB0351-5BB7-02E5-4297-CE1D2B70622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70FB8CA-C5F6-A95B-FF1F-BEF9B61B78F9}"/>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5" name="Marcador de pie de página 4">
            <a:extLst>
              <a:ext uri="{FF2B5EF4-FFF2-40B4-BE49-F238E27FC236}">
                <a16:creationId xmlns:a16="http://schemas.microsoft.com/office/drawing/2014/main" id="{44D99271-381F-BEB6-DD19-C8DE21AA728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C70032-0230-9B78-8CD6-05E92DE0FC4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3528551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8252413-39CE-507F-50A2-A630F23C3C7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197FF41-65D3-F362-D399-8A05BB0D1AA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F90F125-EAB8-5297-B7C8-E49EBFBA12F3}"/>
              </a:ext>
            </a:extLst>
          </p:cNvPr>
          <p:cNvSpPr>
            <a:spLocks noGrp="1"/>
          </p:cNvSpPr>
          <p:nvPr>
            <p:ph type="dt" sz="half" idx="10"/>
          </p:nvPr>
        </p:nvSpPr>
        <p:spPr/>
        <p:txBody>
          <a:bodyPr/>
          <a:lstStyle/>
          <a:p>
            <a:fld id="{8CDB0EE3-1F1F-48C1-99FD-94518985A30F}" type="datetimeFigureOut">
              <a:rPr lang="es-CO" smtClean="0"/>
              <a:t>19/09/2022</a:t>
            </a:fld>
            <a:endParaRPr lang="es-CO"/>
          </a:p>
        </p:txBody>
      </p:sp>
      <p:sp>
        <p:nvSpPr>
          <p:cNvPr id="5" name="Marcador de pie de página 4">
            <a:extLst>
              <a:ext uri="{FF2B5EF4-FFF2-40B4-BE49-F238E27FC236}">
                <a16:creationId xmlns:a16="http://schemas.microsoft.com/office/drawing/2014/main" id="{D2BB3E1B-8C13-795B-3E4E-70AFC4AC8F6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4719069-3764-63F8-687A-858D6FEBDB32}"/>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2456029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5A749E9-477E-AF6B-7772-7BBC5E101D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4E8B8B0-5B12-18C2-49C8-085D9AB952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6F85364-89FA-A9C5-57A7-8E4874DEE4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DB0EE3-1F1F-48C1-99FD-94518985A30F}" type="datetimeFigureOut">
              <a:rPr lang="es-CO" smtClean="0"/>
              <a:t>19/09/2022</a:t>
            </a:fld>
            <a:endParaRPr lang="es-CO"/>
          </a:p>
        </p:txBody>
      </p:sp>
      <p:sp>
        <p:nvSpPr>
          <p:cNvPr id="5" name="Marcador de pie de página 4">
            <a:extLst>
              <a:ext uri="{FF2B5EF4-FFF2-40B4-BE49-F238E27FC236}">
                <a16:creationId xmlns:a16="http://schemas.microsoft.com/office/drawing/2014/main" id="{14FB1580-96AC-7548-E42A-800F241EB8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E532602D-D3F1-C68A-D0C4-837E059B07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8D51AE-0E21-4817-A200-093C2E8563DB}" type="slidenum">
              <a:rPr lang="es-CO" smtClean="0"/>
              <a:t>‹Nº›</a:t>
            </a:fld>
            <a:endParaRPr lang="es-CO"/>
          </a:p>
        </p:txBody>
      </p:sp>
    </p:spTree>
    <p:extLst>
      <p:ext uri="{BB962C8B-B14F-4D97-AF65-F5344CB8AC3E}">
        <p14:creationId xmlns:p14="http://schemas.microsoft.com/office/powerpoint/2010/main" val="1726566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9.svg"/></Relationships>
</file>

<file path=ppt/slides/_rels/slide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9.jpeg"/><Relationship Id="rId18" Type="http://schemas.openxmlformats.org/officeDocument/2006/relationships/image" Target="../media/image13.png"/><Relationship Id="rId26" Type="http://schemas.openxmlformats.org/officeDocument/2006/relationships/image" Target="../media/image17.png"/><Relationship Id="rId3" Type="http://schemas.openxmlformats.org/officeDocument/2006/relationships/image" Target="../media/image4.png"/><Relationship Id="rId21" Type="http://schemas.microsoft.com/office/2007/relationships/hdphoto" Target="../media/hdphoto2.wdp"/><Relationship Id="rId7" Type="http://schemas.openxmlformats.org/officeDocument/2006/relationships/hyperlink" Target="https://www.facebook.com/profile.php?id=100084983405745" TargetMode="External"/><Relationship Id="rId12" Type="http://schemas.openxmlformats.org/officeDocument/2006/relationships/image" Target="../media/image8.svg"/><Relationship Id="rId17" Type="http://schemas.openxmlformats.org/officeDocument/2006/relationships/image" Target="../media/image13.svg"/><Relationship Id="rId25" Type="http://schemas.microsoft.com/office/2007/relationships/hdphoto" Target="../media/hdphoto4.wdp"/><Relationship Id="rId2" Type="http://schemas.openxmlformats.org/officeDocument/2006/relationships/image" Target="../media/image5.jpeg"/><Relationship Id="rId16" Type="http://schemas.openxmlformats.org/officeDocument/2006/relationships/image" Target="../media/image12.png"/><Relationship Id="rId20"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8.png"/><Relationship Id="rId24" Type="http://schemas.openxmlformats.org/officeDocument/2006/relationships/image" Target="../media/image16.png"/><Relationship Id="rId5" Type="http://schemas.openxmlformats.org/officeDocument/2006/relationships/image" Target="../media/image6.png"/><Relationship Id="rId15" Type="http://schemas.openxmlformats.org/officeDocument/2006/relationships/image" Target="../media/image11.jpeg"/><Relationship Id="rId23" Type="http://schemas.microsoft.com/office/2007/relationships/hdphoto" Target="../media/hdphoto3.wdp"/><Relationship Id="rId10" Type="http://schemas.openxmlformats.org/officeDocument/2006/relationships/hyperlink" Target="https://www.instagram.com/fondo_bienestar_social_cgr/" TargetMode="External"/><Relationship Id="rId19" Type="http://schemas.microsoft.com/office/2007/relationships/hdphoto" Target="../media/hdphoto1.wdp"/><Relationship Id="rId4" Type="http://schemas.openxmlformats.org/officeDocument/2006/relationships/hyperlink" Target="https://www.youtube.com/channel/UCqI1ZPYxuSfPLH1MKEZny4Q" TargetMode="External"/><Relationship Id="rId9" Type="http://schemas.openxmlformats.org/officeDocument/2006/relationships/image" Target="../media/image6.svg"/><Relationship Id="rId14" Type="http://schemas.openxmlformats.org/officeDocument/2006/relationships/image" Target="../media/image10.jpeg"/><Relationship Id="rId22" Type="http://schemas.openxmlformats.org/officeDocument/2006/relationships/image" Target="../media/image15.png"/><Relationship Id="rId27" Type="http://schemas.microsoft.com/office/2007/relationships/hdphoto" Target="../media/hdphoto5.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24.png"/><Relationship Id="rId3" Type="http://schemas.openxmlformats.org/officeDocument/2006/relationships/image" Target="../media/image21.svg"/><Relationship Id="rId7" Type="http://schemas.openxmlformats.org/officeDocument/2006/relationships/image" Target="../media/image21.png"/><Relationship Id="rId12" Type="http://schemas.microsoft.com/office/2007/relationships/hdphoto" Target="../media/hdphoto9.wdp"/><Relationship Id="rId2" Type="http://schemas.openxmlformats.org/officeDocument/2006/relationships/image" Target="../media/image3.png"/><Relationship Id="rId1" Type="http://schemas.openxmlformats.org/officeDocument/2006/relationships/slideLayout" Target="../slideLayouts/slideLayout2.xml"/><Relationship Id="rId6" Type="http://schemas.microsoft.com/office/2007/relationships/hdphoto" Target="../media/hdphoto6.wdp"/><Relationship Id="rId11" Type="http://schemas.openxmlformats.org/officeDocument/2006/relationships/image" Target="../media/image23.png"/><Relationship Id="rId5" Type="http://schemas.openxmlformats.org/officeDocument/2006/relationships/image" Target="../media/image20.png"/><Relationship Id="rId10" Type="http://schemas.microsoft.com/office/2007/relationships/hdphoto" Target="../media/hdphoto8.wdp"/><Relationship Id="rId4" Type="http://schemas.openxmlformats.org/officeDocument/2006/relationships/image" Target="../media/image4.png"/><Relationship Id="rId9" Type="http://schemas.openxmlformats.org/officeDocument/2006/relationships/image" Target="../media/image22.png"/><Relationship Id="rId14" Type="http://schemas.microsoft.com/office/2007/relationships/hdphoto" Target="../media/hdphoto10.wdp"/></Relationships>
</file>

<file path=ppt/slides/_rels/slide8.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png"/><Relationship Id="rId7" Type="http://schemas.openxmlformats.org/officeDocument/2006/relationships/image" Target="../media/image28.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chart" Target="../charts/chart1.xml"/><Relationship Id="rId4" Type="http://schemas.openxmlformats.org/officeDocument/2006/relationships/image" Target="../media/image21.sv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21.svg"/><Relationship Id="rId7"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5.svg"/><Relationship Id="rId11" Type="http://schemas.openxmlformats.org/officeDocument/2006/relationships/image" Target="../media/image33.jpeg"/><Relationship Id="rId5" Type="http://schemas.openxmlformats.org/officeDocument/2006/relationships/image" Target="../media/image30.png"/><Relationship Id="rId10" Type="http://schemas.openxmlformats.org/officeDocument/2006/relationships/image" Target="../media/image32.jpeg"/><Relationship Id="rId4" Type="http://schemas.openxmlformats.org/officeDocument/2006/relationships/image" Target="../media/image4.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1.svg"/><Relationship Id="rId7"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1.svg"/><Relationship Id="rId11" Type="http://schemas.openxmlformats.org/officeDocument/2006/relationships/image" Target="../media/image37.jpeg"/><Relationship Id="rId5" Type="http://schemas.openxmlformats.org/officeDocument/2006/relationships/image" Target="../media/image34.png"/><Relationship Id="rId10" Type="http://schemas.openxmlformats.org/officeDocument/2006/relationships/image" Target="../media/image36.jpeg"/><Relationship Id="rId4" Type="http://schemas.openxmlformats.org/officeDocument/2006/relationships/image" Target="../media/image4.png"/><Relationship Id="rId9"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image" Target="../media/image27.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image" Target="../media/image39.jpg"/><Relationship Id="rId1" Type="http://schemas.openxmlformats.org/officeDocument/2006/relationships/slideLayout" Target="../slideLayouts/slideLayout2.xml"/><Relationship Id="rId6" Type="http://schemas.microsoft.com/office/2007/relationships/hdphoto" Target="../media/hdphoto11.wdp"/><Relationship Id="rId11" Type="http://schemas.openxmlformats.org/officeDocument/2006/relationships/image" Target="../media/image21.svg"/><Relationship Id="rId5" Type="http://schemas.openxmlformats.org/officeDocument/2006/relationships/image" Target="../media/image41.png"/><Relationship Id="rId10" Type="http://schemas.openxmlformats.org/officeDocument/2006/relationships/image" Target="../media/image3.png"/><Relationship Id="rId4" Type="http://schemas.openxmlformats.org/officeDocument/2006/relationships/image" Target="../media/image49.svg"/><Relationship Id="rId9" Type="http://schemas.openxmlformats.org/officeDocument/2006/relationships/image" Target="../media/image44.jpe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1.svg"/><Relationship Id="rId7" Type="http://schemas.openxmlformats.org/officeDocument/2006/relationships/diagramQuickStyle" Target="../diagrams/quickStyle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image" Target="../media/image46.jpeg"/><Relationship Id="rId5" Type="http://schemas.openxmlformats.org/officeDocument/2006/relationships/diagramData" Target="../diagrams/data2.xml"/><Relationship Id="rId10" Type="http://schemas.openxmlformats.org/officeDocument/2006/relationships/image" Target="../media/image45.jpeg"/><Relationship Id="rId4" Type="http://schemas.openxmlformats.org/officeDocument/2006/relationships/image" Target="../media/image4.png"/><Relationship Id="rId9" Type="http://schemas.microsoft.com/office/2007/relationships/diagramDrawing" Target="../diagrams/drawing2.xml"/></Relationships>
</file>

<file path=ppt/slides/_rels/slide1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3.png"/><Relationship Id="rId7" Type="http://schemas.openxmlformats.org/officeDocument/2006/relationships/image" Target="../media/image57.svg"/><Relationship Id="rId2" Type="http://schemas.openxmlformats.org/officeDocument/2006/relationships/image" Target="../media/image39.jp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png"/><Relationship Id="rId10" Type="http://schemas.openxmlformats.org/officeDocument/2006/relationships/image" Target="../media/image50.jpeg"/><Relationship Id="rId4" Type="http://schemas.openxmlformats.org/officeDocument/2006/relationships/image" Target="../media/image21.svg"/><Relationship Id="rId9"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hyperlink" Target="https://www.elespectador.com/bogota/conozca-cuales-"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jp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55.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10.jpe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image" Target="../media/image59.png"/><Relationship Id="rId3" Type="http://schemas.openxmlformats.org/officeDocument/2006/relationships/image" Target="../media/image21.svg"/><Relationship Id="rId7" Type="http://schemas.openxmlformats.org/officeDocument/2006/relationships/diagramQuickStyle" Target="../diagrams/quickStyle3.xml"/><Relationship Id="rId12" Type="http://schemas.openxmlformats.org/officeDocument/2006/relationships/image" Target="../media/image58.jp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image" Target="../media/image57.png"/><Relationship Id="rId5" Type="http://schemas.openxmlformats.org/officeDocument/2006/relationships/diagramData" Target="../diagrams/data3.xml"/><Relationship Id="rId10" Type="http://schemas.openxmlformats.org/officeDocument/2006/relationships/image" Target="../media/image56.png"/><Relationship Id="rId4" Type="http://schemas.openxmlformats.org/officeDocument/2006/relationships/image" Target="../media/image4.png"/><Relationship Id="rId9" Type="http://schemas.microsoft.com/office/2007/relationships/diagramDrawing" Target="../diagrams/drawing3.xml"/><Relationship Id="rId14" Type="http://schemas.openxmlformats.org/officeDocument/2006/relationships/image" Target="../media/image70.svg"/></Relationships>
</file>

<file path=ppt/slides/_rels/slide2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1.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4.png"/><Relationship Id="rId4" Type="http://schemas.openxmlformats.org/officeDocument/2006/relationships/image" Target="../media/image210.svg"/></Relationships>
</file>

<file path=ppt/slides/_rels/slide3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3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1.svg"/></Relationships>
</file>

<file path=ppt/slides/_rels/slide4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png"/><Relationship Id="rId7" Type="http://schemas.openxmlformats.org/officeDocument/2006/relationships/diagramLayout" Target="../diagrams/layout4.xml"/><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4.png"/><Relationship Id="rId10" Type="http://schemas.microsoft.com/office/2007/relationships/diagramDrawing" Target="../diagrams/drawing4.xml"/><Relationship Id="rId4" Type="http://schemas.openxmlformats.org/officeDocument/2006/relationships/image" Target="../media/image21.svg"/><Relationship Id="rId9" Type="http://schemas.openxmlformats.org/officeDocument/2006/relationships/diagramColors" Target="../diagrams/colors4.xml"/></Relationships>
</file>

<file path=ppt/slides/_rels/slide4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png"/><Relationship Id="rId7" Type="http://schemas.openxmlformats.org/officeDocument/2006/relationships/diagramLayout" Target="../diagrams/layout5.xml"/><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4.png"/><Relationship Id="rId10" Type="http://schemas.microsoft.com/office/2007/relationships/diagramDrawing" Target="../diagrams/drawing5.xml"/><Relationship Id="rId4" Type="http://schemas.openxmlformats.org/officeDocument/2006/relationships/image" Target="../media/image21.svg"/><Relationship Id="rId9" Type="http://schemas.openxmlformats.org/officeDocument/2006/relationships/diagramColors" Target="../diagrams/colors5.xml"/></Relationships>
</file>

<file path=ppt/slides/_rels/slide4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4367151" y="1971239"/>
            <a:ext cx="3278606" cy="458780"/>
          </a:xfrm>
          <a:prstGeom prst="rect">
            <a:avLst/>
          </a:prstGeom>
        </p:spPr>
        <p:txBody>
          <a:bodyPr wrap="square">
            <a:spAutoFit/>
          </a:bodyPr>
          <a:lstStyle/>
          <a:p>
            <a:pPr lvl="0" algn="ctr">
              <a:lnSpc>
                <a:spcPct val="107000"/>
              </a:lnSpc>
              <a:spcAft>
                <a:spcPts val="800"/>
              </a:spcAft>
            </a:pPr>
            <a:r>
              <a:rPr lang="es-MX" sz="2400" b="1" dirty="0">
                <a:solidFill>
                  <a:schemeClr val="accent1">
                    <a:lumMod val="75000"/>
                  </a:schemeClr>
                </a:solidFill>
                <a:latin typeface="Arial" panose="020B0604020202020204" pitchFamily="34" charset="0"/>
                <a:ea typeface="Times New Roman" panose="02020603050405020304" pitchFamily="18" charset="0"/>
                <a:cs typeface="Arial" panose="020B0604020202020204" pitchFamily="34" charset="0"/>
              </a:rPr>
              <a:t>Muchas gracias</a:t>
            </a:r>
            <a:endParaRPr lang="es-CO" sz="2400" b="1" dirty="0">
              <a:solidFill>
                <a:schemeClr val="accent1">
                  <a:lumMod val="75000"/>
                </a:schemeClr>
              </a:solidFill>
              <a:latin typeface="Arial" panose="020B0604020202020204" pitchFamily="34" charset="0"/>
              <a:ea typeface="Times New Roman" panose="02020603050405020304" pitchFamily="18" charset="0"/>
              <a:cs typeface="Arial" panose="020B0604020202020204" pitchFamily="34" charset="0"/>
            </a:endParaRPr>
          </a:p>
        </p:txBody>
      </p:sp>
      <p:pic>
        <p:nvPicPr>
          <p:cNvPr id="3" name="Imagen 2">
            <a:extLst>
              <a:ext uri="{FF2B5EF4-FFF2-40B4-BE49-F238E27FC236}">
                <a16:creationId xmlns:a16="http://schemas.microsoft.com/office/drawing/2014/main" id="{B9A21F8A-8715-CBAD-5AC8-BED0811F9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Gráfico 7">
            <a:extLst>
              <a:ext uri="{FF2B5EF4-FFF2-40B4-BE49-F238E27FC236}">
                <a16:creationId xmlns:a16="http://schemas.microsoft.com/office/drawing/2014/main" id="{BA047CE7-F6C7-0D0E-C806-1A7AE023517D}"/>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5612419" y="1348992"/>
            <a:ext cx="6042975" cy="1244494"/>
          </a:xfrm>
          <a:prstGeom prst="rect">
            <a:avLst/>
          </a:prstGeom>
        </p:spPr>
      </p:pic>
      <p:sp>
        <p:nvSpPr>
          <p:cNvPr id="7" name="CuadroTexto 6">
            <a:extLst>
              <a:ext uri="{FF2B5EF4-FFF2-40B4-BE49-F238E27FC236}">
                <a16:creationId xmlns:a16="http://schemas.microsoft.com/office/drawing/2014/main" id="{44AFCE33-634F-41C7-B666-EECDA228F1D5}"/>
              </a:ext>
            </a:extLst>
          </p:cNvPr>
          <p:cNvSpPr txBox="1"/>
          <p:nvPr/>
        </p:nvSpPr>
        <p:spPr>
          <a:xfrm>
            <a:off x="6516914" y="3357703"/>
            <a:ext cx="4574972" cy="923330"/>
          </a:xfrm>
          <a:prstGeom prst="rect">
            <a:avLst/>
          </a:prstGeom>
          <a:noFill/>
        </p:spPr>
        <p:txBody>
          <a:bodyPr wrap="square">
            <a:spAutoFit/>
          </a:bodyPr>
          <a:lstStyle/>
          <a:p>
            <a:pPr lvl="0" algn="ctr"/>
            <a:r>
              <a:rPr lang="es-MX" b="1" dirty="0" smtClean="0">
                <a:latin typeface="Arial" panose="020B0604020202020204" pitchFamily="34" charset="0"/>
                <a:ea typeface="Calibri" panose="020F0502020204030204" pitchFamily="34" charset="0"/>
                <a:cs typeface="Arial" panose="020B0604020202020204" pitchFamily="34" charset="0"/>
              </a:rPr>
              <a:t>ACTA DE INFORME DE GESTIÓN</a:t>
            </a:r>
          </a:p>
          <a:p>
            <a:pPr lvl="0" algn="ctr"/>
            <a:r>
              <a:rPr lang="es-MX" dirty="0" smtClean="0">
                <a:latin typeface="Arial" panose="020B0604020202020204" pitchFamily="34" charset="0"/>
                <a:ea typeface="Calibri" panose="020F0502020204030204" pitchFamily="34" charset="0"/>
                <a:cs typeface="Arial" panose="020B0604020202020204" pitchFamily="34" charset="0"/>
              </a:rPr>
              <a:t>Dra. Ana María Estrada Uribe</a:t>
            </a:r>
          </a:p>
          <a:p>
            <a:pPr lvl="0" algn="ctr"/>
            <a:r>
              <a:rPr lang="es-MX" sz="1600" dirty="0" smtClean="0">
                <a:latin typeface="Arial" panose="020B0604020202020204" pitchFamily="34" charset="0"/>
                <a:ea typeface="Calibri" panose="020F0502020204030204" pitchFamily="34" charset="0"/>
                <a:cs typeface="Arial" panose="020B0604020202020204" pitchFamily="34" charset="0"/>
              </a:rPr>
              <a:t>Septiembre de 2022</a:t>
            </a:r>
            <a:endParaRPr lang="es-CO" sz="16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86819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5" name="Rectángulo 4"/>
          <p:cNvSpPr/>
          <p:nvPr/>
        </p:nvSpPr>
        <p:spPr>
          <a:xfrm>
            <a:off x="3475201" y="1064050"/>
            <a:ext cx="5173748" cy="584775"/>
          </a:xfrm>
          <a:prstGeom prst="rect">
            <a:avLst/>
          </a:prstGeom>
        </p:spPr>
        <p:txBody>
          <a:bodyPr wrap="square">
            <a:spAutoFit/>
          </a:bodyPr>
          <a:lstStyle/>
          <a:p>
            <a:pPr algn="ctr">
              <a:spcAft>
                <a:spcPts val="0"/>
              </a:spcAft>
            </a:pPr>
            <a:r>
              <a:rPr lang="es-ES" sz="1600" b="1" dirty="0">
                <a:latin typeface="Arial" panose="020B0604020202020204" pitchFamily="34" charset="0"/>
                <a:ea typeface="Times New Roman" panose="02020603050405020304" pitchFamily="18" charset="0"/>
                <a:cs typeface="Arial" panose="020B0604020202020204" pitchFamily="34" charset="0"/>
              </a:rPr>
              <a:t>ACTA DE INFORME DE GESTIÓN</a:t>
            </a:r>
            <a:endParaRPr lang="es-CO" sz="1600" b="1" dirty="0">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s-ES" sz="1600" dirty="0">
                <a:latin typeface="Arial" panose="020B0604020202020204" pitchFamily="34" charset="0"/>
                <a:ea typeface="Times New Roman" panose="02020603050405020304" pitchFamily="18" charset="0"/>
                <a:cs typeface="Arial" panose="020B0604020202020204" pitchFamily="34" charset="0"/>
              </a:rPr>
              <a:t>(Ley 951 de marzo 31 de 2005)</a:t>
            </a:r>
            <a:endParaRPr lang="es-CO" sz="1600" dirty="0">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11" name="Tabla 10"/>
          <p:cNvGraphicFramePr>
            <a:graphicFrameLocks noGrp="1"/>
          </p:cNvGraphicFramePr>
          <p:nvPr>
            <p:extLst>
              <p:ext uri="{D42A27DB-BD31-4B8C-83A1-F6EECF244321}">
                <p14:modId xmlns:p14="http://schemas.microsoft.com/office/powerpoint/2010/main" val="3230880464"/>
              </p:ext>
            </p:extLst>
          </p:nvPr>
        </p:nvGraphicFramePr>
        <p:xfrm>
          <a:off x="1656436" y="2498034"/>
          <a:ext cx="8938993" cy="2399038"/>
        </p:xfrm>
        <a:graphic>
          <a:graphicData uri="http://schemas.openxmlformats.org/drawingml/2006/table">
            <a:tbl>
              <a:tblPr firstRow="1" firstCol="1" bandRow="1">
                <a:tableStyleId>{5C22544A-7EE6-4342-B048-85BDC9FD1C3A}</a:tableStyleId>
              </a:tblPr>
              <a:tblGrid>
                <a:gridCol w="4475579">
                  <a:extLst>
                    <a:ext uri="{9D8B030D-6E8A-4147-A177-3AD203B41FA5}">
                      <a16:colId xmlns:a16="http://schemas.microsoft.com/office/drawing/2014/main" val="2060790580"/>
                    </a:ext>
                  </a:extLst>
                </a:gridCol>
                <a:gridCol w="3615486">
                  <a:extLst>
                    <a:ext uri="{9D8B030D-6E8A-4147-A177-3AD203B41FA5}">
                      <a16:colId xmlns:a16="http://schemas.microsoft.com/office/drawing/2014/main" val="962643179"/>
                    </a:ext>
                  </a:extLst>
                </a:gridCol>
                <a:gridCol w="847928">
                  <a:extLst>
                    <a:ext uri="{9D8B030D-6E8A-4147-A177-3AD203B41FA5}">
                      <a16:colId xmlns:a16="http://schemas.microsoft.com/office/drawing/2014/main" val="663598053"/>
                    </a:ext>
                  </a:extLst>
                </a:gridCol>
              </a:tblGrid>
              <a:tr h="0">
                <a:tc>
                  <a:txBody>
                    <a:bodyPr/>
                    <a:lstStyle/>
                    <a:p>
                      <a:pPr algn="just">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A. NOMBRE DEL FUNCIONARIO RESPONSABLE QUE ENTREGA</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gridSpan="2">
                  <a:txBody>
                    <a:bodyPr/>
                    <a:lstStyle/>
                    <a:p>
                      <a:pPr>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Ana María Estrada Uribe</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solidFill>
                      <a:schemeClr val="accent1">
                        <a:lumMod val="40000"/>
                        <a:lumOff val="60000"/>
                      </a:schemeClr>
                    </a:solidFill>
                  </a:tcPr>
                </a:tc>
                <a:tc hMerge="1">
                  <a:txBody>
                    <a:bodyPr/>
                    <a:lstStyle/>
                    <a:p>
                      <a:endParaRPr lang="es-CO"/>
                    </a:p>
                  </a:txBody>
                  <a:tcPr/>
                </a:tc>
                <a:extLst>
                  <a:ext uri="{0D108BD9-81ED-4DB2-BD59-A6C34878D82A}">
                    <a16:rowId xmlns:a16="http://schemas.microsoft.com/office/drawing/2014/main" val="3516382150"/>
                  </a:ext>
                </a:extLst>
              </a:tr>
              <a:tr h="216389">
                <a:tc>
                  <a:txBody>
                    <a:bodyPr/>
                    <a:lstStyle/>
                    <a:p>
                      <a:pPr algn="just">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B. CARGO</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gridSpan="2">
                  <a:txBody>
                    <a:bodyPr/>
                    <a:lstStyle/>
                    <a:p>
                      <a:pPr>
                        <a:lnSpc>
                          <a:spcPct val="115000"/>
                        </a:lnSpc>
                      </a:pPr>
                      <a:r>
                        <a:rPr lang="es-MX" sz="1200" b="0" dirty="0" smtClean="0">
                          <a:solidFill>
                            <a:schemeClr val="tx1"/>
                          </a:solidFill>
                          <a:effectLst/>
                          <a:latin typeface="Arial" panose="020B0604020202020204" pitchFamily="34" charset="0"/>
                          <a:cs typeface="Arial" panose="020B0604020202020204" pitchFamily="34" charset="0"/>
                        </a:rPr>
                        <a:t>Gerente</a:t>
                      </a:r>
                      <a:endParaRPr lang="es-CO" sz="1200" b="0" dirty="0">
                        <a:solidFill>
                          <a:schemeClr val="tx1"/>
                        </a:solidFill>
                        <a:effectLst/>
                        <a:latin typeface="Arial" panose="020B0604020202020204" pitchFamily="34" charset="0"/>
                        <a:cs typeface="Arial" panose="020B0604020202020204" pitchFamily="34" charset="0"/>
                      </a:endParaRPr>
                    </a:p>
                  </a:txBody>
                  <a:tcPr marL="44450" marR="44450" marT="0" marB="0" anchor="ctr">
                    <a:solidFill>
                      <a:schemeClr val="accent1">
                        <a:lumMod val="40000"/>
                        <a:lumOff val="60000"/>
                      </a:schemeClr>
                    </a:solidFill>
                  </a:tcPr>
                </a:tc>
                <a:tc hMerge="1">
                  <a:txBody>
                    <a:bodyPr/>
                    <a:lstStyle/>
                    <a:p>
                      <a:endParaRPr lang="es-CO"/>
                    </a:p>
                  </a:txBody>
                  <a:tcPr/>
                </a:tc>
                <a:extLst>
                  <a:ext uri="{0D108BD9-81ED-4DB2-BD59-A6C34878D82A}">
                    <a16:rowId xmlns:a16="http://schemas.microsoft.com/office/drawing/2014/main" val="3224852434"/>
                  </a:ext>
                </a:extLst>
              </a:tr>
              <a:tr h="432778">
                <a:tc>
                  <a:txBody>
                    <a:bodyPr/>
                    <a:lstStyle/>
                    <a:p>
                      <a:pPr algn="just">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C. ENTIDAD (RAZÓN SOCIAL)</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gridSpan="2">
                  <a:txBody>
                    <a:bodyPr/>
                    <a:lstStyle/>
                    <a:p>
                      <a:pPr algn="just">
                        <a:lnSpc>
                          <a:spcPct val="115000"/>
                        </a:lnSpc>
                        <a:spcAft>
                          <a:spcPts val="0"/>
                        </a:spcAft>
                      </a:pPr>
                      <a:r>
                        <a:rPr lang="es-MX" sz="1200" b="0" dirty="0" smtClean="0">
                          <a:solidFill>
                            <a:schemeClr val="tx1"/>
                          </a:solidFill>
                          <a:effectLst/>
                          <a:latin typeface="Arial" panose="020B0604020202020204" pitchFamily="34" charset="0"/>
                          <a:cs typeface="Arial" panose="020B0604020202020204" pitchFamily="34" charset="0"/>
                        </a:rPr>
                        <a:t>Fondo de Bienestar</a:t>
                      </a:r>
                      <a:r>
                        <a:rPr lang="es-MX" sz="1200" b="0" baseline="0" dirty="0" smtClean="0">
                          <a:solidFill>
                            <a:schemeClr val="tx1"/>
                          </a:solidFill>
                          <a:effectLst/>
                          <a:latin typeface="Arial" panose="020B0604020202020204" pitchFamily="34" charset="0"/>
                          <a:cs typeface="Arial" panose="020B0604020202020204" pitchFamily="34" charset="0"/>
                        </a:rPr>
                        <a:t> Social de la Contraloría General de la República</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hMerge="1">
                  <a:txBody>
                    <a:bodyPr/>
                    <a:lstStyle/>
                    <a:p>
                      <a:endParaRPr lang="es-CO"/>
                    </a:p>
                  </a:txBody>
                  <a:tcPr/>
                </a:tc>
                <a:extLst>
                  <a:ext uri="{0D108BD9-81ED-4DB2-BD59-A6C34878D82A}">
                    <a16:rowId xmlns:a16="http://schemas.microsoft.com/office/drawing/2014/main" val="2672065694"/>
                  </a:ext>
                </a:extLst>
              </a:tr>
              <a:tr h="216389">
                <a:tc>
                  <a:txBody>
                    <a:bodyPr/>
                    <a:lstStyle/>
                    <a:p>
                      <a:pPr algn="just">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D. CIUDAD Y FECHA</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gridSpan="2">
                  <a:txBody>
                    <a:bodyPr/>
                    <a:lstStyle/>
                    <a:p>
                      <a:pPr>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 </a:t>
                      </a:r>
                      <a:r>
                        <a:rPr lang="es-MX" sz="1200" b="0" dirty="0" smtClean="0">
                          <a:solidFill>
                            <a:schemeClr val="tx1"/>
                          </a:solidFill>
                          <a:effectLst/>
                          <a:latin typeface="Arial" panose="020B0604020202020204" pitchFamily="34" charset="0"/>
                          <a:cs typeface="Arial" panose="020B0604020202020204" pitchFamily="34" charset="0"/>
                        </a:rPr>
                        <a:t>Bogotá, 14</a:t>
                      </a:r>
                      <a:r>
                        <a:rPr lang="es-MX" sz="1200" b="0" baseline="0" dirty="0" smtClean="0">
                          <a:solidFill>
                            <a:schemeClr val="tx1"/>
                          </a:solidFill>
                          <a:effectLst/>
                          <a:latin typeface="Arial" panose="020B0604020202020204" pitchFamily="34" charset="0"/>
                          <a:cs typeface="Arial" panose="020B0604020202020204" pitchFamily="34" charset="0"/>
                        </a:rPr>
                        <a:t> de septiembre de 2022</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hMerge="1">
                  <a:txBody>
                    <a:bodyPr/>
                    <a:lstStyle/>
                    <a:p>
                      <a:endParaRPr lang="es-CO"/>
                    </a:p>
                  </a:txBody>
                  <a:tcPr/>
                </a:tc>
                <a:extLst>
                  <a:ext uri="{0D108BD9-81ED-4DB2-BD59-A6C34878D82A}">
                    <a16:rowId xmlns:a16="http://schemas.microsoft.com/office/drawing/2014/main" val="589518036"/>
                  </a:ext>
                </a:extLst>
              </a:tr>
              <a:tr h="216389">
                <a:tc>
                  <a:txBody>
                    <a:bodyPr/>
                    <a:lstStyle/>
                    <a:p>
                      <a:pPr algn="just">
                        <a:lnSpc>
                          <a:spcPct val="115000"/>
                        </a:lnSpc>
                        <a:spcAft>
                          <a:spcPts val="0"/>
                        </a:spcAft>
                      </a:pPr>
                      <a:r>
                        <a:rPr lang="es-MX" sz="1200" b="0">
                          <a:solidFill>
                            <a:schemeClr val="tx1"/>
                          </a:solidFill>
                          <a:effectLst/>
                          <a:latin typeface="Arial" panose="020B0604020202020204" pitchFamily="34" charset="0"/>
                          <a:cs typeface="Arial" panose="020B0604020202020204" pitchFamily="34" charset="0"/>
                        </a:rPr>
                        <a:t>E. FECHA DE INICIO DE LA GESTIÓN</a:t>
                      </a:r>
                      <a:endParaRPr lang="es-CO" sz="12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gridSpan="2">
                  <a:txBody>
                    <a:bodyPr/>
                    <a:lstStyle/>
                    <a:p>
                      <a:pPr>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 </a:t>
                      </a:r>
                      <a:r>
                        <a:rPr lang="es-MX" sz="1200" b="0" dirty="0" smtClean="0">
                          <a:solidFill>
                            <a:schemeClr val="tx1"/>
                          </a:solidFill>
                          <a:effectLst/>
                          <a:latin typeface="Arial" panose="020B0604020202020204" pitchFamily="34" charset="0"/>
                          <a:cs typeface="Arial" panose="020B0604020202020204" pitchFamily="34" charset="0"/>
                        </a:rPr>
                        <a:t>19 de marzo de 2019</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hMerge="1">
                  <a:txBody>
                    <a:bodyPr/>
                    <a:lstStyle/>
                    <a:p>
                      <a:endParaRPr lang="es-CO"/>
                    </a:p>
                  </a:txBody>
                  <a:tcPr/>
                </a:tc>
                <a:extLst>
                  <a:ext uri="{0D108BD9-81ED-4DB2-BD59-A6C34878D82A}">
                    <a16:rowId xmlns:a16="http://schemas.microsoft.com/office/drawing/2014/main" val="4078906826"/>
                  </a:ext>
                </a:extLst>
              </a:tr>
              <a:tr h="247302">
                <a:tc rowSpan="3">
                  <a:txBody>
                    <a:bodyPr/>
                    <a:lstStyle/>
                    <a:p>
                      <a:pPr algn="just">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F. CONDICIÓN DE LA PRESENTACIÓN</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a:txBody>
                    <a:bodyPr/>
                    <a:lstStyle/>
                    <a:p>
                      <a:pPr>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Retiro</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a:txBody>
                    <a:bodyPr/>
                    <a:lstStyle/>
                    <a:p>
                      <a:pPr>
                        <a:lnSpc>
                          <a:spcPct val="115000"/>
                        </a:lnSpc>
                        <a:spcAft>
                          <a:spcPts val="0"/>
                        </a:spcAft>
                      </a:pPr>
                      <a:r>
                        <a:rPr lang="es-MX" sz="1200" b="0" dirty="0" smtClean="0">
                          <a:solidFill>
                            <a:schemeClr val="tx1"/>
                          </a:solidFill>
                          <a:effectLst/>
                        </a:rPr>
                        <a:t>         X</a:t>
                      </a:r>
                      <a:endParaRPr lang="es-CO"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accent1">
                        <a:lumMod val="40000"/>
                        <a:lumOff val="60000"/>
                      </a:schemeClr>
                    </a:solidFill>
                  </a:tcPr>
                </a:tc>
                <a:extLst>
                  <a:ext uri="{0D108BD9-81ED-4DB2-BD59-A6C34878D82A}">
                    <a16:rowId xmlns:a16="http://schemas.microsoft.com/office/drawing/2014/main" val="2902349732"/>
                  </a:ext>
                </a:extLst>
              </a:tr>
              <a:tr h="216389">
                <a:tc vMerge="1">
                  <a:txBody>
                    <a:bodyPr/>
                    <a:lstStyle/>
                    <a:p>
                      <a:endParaRPr lang="es-CO"/>
                    </a:p>
                  </a:txBody>
                  <a:tcPr/>
                </a:tc>
                <a:tc>
                  <a:txBody>
                    <a:bodyPr/>
                    <a:lstStyle/>
                    <a:p>
                      <a:pPr>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Separación</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a:txBody>
                    <a:bodyPr/>
                    <a:lstStyle/>
                    <a:p>
                      <a:pPr>
                        <a:lnSpc>
                          <a:spcPct val="115000"/>
                        </a:lnSpc>
                        <a:spcAft>
                          <a:spcPts val="0"/>
                        </a:spcAft>
                      </a:pPr>
                      <a:r>
                        <a:rPr lang="es-MX" sz="1200" b="0" dirty="0">
                          <a:solidFill>
                            <a:schemeClr val="tx1"/>
                          </a:solidFill>
                          <a:effectLst/>
                        </a:rPr>
                        <a:t> </a:t>
                      </a:r>
                      <a:endParaRPr lang="es-CO"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accent1">
                        <a:lumMod val="40000"/>
                        <a:lumOff val="60000"/>
                      </a:schemeClr>
                    </a:solidFill>
                  </a:tcPr>
                </a:tc>
                <a:extLst>
                  <a:ext uri="{0D108BD9-81ED-4DB2-BD59-A6C34878D82A}">
                    <a16:rowId xmlns:a16="http://schemas.microsoft.com/office/drawing/2014/main" val="1715349254"/>
                  </a:ext>
                </a:extLst>
              </a:tr>
              <a:tr h="216389">
                <a:tc vMerge="1">
                  <a:txBody>
                    <a:bodyPr/>
                    <a:lstStyle/>
                    <a:p>
                      <a:endParaRPr lang="es-CO"/>
                    </a:p>
                  </a:txBody>
                  <a:tcPr/>
                </a:tc>
                <a:tc>
                  <a:txBody>
                    <a:bodyPr/>
                    <a:lstStyle/>
                    <a:p>
                      <a:pPr>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Ratificación del cargo</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a:txBody>
                    <a:bodyPr/>
                    <a:lstStyle/>
                    <a:p>
                      <a:pPr>
                        <a:lnSpc>
                          <a:spcPct val="115000"/>
                        </a:lnSpc>
                        <a:spcAft>
                          <a:spcPts val="0"/>
                        </a:spcAft>
                      </a:pPr>
                      <a:r>
                        <a:rPr lang="es-MX" sz="1200" b="0">
                          <a:solidFill>
                            <a:schemeClr val="tx1"/>
                          </a:solidFill>
                          <a:effectLst/>
                        </a:rPr>
                        <a:t> </a:t>
                      </a:r>
                      <a:endParaRPr lang="es-CO"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accent1">
                        <a:lumMod val="40000"/>
                        <a:lumOff val="60000"/>
                      </a:schemeClr>
                    </a:solidFill>
                  </a:tcPr>
                </a:tc>
                <a:extLst>
                  <a:ext uri="{0D108BD9-81ED-4DB2-BD59-A6C34878D82A}">
                    <a16:rowId xmlns:a16="http://schemas.microsoft.com/office/drawing/2014/main" val="3831000621"/>
                  </a:ext>
                </a:extLst>
              </a:tr>
              <a:tr h="216389">
                <a:tc>
                  <a:txBody>
                    <a:bodyPr/>
                    <a:lstStyle/>
                    <a:p>
                      <a:pPr algn="just">
                        <a:lnSpc>
                          <a:spcPct val="115000"/>
                        </a:lnSpc>
                        <a:spcAft>
                          <a:spcPts val="0"/>
                        </a:spcAft>
                      </a:pPr>
                      <a:r>
                        <a:rPr lang="es-MX" sz="1200" b="0" dirty="0">
                          <a:solidFill>
                            <a:schemeClr val="tx1"/>
                          </a:solidFill>
                          <a:effectLst/>
                          <a:latin typeface="Arial" panose="020B0604020202020204" pitchFamily="34" charset="0"/>
                          <a:cs typeface="Arial" panose="020B0604020202020204" pitchFamily="34" charset="0"/>
                        </a:rPr>
                        <a:t>G. FECHA DE SEPARACIÓN  DEL CARGO</a:t>
                      </a:r>
                      <a:endParaRPr lang="es-CO" sz="12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1">
                        <a:lumMod val="40000"/>
                        <a:lumOff val="60000"/>
                      </a:schemeClr>
                    </a:solidFill>
                  </a:tcPr>
                </a:tc>
                <a:tc gridSpan="2">
                  <a:txBody>
                    <a:bodyPr/>
                    <a:lstStyle/>
                    <a:p>
                      <a:pPr>
                        <a:lnSpc>
                          <a:spcPct val="115000"/>
                        </a:lnSpc>
                      </a:pPr>
                      <a:endParaRPr lang="es-CO" sz="1200" b="0" dirty="0">
                        <a:solidFill>
                          <a:schemeClr val="tx1"/>
                        </a:solidFill>
                        <a:effectLst/>
                        <a:latin typeface="Arial" panose="020B0604020202020204" pitchFamily="34" charset="0"/>
                        <a:cs typeface="Arial" panose="020B0604020202020204" pitchFamily="34" charset="0"/>
                      </a:endParaRPr>
                    </a:p>
                  </a:txBody>
                  <a:tcPr marL="44450" marR="44450" marT="0" marB="0" anchor="ctr">
                    <a:solidFill>
                      <a:schemeClr val="accent1">
                        <a:lumMod val="40000"/>
                        <a:lumOff val="60000"/>
                      </a:schemeClr>
                    </a:solidFill>
                  </a:tcPr>
                </a:tc>
                <a:tc hMerge="1">
                  <a:txBody>
                    <a:bodyPr/>
                    <a:lstStyle/>
                    <a:p>
                      <a:endParaRPr lang="es-CO"/>
                    </a:p>
                  </a:txBody>
                  <a:tcPr/>
                </a:tc>
                <a:extLst>
                  <a:ext uri="{0D108BD9-81ED-4DB2-BD59-A6C34878D82A}">
                    <a16:rowId xmlns:a16="http://schemas.microsoft.com/office/drawing/2014/main" val="1853243262"/>
                  </a:ext>
                </a:extLst>
              </a:tr>
            </a:tbl>
          </a:graphicData>
        </a:graphic>
      </p:graphicFrame>
      <p:sp>
        <p:nvSpPr>
          <p:cNvPr id="12" name="CuadroTexto 11"/>
          <p:cNvSpPr txBox="1"/>
          <p:nvPr/>
        </p:nvSpPr>
        <p:spPr>
          <a:xfrm>
            <a:off x="1656436" y="1911847"/>
            <a:ext cx="2583543" cy="323165"/>
          </a:xfrm>
          <a:prstGeom prst="rect">
            <a:avLst/>
          </a:prstGeom>
          <a:noFill/>
        </p:spPr>
        <p:txBody>
          <a:bodyPr wrap="square" rtlCol="0">
            <a:spAutoFit/>
          </a:bodyPr>
          <a:lstStyle/>
          <a:p>
            <a:r>
              <a:rPr lang="es-MX" sz="1500" b="1" dirty="0" smtClean="0">
                <a:latin typeface="Arial" panose="020B0604020202020204" pitchFamily="34" charset="0"/>
                <a:cs typeface="Arial" panose="020B0604020202020204" pitchFamily="34" charset="0"/>
              </a:rPr>
              <a:t>1. DATOS GENERALES</a:t>
            </a:r>
            <a:endParaRPr lang="es-CO" sz="15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5075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n 27">
            <a:extLst>
              <a:ext uri="{FF2B5EF4-FFF2-40B4-BE49-F238E27FC236}">
                <a16:creationId xmlns:a16="http://schemas.microsoft.com/office/drawing/2014/main" id="{A73752E6-526D-F739-BE64-70CA0A89ED1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rot="5400000">
            <a:off x="870779" y="857250"/>
            <a:ext cx="6858000" cy="5143500"/>
          </a:xfrm>
          <a:prstGeom prst="rect">
            <a:avLst/>
          </a:prstGeom>
        </p:spPr>
      </p:pic>
      <p:sp>
        <p:nvSpPr>
          <p:cNvPr id="6" name="Rectángulo 5">
            <a:extLst>
              <a:ext uri="{FF2B5EF4-FFF2-40B4-BE49-F238E27FC236}">
                <a16:creationId xmlns:a16="http://schemas.microsoft.com/office/drawing/2014/main" id="{693C5EED-37FB-C61C-BB78-4FD060AA0E31}"/>
              </a:ext>
            </a:extLst>
          </p:cNvPr>
          <p:cNvSpPr/>
          <p:nvPr/>
        </p:nvSpPr>
        <p:spPr>
          <a:xfrm>
            <a:off x="0" y="0"/>
            <a:ext cx="1751436"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6">
            <a:extLst>
              <a:ext uri="{FF2B5EF4-FFF2-40B4-BE49-F238E27FC236}">
                <a16:creationId xmlns:a16="http://schemas.microsoft.com/office/drawing/2014/main" id="{5CAF64DC-AA8D-E75A-C6F8-2AD2C94A313B}"/>
              </a:ext>
            </a:extLst>
          </p:cNvPr>
          <p:cNvSpPr/>
          <p:nvPr/>
        </p:nvSpPr>
        <p:spPr>
          <a:xfrm>
            <a:off x="0" y="1300766"/>
            <a:ext cx="1751436" cy="555723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FA5E845A-5873-9358-4042-73D25E670CEC}"/>
              </a:ext>
            </a:extLst>
          </p:cNvPr>
          <p:cNvSpPr/>
          <p:nvPr/>
        </p:nvSpPr>
        <p:spPr>
          <a:xfrm>
            <a:off x="0" y="2653049"/>
            <a:ext cx="1751436" cy="4204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8">
            <a:extLst>
              <a:ext uri="{FF2B5EF4-FFF2-40B4-BE49-F238E27FC236}">
                <a16:creationId xmlns:a16="http://schemas.microsoft.com/office/drawing/2014/main" id="{0A5183A9-A5A0-A493-33E0-81F337A0798E}"/>
              </a:ext>
            </a:extLst>
          </p:cNvPr>
          <p:cNvSpPr/>
          <p:nvPr/>
        </p:nvSpPr>
        <p:spPr>
          <a:xfrm>
            <a:off x="0" y="4077730"/>
            <a:ext cx="1767909" cy="27802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9">
            <a:extLst>
              <a:ext uri="{FF2B5EF4-FFF2-40B4-BE49-F238E27FC236}">
                <a16:creationId xmlns:a16="http://schemas.microsoft.com/office/drawing/2014/main" id="{F5F4A81C-64C5-5F30-DB0B-E45E26C28590}"/>
              </a:ext>
            </a:extLst>
          </p:cNvPr>
          <p:cNvSpPr/>
          <p:nvPr/>
        </p:nvSpPr>
        <p:spPr>
          <a:xfrm>
            <a:off x="0" y="5449330"/>
            <a:ext cx="1767909" cy="140867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4" name="Imagen 13">
            <a:extLst>
              <a:ext uri="{FF2B5EF4-FFF2-40B4-BE49-F238E27FC236}">
                <a16:creationId xmlns:a16="http://schemas.microsoft.com/office/drawing/2014/main" id="{FCAF7294-82A3-908E-D9C7-0FCE4C3EA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558" y="42863"/>
            <a:ext cx="3459638" cy="704384"/>
          </a:xfrm>
          <a:prstGeom prst="rect">
            <a:avLst/>
          </a:prstGeom>
        </p:spPr>
      </p:pic>
      <p:sp>
        <p:nvSpPr>
          <p:cNvPr id="16" name="Rectángulo 15">
            <a:extLst>
              <a:ext uri="{FF2B5EF4-FFF2-40B4-BE49-F238E27FC236}">
                <a16:creationId xmlns:a16="http://schemas.microsoft.com/office/drawing/2014/main" id="{C58F43BC-10D0-2C29-6EFC-EEF1C248E495}"/>
              </a:ext>
            </a:extLst>
          </p:cNvPr>
          <p:cNvSpPr/>
          <p:nvPr/>
        </p:nvSpPr>
        <p:spPr>
          <a:xfrm>
            <a:off x="1751436" y="6284890"/>
            <a:ext cx="10440564" cy="573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CuadroTexto 17">
            <a:extLst>
              <a:ext uri="{FF2B5EF4-FFF2-40B4-BE49-F238E27FC236}">
                <a16:creationId xmlns:a16="http://schemas.microsoft.com/office/drawing/2014/main" id="{4A5C6ED1-251B-57A0-181B-5C53DCA25271}"/>
              </a:ext>
            </a:extLst>
          </p:cNvPr>
          <p:cNvSpPr txBox="1"/>
          <p:nvPr/>
        </p:nvSpPr>
        <p:spPr>
          <a:xfrm>
            <a:off x="8730435" y="6378796"/>
            <a:ext cx="1806328" cy="369332"/>
          </a:xfrm>
          <a:prstGeom prst="rect">
            <a:avLst/>
          </a:prstGeom>
          <a:noFill/>
        </p:spPr>
        <p:txBody>
          <a:bodyPr wrap="none" rtlCol="0">
            <a:spAutoFit/>
          </a:bodyPr>
          <a:lstStyle/>
          <a:p>
            <a:r>
              <a:rPr lang="es-ES" dirty="0">
                <a:solidFill>
                  <a:schemeClr val="bg1">
                    <a:lumMod val="50000"/>
                  </a:schemeClr>
                </a:solidFill>
              </a:rPr>
              <a:t>#SomosBienestar</a:t>
            </a:r>
            <a:endParaRPr lang="es-CO" dirty="0">
              <a:solidFill>
                <a:schemeClr val="bg1">
                  <a:lumMod val="50000"/>
                </a:schemeClr>
              </a:solidFill>
            </a:endParaRPr>
          </a:p>
        </p:txBody>
      </p:sp>
      <p:pic>
        <p:nvPicPr>
          <p:cNvPr id="21" name="Gráfico 20">
            <a:hlinkClick r:id="rId4"/>
            <a:extLst>
              <a:ext uri="{FF2B5EF4-FFF2-40B4-BE49-F238E27FC236}">
                <a16:creationId xmlns:a16="http://schemas.microsoft.com/office/drawing/2014/main" id="{3B74CCDC-8A08-CF0F-E8ED-948B55DF9DE7}"/>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10553236" y="6378796"/>
            <a:ext cx="369332" cy="369332"/>
          </a:xfrm>
          <a:prstGeom prst="rect">
            <a:avLst/>
          </a:prstGeom>
        </p:spPr>
      </p:pic>
      <p:pic>
        <p:nvPicPr>
          <p:cNvPr id="23" name="Gráfico 22">
            <a:hlinkClick r:id="rId7"/>
            <a:extLst>
              <a:ext uri="{FF2B5EF4-FFF2-40B4-BE49-F238E27FC236}">
                <a16:creationId xmlns:a16="http://schemas.microsoft.com/office/drawing/2014/main" id="{080E258A-32F8-AE25-861E-44BD3A186DF0}"/>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11002491" y="6378196"/>
            <a:ext cx="347394" cy="347394"/>
          </a:xfrm>
          <a:prstGeom prst="rect">
            <a:avLst/>
          </a:prstGeom>
        </p:spPr>
      </p:pic>
      <p:pic>
        <p:nvPicPr>
          <p:cNvPr id="25" name="Gráfico 24">
            <a:hlinkClick r:id="rId10"/>
            <a:extLst>
              <a:ext uri="{FF2B5EF4-FFF2-40B4-BE49-F238E27FC236}">
                <a16:creationId xmlns:a16="http://schemas.microsoft.com/office/drawing/2014/main" id="{7237B66B-D252-7BD0-48AF-AB31B617C54B}"/>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11429808" y="6374024"/>
            <a:ext cx="347394" cy="347394"/>
          </a:xfrm>
          <a:prstGeom prst="rect">
            <a:avLst/>
          </a:prstGeom>
        </p:spPr>
      </p:pic>
      <p:pic>
        <p:nvPicPr>
          <p:cNvPr id="30" name="Imagen 29">
            <a:extLst>
              <a:ext uri="{FF2B5EF4-FFF2-40B4-BE49-F238E27FC236}">
                <a16:creationId xmlns:a16="http://schemas.microsoft.com/office/drawing/2014/main" id="{693426CC-7A01-2276-C0F1-72124078B299}"/>
              </a:ext>
            </a:extLst>
          </p:cNvPr>
          <p:cNvPicPr>
            <a:picLocks noChangeAspect="1"/>
          </p:cNvPicPr>
          <p:nvPr/>
        </p:nvPicPr>
        <p:blipFill rotWithShape="1">
          <a:blip r:embed="rId13" cstate="hqprint">
            <a:extLst>
              <a:ext uri="{28A0092B-C50C-407E-A947-70E740481C1C}">
                <a14:useLocalDpi xmlns:a14="http://schemas.microsoft.com/office/drawing/2010/main" val="0"/>
              </a:ext>
            </a:extLst>
          </a:blip>
          <a:srcRect t="30987"/>
          <a:stretch/>
        </p:blipFill>
        <p:spPr>
          <a:xfrm>
            <a:off x="6871529" y="2134295"/>
            <a:ext cx="5320471" cy="2753881"/>
          </a:xfrm>
          <a:prstGeom prst="rect">
            <a:avLst/>
          </a:prstGeom>
        </p:spPr>
      </p:pic>
      <p:pic>
        <p:nvPicPr>
          <p:cNvPr id="33" name="Imagen 32">
            <a:extLst>
              <a:ext uri="{FF2B5EF4-FFF2-40B4-BE49-F238E27FC236}">
                <a16:creationId xmlns:a16="http://schemas.microsoft.com/office/drawing/2014/main" id="{D49B880F-F23A-0427-8A4F-0814B2C83EC5}"/>
              </a:ext>
            </a:extLst>
          </p:cNvPr>
          <p:cNvPicPr>
            <a:picLocks noChangeAspect="1"/>
          </p:cNvPicPr>
          <p:nvPr/>
        </p:nvPicPr>
        <p:blipFill rotWithShape="1">
          <a:blip r:embed="rId14">
            <a:extLst>
              <a:ext uri="{28A0092B-C50C-407E-A947-70E740481C1C}">
                <a14:useLocalDpi xmlns:a14="http://schemas.microsoft.com/office/drawing/2010/main" val="0"/>
              </a:ext>
            </a:extLst>
          </a:blip>
          <a:srcRect b="16859"/>
          <a:stretch/>
        </p:blipFill>
        <p:spPr>
          <a:xfrm>
            <a:off x="6855056" y="4279685"/>
            <a:ext cx="3234085" cy="2016628"/>
          </a:xfrm>
          <a:prstGeom prst="rect">
            <a:avLst/>
          </a:prstGeom>
        </p:spPr>
      </p:pic>
      <p:pic>
        <p:nvPicPr>
          <p:cNvPr id="35" name="Imagen 34">
            <a:extLst>
              <a:ext uri="{FF2B5EF4-FFF2-40B4-BE49-F238E27FC236}">
                <a16:creationId xmlns:a16="http://schemas.microsoft.com/office/drawing/2014/main" id="{C7A1CE3F-2C0F-B7F1-38CC-891E8571E5DC}"/>
              </a:ext>
            </a:extLst>
          </p:cNvPr>
          <p:cNvPicPr>
            <a:picLocks noChangeAspect="1"/>
          </p:cNvPicPr>
          <p:nvPr/>
        </p:nvPicPr>
        <p:blipFill rotWithShape="1">
          <a:blip r:embed="rId15" cstate="hqprint">
            <a:extLst>
              <a:ext uri="{28A0092B-C50C-407E-A947-70E740481C1C}">
                <a14:useLocalDpi xmlns:a14="http://schemas.microsoft.com/office/drawing/2010/main" val="0"/>
              </a:ext>
            </a:extLst>
          </a:blip>
          <a:srcRect l="17737" t="11441" r="4512" b="7675"/>
          <a:stretch/>
        </p:blipFill>
        <p:spPr>
          <a:xfrm>
            <a:off x="9607274" y="4279682"/>
            <a:ext cx="2584726" cy="2016629"/>
          </a:xfrm>
          <a:prstGeom prst="rect">
            <a:avLst/>
          </a:prstGeom>
        </p:spPr>
      </p:pic>
      <p:sp>
        <p:nvSpPr>
          <p:cNvPr id="55" name="CuadroTexto 54">
            <a:extLst>
              <a:ext uri="{FF2B5EF4-FFF2-40B4-BE49-F238E27FC236}">
                <a16:creationId xmlns:a16="http://schemas.microsoft.com/office/drawing/2014/main" id="{51ECAD06-8079-C8D4-6C1C-2E1EB0E1602D}"/>
              </a:ext>
            </a:extLst>
          </p:cNvPr>
          <p:cNvSpPr txBox="1"/>
          <p:nvPr/>
        </p:nvSpPr>
        <p:spPr>
          <a:xfrm>
            <a:off x="293672" y="980361"/>
            <a:ext cx="1073820" cy="369332"/>
          </a:xfrm>
          <a:prstGeom prst="rect">
            <a:avLst/>
          </a:prstGeom>
          <a:noFill/>
        </p:spPr>
        <p:txBody>
          <a:bodyPr wrap="none" rtlCol="0">
            <a:spAutoFit/>
          </a:bodyPr>
          <a:lstStyle/>
          <a:p>
            <a:r>
              <a:rPr lang="es-ES" dirty="0">
                <a:solidFill>
                  <a:schemeClr val="bg1"/>
                </a:solidFill>
              </a:rPr>
              <a:t>Cesantías</a:t>
            </a:r>
            <a:endParaRPr lang="es-CO" dirty="0">
              <a:solidFill>
                <a:schemeClr val="bg1"/>
              </a:solidFill>
            </a:endParaRPr>
          </a:p>
        </p:txBody>
      </p:sp>
      <p:sp>
        <p:nvSpPr>
          <p:cNvPr id="56" name="CuadroTexto 55">
            <a:extLst>
              <a:ext uri="{FF2B5EF4-FFF2-40B4-BE49-F238E27FC236}">
                <a16:creationId xmlns:a16="http://schemas.microsoft.com/office/drawing/2014/main" id="{6963011F-B3AF-9C26-9466-128E7A3B1EB7}"/>
              </a:ext>
            </a:extLst>
          </p:cNvPr>
          <p:cNvSpPr txBox="1"/>
          <p:nvPr/>
        </p:nvSpPr>
        <p:spPr>
          <a:xfrm>
            <a:off x="315780" y="2344380"/>
            <a:ext cx="1067343" cy="369332"/>
          </a:xfrm>
          <a:prstGeom prst="rect">
            <a:avLst/>
          </a:prstGeom>
          <a:noFill/>
        </p:spPr>
        <p:txBody>
          <a:bodyPr wrap="none" rtlCol="0">
            <a:spAutoFit/>
          </a:bodyPr>
          <a:lstStyle/>
          <a:p>
            <a:r>
              <a:rPr lang="es-ES" dirty="0">
                <a:solidFill>
                  <a:schemeClr val="bg1"/>
                </a:solidFill>
              </a:rPr>
              <a:t>Bienestar</a:t>
            </a:r>
            <a:endParaRPr lang="es-CO" dirty="0">
              <a:solidFill>
                <a:schemeClr val="bg1"/>
              </a:solidFill>
            </a:endParaRPr>
          </a:p>
        </p:txBody>
      </p:sp>
      <p:sp>
        <p:nvSpPr>
          <p:cNvPr id="57" name="CuadroTexto 56">
            <a:extLst>
              <a:ext uri="{FF2B5EF4-FFF2-40B4-BE49-F238E27FC236}">
                <a16:creationId xmlns:a16="http://schemas.microsoft.com/office/drawing/2014/main" id="{91ECF216-2CDC-8325-11D6-855E24847DBA}"/>
              </a:ext>
            </a:extLst>
          </p:cNvPr>
          <p:cNvSpPr txBox="1"/>
          <p:nvPr/>
        </p:nvSpPr>
        <p:spPr>
          <a:xfrm>
            <a:off x="324142" y="3659544"/>
            <a:ext cx="1137940" cy="369332"/>
          </a:xfrm>
          <a:prstGeom prst="rect">
            <a:avLst/>
          </a:prstGeom>
          <a:noFill/>
        </p:spPr>
        <p:txBody>
          <a:bodyPr wrap="none" rtlCol="0">
            <a:spAutoFit/>
          </a:bodyPr>
          <a:lstStyle/>
          <a:p>
            <a:r>
              <a:rPr lang="es-ES" dirty="0">
                <a:solidFill>
                  <a:schemeClr val="bg1"/>
                </a:solidFill>
              </a:rPr>
              <a:t>Educación</a:t>
            </a:r>
            <a:endParaRPr lang="es-CO" dirty="0">
              <a:solidFill>
                <a:schemeClr val="bg1"/>
              </a:solidFill>
            </a:endParaRPr>
          </a:p>
        </p:txBody>
      </p:sp>
      <p:sp>
        <p:nvSpPr>
          <p:cNvPr id="58" name="CuadroTexto 57">
            <a:extLst>
              <a:ext uri="{FF2B5EF4-FFF2-40B4-BE49-F238E27FC236}">
                <a16:creationId xmlns:a16="http://schemas.microsoft.com/office/drawing/2014/main" id="{C3B93BF3-8941-DF36-9670-FD50F474E076}"/>
              </a:ext>
            </a:extLst>
          </p:cNvPr>
          <p:cNvSpPr txBox="1"/>
          <p:nvPr/>
        </p:nvSpPr>
        <p:spPr>
          <a:xfrm>
            <a:off x="393851" y="5116658"/>
            <a:ext cx="871905" cy="369332"/>
          </a:xfrm>
          <a:prstGeom prst="rect">
            <a:avLst/>
          </a:prstGeom>
          <a:noFill/>
        </p:spPr>
        <p:txBody>
          <a:bodyPr wrap="none" rtlCol="0">
            <a:spAutoFit/>
          </a:bodyPr>
          <a:lstStyle/>
          <a:p>
            <a:r>
              <a:rPr lang="es-ES" dirty="0">
                <a:solidFill>
                  <a:schemeClr val="bg1"/>
                </a:solidFill>
              </a:rPr>
              <a:t>Crédito</a:t>
            </a:r>
            <a:endParaRPr lang="es-CO" dirty="0">
              <a:solidFill>
                <a:schemeClr val="bg1"/>
              </a:solidFill>
            </a:endParaRPr>
          </a:p>
        </p:txBody>
      </p:sp>
      <p:sp>
        <p:nvSpPr>
          <p:cNvPr id="59" name="CuadroTexto 58">
            <a:extLst>
              <a:ext uri="{FF2B5EF4-FFF2-40B4-BE49-F238E27FC236}">
                <a16:creationId xmlns:a16="http://schemas.microsoft.com/office/drawing/2014/main" id="{F4138147-1849-A48D-8242-847FA7FEE3F8}"/>
              </a:ext>
            </a:extLst>
          </p:cNvPr>
          <p:cNvSpPr txBox="1"/>
          <p:nvPr/>
        </p:nvSpPr>
        <p:spPr>
          <a:xfrm>
            <a:off x="579367" y="6451138"/>
            <a:ext cx="697627" cy="369332"/>
          </a:xfrm>
          <a:prstGeom prst="rect">
            <a:avLst/>
          </a:prstGeom>
          <a:noFill/>
        </p:spPr>
        <p:txBody>
          <a:bodyPr wrap="none" rtlCol="0">
            <a:spAutoFit/>
          </a:bodyPr>
          <a:lstStyle/>
          <a:p>
            <a:r>
              <a:rPr lang="es-ES" dirty="0">
                <a:solidFill>
                  <a:schemeClr val="bg1"/>
                </a:solidFill>
              </a:rPr>
              <a:t>Salud</a:t>
            </a:r>
            <a:endParaRPr lang="es-CO" dirty="0">
              <a:solidFill>
                <a:schemeClr val="bg1"/>
              </a:solidFill>
            </a:endParaRPr>
          </a:p>
        </p:txBody>
      </p:sp>
      <p:pic>
        <p:nvPicPr>
          <p:cNvPr id="61" name="Gráfico 60">
            <a:extLst>
              <a:ext uri="{FF2B5EF4-FFF2-40B4-BE49-F238E27FC236}">
                <a16:creationId xmlns:a16="http://schemas.microsoft.com/office/drawing/2014/main" id="{9D7BB506-E4B7-2433-D6A5-50525C8A6AAF}"/>
              </a:ext>
            </a:extLst>
          </p:cNvPr>
          <p:cNvPicPr>
            <a:picLocks noChangeAspect="1"/>
          </p:cNvPicPr>
          <p:nvPr/>
        </p:nvPicPr>
        <p:blipFill rotWithShape="1">
          <a:blip r:embed="rId16">
            <a:extLst>
              <a:ext uri="{96DAC541-7B7A-43D3-8B79-37D633B846F1}">
                <asvg:svgBlip xmlns="" xmlns:asvg="http://schemas.microsoft.com/office/drawing/2016/SVG/main" r:embed="rId17"/>
              </a:ext>
            </a:extLst>
          </a:blip>
          <a:srcRect l="1" t="3369" r="-12500" b="3645"/>
          <a:stretch/>
        </p:blipFill>
        <p:spPr>
          <a:xfrm>
            <a:off x="1740063" y="-14990"/>
            <a:ext cx="434715" cy="6887980"/>
          </a:xfrm>
          <a:prstGeom prst="rect">
            <a:avLst/>
          </a:prstGeom>
        </p:spPr>
      </p:pic>
      <p:sp>
        <p:nvSpPr>
          <p:cNvPr id="19" name="CuadroTexto 18">
            <a:extLst>
              <a:ext uri="{FF2B5EF4-FFF2-40B4-BE49-F238E27FC236}">
                <a16:creationId xmlns:a16="http://schemas.microsoft.com/office/drawing/2014/main" id="{CDF4F93D-153D-DA4F-1643-0504B0E4E11E}"/>
              </a:ext>
            </a:extLst>
          </p:cNvPr>
          <p:cNvSpPr txBox="1"/>
          <p:nvPr/>
        </p:nvSpPr>
        <p:spPr>
          <a:xfrm>
            <a:off x="1831359" y="6378796"/>
            <a:ext cx="1914050" cy="369332"/>
          </a:xfrm>
          <a:prstGeom prst="rect">
            <a:avLst/>
          </a:prstGeom>
          <a:noFill/>
        </p:spPr>
        <p:txBody>
          <a:bodyPr wrap="none" rtlCol="0">
            <a:spAutoFit/>
          </a:bodyPr>
          <a:lstStyle/>
          <a:p>
            <a:r>
              <a:rPr lang="es-ES" dirty="0">
                <a:solidFill>
                  <a:schemeClr val="bg1">
                    <a:lumMod val="50000"/>
                  </a:schemeClr>
                </a:solidFill>
              </a:rPr>
              <a:t>www.fbscgr.gov.co</a:t>
            </a:r>
            <a:endParaRPr lang="es-CO" dirty="0">
              <a:solidFill>
                <a:schemeClr val="bg1">
                  <a:lumMod val="50000"/>
                </a:schemeClr>
              </a:solidFill>
            </a:endParaRPr>
          </a:p>
        </p:txBody>
      </p:sp>
      <p:pic>
        <p:nvPicPr>
          <p:cNvPr id="2" name="Imagen 1">
            <a:extLst>
              <a:ext uri="{FF2B5EF4-FFF2-40B4-BE49-F238E27FC236}">
                <a16:creationId xmlns:a16="http://schemas.microsoft.com/office/drawing/2014/main" id="{B25BE35F-E3BD-0DE9-261E-0E8D6F9E51BC}"/>
              </a:ext>
            </a:extLst>
          </p:cNvPr>
          <p:cNvPicPr>
            <a:picLocks noChangeAspect="1"/>
          </p:cNvPicPr>
          <p:nvPr/>
        </p:nvPicPr>
        <p:blipFill>
          <a:blip r:embed="rId18" cstate="hqprint">
            <a:lum bright="70000" contrast="-70000"/>
            <a:extLst>
              <a:ext uri="{BEBA8EAE-BF5A-486C-A8C5-ECC9F3942E4B}">
                <a14:imgProps xmlns:a14="http://schemas.microsoft.com/office/drawing/2010/main">
                  <a14:imgLayer r:embed="rId19">
                    <a14:imgEffect>
                      <a14:artisticPhotocopy/>
                    </a14:imgEffect>
                  </a14:imgLayer>
                </a14:imgProps>
              </a:ext>
              <a:ext uri="{28A0092B-C50C-407E-A947-70E740481C1C}">
                <a14:useLocalDpi xmlns:a14="http://schemas.microsoft.com/office/drawing/2010/main" val="0"/>
              </a:ext>
            </a:extLst>
          </a:blip>
          <a:stretch>
            <a:fillRect/>
          </a:stretch>
        </p:blipFill>
        <p:spPr>
          <a:xfrm>
            <a:off x="477541" y="5617928"/>
            <a:ext cx="840259" cy="840259"/>
          </a:xfrm>
          <a:prstGeom prst="rect">
            <a:avLst/>
          </a:prstGeom>
        </p:spPr>
      </p:pic>
      <p:pic>
        <p:nvPicPr>
          <p:cNvPr id="3" name="Imagen 2">
            <a:extLst>
              <a:ext uri="{FF2B5EF4-FFF2-40B4-BE49-F238E27FC236}">
                <a16:creationId xmlns:a16="http://schemas.microsoft.com/office/drawing/2014/main" id="{8DE9088F-F300-16C3-ED65-8F4EA1B84C2C}"/>
              </a:ext>
            </a:extLst>
          </p:cNvPr>
          <p:cNvPicPr>
            <a:picLocks noChangeAspect="1"/>
          </p:cNvPicPr>
          <p:nvPr/>
        </p:nvPicPr>
        <p:blipFill>
          <a:blip r:embed="rId20" cstate="hqprint">
            <a:lum bright="70000" contrast="-70000"/>
            <a:extLst>
              <a:ext uri="{BEBA8EAE-BF5A-486C-A8C5-ECC9F3942E4B}">
                <a14:imgProps xmlns:a14="http://schemas.microsoft.com/office/drawing/2010/main">
                  <a14:imgLayer r:embed="rId21">
                    <a14:imgEffect>
                      <a14:artisticPhotocopy/>
                    </a14:imgEffect>
                  </a14:imgLayer>
                </a14:imgProps>
              </a:ext>
              <a:ext uri="{28A0092B-C50C-407E-A947-70E740481C1C}">
                <a14:useLocalDpi xmlns:a14="http://schemas.microsoft.com/office/drawing/2010/main" val="0"/>
              </a:ext>
            </a:extLst>
          </a:blip>
          <a:stretch>
            <a:fillRect/>
          </a:stretch>
        </p:blipFill>
        <p:spPr>
          <a:xfrm>
            <a:off x="300577" y="92833"/>
            <a:ext cx="965179" cy="965179"/>
          </a:xfrm>
          <a:prstGeom prst="rect">
            <a:avLst/>
          </a:prstGeom>
        </p:spPr>
      </p:pic>
      <p:pic>
        <p:nvPicPr>
          <p:cNvPr id="4" name="Imagen 3">
            <a:extLst>
              <a:ext uri="{FF2B5EF4-FFF2-40B4-BE49-F238E27FC236}">
                <a16:creationId xmlns:a16="http://schemas.microsoft.com/office/drawing/2014/main" id="{78F82D94-744D-1EB0-F3D3-F3EC378E1356}"/>
              </a:ext>
            </a:extLst>
          </p:cNvPr>
          <p:cNvPicPr>
            <a:picLocks noChangeAspect="1"/>
          </p:cNvPicPr>
          <p:nvPr/>
        </p:nvPicPr>
        <p:blipFill>
          <a:blip r:embed="rId22" cstate="hqprint">
            <a:lum bright="70000" contrast="-70000"/>
            <a:extLst>
              <a:ext uri="{BEBA8EAE-BF5A-486C-A8C5-ECC9F3942E4B}">
                <a14:imgProps xmlns:a14="http://schemas.microsoft.com/office/drawing/2010/main">
                  <a14:imgLayer r:embed="rId23">
                    <a14:imgEffect>
                      <a14:artisticPhotocopy/>
                    </a14:imgEffect>
                  </a14:imgLayer>
                </a14:imgProps>
              </a:ext>
              <a:ext uri="{28A0092B-C50C-407E-A947-70E740481C1C}">
                <a14:useLocalDpi xmlns:a14="http://schemas.microsoft.com/office/drawing/2010/main" val="0"/>
              </a:ext>
            </a:extLst>
          </a:blip>
          <a:stretch>
            <a:fillRect/>
          </a:stretch>
        </p:blipFill>
        <p:spPr>
          <a:xfrm>
            <a:off x="324142" y="2744447"/>
            <a:ext cx="1012879" cy="1012879"/>
          </a:xfrm>
          <a:prstGeom prst="rect">
            <a:avLst/>
          </a:prstGeom>
        </p:spPr>
      </p:pic>
      <p:pic>
        <p:nvPicPr>
          <p:cNvPr id="5" name="Imagen 4">
            <a:extLst>
              <a:ext uri="{FF2B5EF4-FFF2-40B4-BE49-F238E27FC236}">
                <a16:creationId xmlns:a16="http://schemas.microsoft.com/office/drawing/2014/main" id="{3BD78B4F-3708-BD4E-C342-7A0F979882D1}"/>
              </a:ext>
            </a:extLst>
          </p:cNvPr>
          <p:cNvPicPr>
            <a:picLocks noChangeAspect="1"/>
          </p:cNvPicPr>
          <p:nvPr/>
        </p:nvPicPr>
        <p:blipFill>
          <a:blip r:embed="rId24" cstate="hqprint">
            <a:lum bright="70000" contrast="-70000"/>
            <a:extLst>
              <a:ext uri="{BEBA8EAE-BF5A-486C-A8C5-ECC9F3942E4B}">
                <a14:imgProps xmlns:a14="http://schemas.microsoft.com/office/drawing/2010/main">
                  <a14:imgLayer r:embed="rId25">
                    <a14:imgEffect>
                      <a14:artisticPhotocopy/>
                    </a14:imgEffect>
                  </a14:imgLayer>
                </a14:imgProps>
              </a:ext>
              <a:ext uri="{28A0092B-C50C-407E-A947-70E740481C1C}">
                <a14:useLocalDpi xmlns:a14="http://schemas.microsoft.com/office/drawing/2010/main" val="0"/>
              </a:ext>
            </a:extLst>
          </a:blip>
          <a:stretch>
            <a:fillRect/>
          </a:stretch>
        </p:blipFill>
        <p:spPr>
          <a:xfrm>
            <a:off x="321022" y="4144461"/>
            <a:ext cx="1073654" cy="1073654"/>
          </a:xfrm>
          <a:prstGeom prst="rect">
            <a:avLst/>
          </a:prstGeom>
        </p:spPr>
      </p:pic>
      <p:pic>
        <p:nvPicPr>
          <p:cNvPr id="11" name="Imagen 10">
            <a:extLst>
              <a:ext uri="{FF2B5EF4-FFF2-40B4-BE49-F238E27FC236}">
                <a16:creationId xmlns:a16="http://schemas.microsoft.com/office/drawing/2014/main" id="{6453F9D8-1171-38D3-1D7D-CEB8AF5DD82C}"/>
              </a:ext>
            </a:extLst>
          </p:cNvPr>
          <p:cNvPicPr>
            <a:picLocks noChangeAspect="1"/>
          </p:cNvPicPr>
          <p:nvPr/>
        </p:nvPicPr>
        <p:blipFill>
          <a:blip r:embed="rId26" cstate="hqprint">
            <a:lum bright="70000" contrast="-70000"/>
            <a:extLst>
              <a:ext uri="{BEBA8EAE-BF5A-486C-A8C5-ECC9F3942E4B}">
                <a14:imgProps xmlns:a14="http://schemas.microsoft.com/office/drawing/2010/main">
                  <a14:imgLayer r:embed="rId27">
                    <a14:imgEffect>
                      <a14:artisticPhotocopy/>
                    </a14:imgEffect>
                  </a14:imgLayer>
                </a14:imgProps>
              </a:ext>
              <a:ext uri="{28A0092B-C50C-407E-A947-70E740481C1C}">
                <a14:useLocalDpi xmlns:a14="http://schemas.microsoft.com/office/drawing/2010/main" val="0"/>
              </a:ext>
            </a:extLst>
          </a:blip>
          <a:stretch>
            <a:fillRect/>
          </a:stretch>
        </p:blipFill>
        <p:spPr>
          <a:xfrm>
            <a:off x="340465" y="1370542"/>
            <a:ext cx="988236" cy="988236"/>
          </a:xfrm>
          <a:prstGeom prst="rect">
            <a:avLst/>
          </a:prstGeom>
        </p:spPr>
      </p:pic>
      <p:sp>
        <p:nvSpPr>
          <p:cNvPr id="12" name="CuadroTexto 11"/>
          <p:cNvSpPr txBox="1"/>
          <p:nvPr/>
        </p:nvSpPr>
        <p:spPr>
          <a:xfrm>
            <a:off x="7232065" y="980361"/>
            <a:ext cx="4713191" cy="584775"/>
          </a:xfrm>
          <a:prstGeom prst="rect">
            <a:avLst/>
          </a:prstGeom>
          <a:noFill/>
        </p:spPr>
        <p:txBody>
          <a:bodyPr wrap="square" rtlCol="0">
            <a:spAutoFit/>
          </a:bodyPr>
          <a:lstStyle/>
          <a:p>
            <a:pPr algn="ctr"/>
            <a:r>
              <a:rPr lang="es-MX" sz="1600" b="1" dirty="0" smtClean="0">
                <a:latin typeface="Arial" panose="020B0604020202020204" pitchFamily="34" charset="0"/>
                <a:cs typeface="Arial" panose="020B0604020202020204" pitchFamily="34" charset="0"/>
              </a:rPr>
              <a:t>2. INFORME EJECUTIVO DE LA GESTIÓN</a:t>
            </a:r>
          </a:p>
          <a:p>
            <a:pPr algn="ctr"/>
            <a:r>
              <a:rPr lang="es-MX" sz="1600" b="1" dirty="0">
                <a:latin typeface="Arial" panose="020B0604020202020204" pitchFamily="34" charset="0"/>
                <a:cs typeface="Arial" panose="020B0604020202020204" pitchFamily="34" charset="0"/>
              </a:rPr>
              <a:t> </a:t>
            </a:r>
            <a:r>
              <a:rPr lang="es-MX" sz="1600" b="1" dirty="0" smtClean="0">
                <a:latin typeface="Arial" panose="020B0604020202020204" pitchFamily="34" charset="0"/>
                <a:cs typeface="Arial" panose="020B0604020202020204" pitchFamily="34" charset="0"/>
              </a:rPr>
              <a:t>          2018 - 2022 (agosto)</a:t>
            </a:r>
            <a:endParaRPr lang="es-CO"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41450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FCDA096-99DB-DDCD-C626-51B6496663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4325764" cy="6887959"/>
          </a:xfrm>
          <a:prstGeom prst="rect">
            <a:avLst/>
          </a:prstGeom>
        </p:spPr>
      </p:pic>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5" name="CuadroTexto 4">
            <a:extLst>
              <a:ext uri="{FF2B5EF4-FFF2-40B4-BE49-F238E27FC236}">
                <a16:creationId xmlns:a16="http://schemas.microsoft.com/office/drawing/2014/main" id="{32799D15-4091-966F-BB40-D39282CDB9C5}"/>
              </a:ext>
            </a:extLst>
          </p:cNvPr>
          <p:cNvSpPr txBox="1"/>
          <p:nvPr/>
        </p:nvSpPr>
        <p:spPr>
          <a:xfrm>
            <a:off x="4711191" y="1386628"/>
            <a:ext cx="6595710" cy="5401479"/>
          </a:xfrm>
          <a:prstGeom prst="rect">
            <a:avLst/>
          </a:prstGeom>
          <a:noFill/>
        </p:spPr>
        <p:txBody>
          <a:bodyPr wrap="square" rtlCol="0">
            <a:spAutoFit/>
          </a:bodyPr>
          <a:lstStyle/>
          <a:p>
            <a:pPr algn="just"/>
            <a:r>
              <a:rPr lang="es-ES"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El Fondo de Bienestar Social de la Contraloría General de la República </a:t>
            </a:r>
            <a:r>
              <a:rPr lang="es-ES" sz="1700" dirty="0">
                <a:effectLst/>
                <a:latin typeface="Arial" panose="020B0604020202020204" pitchFamily="34" charset="0"/>
                <a:ea typeface="Times New Roman" panose="02020603050405020304" pitchFamily="18" charset="0"/>
                <a:cs typeface="Arial" panose="020B0604020202020204" pitchFamily="34" charset="0"/>
              </a:rPr>
              <a:t>es una Entidad adscrita a la Contraloría General de la República, asimilada a establecimiento público creado por la Ley 106 de 1993 para contribuir a la solución de </a:t>
            </a:r>
            <a:r>
              <a:rPr lang="es-MX" sz="1700" dirty="0">
                <a:effectLst/>
                <a:latin typeface="Arial" panose="020B0604020202020204" pitchFamily="34" charset="0"/>
                <a:ea typeface="Times New Roman" panose="02020603050405020304" pitchFamily="18" charset="0"/>
                <a:cs typeface="Arial" panose="020B0604020202020204" pitchFamily="34" charset="0"/>
              </a:rPr>
              <a:t>necesidades básicas de salud, educación, recreación, cultura, deportes, crédito y asistencia social  para los servidores públicos de la Contraloría General de la República y del Fondo de Bienestar Social.</a:t>
            </a:r>
          </a:p>
          <a:p>
            <a:pPr algn="just"/>
            <a:endParaRPr lang="es-MX" sz="17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es-MX" sz="1700" dirty="0">
                <a:latin typeface="Arial" panose="020B0604020202020204" pitchFamily="34" charset="0"/>
                <a:ea typeface="Times New Roman" panose="02020603050405020304" pitchFamily="18" charset="0"/>
                <a:cs typeface="Arial" panose="020B0604020202020204" pitchFamily="34" charset="0"/>
              </a:rPr>
              <a:t>El FBS no tiene régimen especial de carrera administrativa para la administración de personal, por tanto es regido por la carrera administrativa general de la Rama Ejecutiva del Poder Público.</a:t>
            </a:r>
          </a:p>
          <a:p>
            <a:pPr algn="just"/>
            <a:endParaRPr lang="es-MX" sz="1700" dirty="0">
              <a:latin typeface="Arial" panose="020B0604020202020204" pitchFamily="34" charset="0"/>
              <a:ea typeface="Times New Roman" panose="02020603050405020304" pitchFamily="18" charset="0"/>
              <a:cs typeface="Arial" panose="020B0604020202020204" pitchFamily="34" charset="0"/>
            </a:endParaRPr>
          </a:p>
          <a:p>
            <a:pPr algn="just"/>
            <a:r>
              <a:rPr lang="es-MX" sz="1700" dirty="0">
                <a:effectLst/>
                <a:latin typeface="Arial" panose="020B0604020202020204" pitchFamily="34" charset="0"/>
                <a:ea typeface="Times New Roman" panose="02020603050405020304" pitchFamily="18" charset="0"/>
                <a:cs typeface="Arial" panose="020B0604020202020204" pitchFamily="34" charset="0"/>
              </a:rPr>
              <a:t>Lo anterior está reflejado en el nivel, clasificación y régimen salarial.</a:t>
            </a:r>
          </a:p>
          <a:p>
            <a:pPr algn="just"/>
            <a:endParaRPr lang="es-MX" sz="17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es-CO" sz="1700" dirty="0">
                <a:latin typeface="Arial" panose="020B0604020202020204" pitchFamily="34" charset="0"/>
                <a:ea typeface="Times New Roman" panose="02020603050405020304" pitchFamily="18" charset="0"/>
                <a:cs typeface="Arial" panose="020B0604020202020204" pitchFamily="34" charset="0"/>
              </a:rPr>
              <a:t>El FBS tiene personería jurídica, autonomía administrativa y presupuesto propio. </a:t>
            </a:r>
            <a:endParaRPr lang="es-MX" sz="1700"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s-MX" sz="1800" dirty="0">
              <a:effectLst/>
              <a:latin typeface="Arial" panose="020B0604020202020204" pitchFamily="34" charset="0"/>
              <a:ea typeface="Times New Roman" panose="02020603050405020304" pitchFamily="18" charset="0"/>
            </a:endParaRPr>
          </a:p>
          <a:p>
            <a:pPr algn="just"/>
            <a:endParaRPr lang="es-CO" sz="1800" dirty="0">
              <a:effectLst/>
              <a:latin typeface="Times New Roman" panose="02020603050405020304" pitchFamily="18" charset="0"/>
              <a:ea typeface="Times New Roman" panose="02020603050405020304" pitchFamily="18" charset="0"/>
            </a:endParaRPr>
          </a:p>
          <a:p>
            <a:pPr algn="just"/>
            <a:endParaRPr lang="es-CO" dirty="0"/>
          </a:p>
        </p:txBody>
      </p:sp>
    </p:spTree>
    <p:extLst>
      <p:ext uri="{BB962C8B-B14F-4D97-AF65-F5344CB8AC3E}">
        <p14:creationId xmlns:p14="http://schemas.microsoft.com/office/powerpoint/2010/main" val="2178029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4" name="CuadroTexto 3">
            <a:extLst>
              <a:ext uri="{FF2B5EF4-FFF2-40B4-BE49-F238E27FC236}">
                <a16:creationId xmlns:a16="http://schemas.microsoft.com/office/drawing/2014/main" id="{240BD34F-627C-B035-AA42-5E446E352685}"/>
              </a:ext>
            </a:extLst>
          </p:cNvPr>
          <p:cNvSpPr txBox="1"/>
          <p:nvPr/>
        </p:nvSpPr>
        <p:spPr>
          <a:xfrm>
            <a:off x="2000582" y="1530797"/>
            <a:ext cx="8853390" cy="4216539"/>
          </a:xfrm>
          <a:prstGeom prst="rect">
            <a:avLst/>
          </a:prstGeom>
          <a:noFill/>
        </p:spPr>
        <p:txBody>
          <a:bodyPr wrap="square" rtlCol="0">
            <a:spAutoFit/>
          </a:bodyPr>
          <a:lstStyle/>
          <a:p>
            <a:r>
              <a:rPr lang="es-CO" sz="2800"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Objetivos (Ley 106 de 1993) Art.90</a:t>
            </a:r>
          </a:p>
          <a:p>
            <a:endParaRPr lang="es-CO" sz="2000" dirty="0">
              <a:effectLst/>
              <a:latin typeface="Arial" panose="020B0604020202020204" pitchFamily="34" charset="0"/>
              <a:ea typeface="Times New Roman" panose="02020603050405020304" pitchFamily="18" charset="0"/>
              <a:cs typeface="Arial" panose="020B0604020202020204" pitchFamily="34" charset="0"/>
            </a:endParaRPr>
          </a:p>
          <a:p>
            <a:pPr marL="457200" indent="-457200">
              <a:buFont typeface="+mj-lt"/>
              <a:buAutoNum type="arabicPeriod"/>
            </a:pPr>
            <a:r>
              <a:rPr lang="es-CO" sz="2000" dirty="0">
                <a:effectLst/>
                <a:latin typeface="Arial" panose="020B0604020202020204" pitchFamily="34" charset="0"/>
                <a:ea typeface="Times New Roman" panose="02020603050405020304" pitchFamily="18" charset="0"/>
                <a:cs typeface="Arial" panose="020B0604020202020204" pitchFamily="34" charset="0"/>
              </a:rPr>
              <a:t>Contribuir a la solución de las necesidades básicas de salud, educación y vivienda de los empleados.</a:t>
            </a:r>
          </a:p>
          <a:p>
            <a:pPr marL="457200" indent="-457200">
              <a:buFont typeface="+mj-lt"/>
              <a:buAutoNum type="arabicPeriod"/>
            </a:pPr>
            <a:r>
              <a:rPr lang="es-CO" sz="2000" dirty="0">
                <a:effectLst/>
                <a:latin typeface="Arial" panose="020B0604020202020204" pitchFamily="34" charset="0"/>
                <a:ea typeface="Times New Roman" panose="02020603050405020304" pitchFamily="18" charset="0"/>
                <a:cs typeface="Arial" panose="020B0604020202020204" pitchFamily="34" charset="0"/>
              </a:rPr>
              <a:t>Desarrollar planes de vivienda, educación y salud para los empleados.</a:t>
            </a:r>
          </a:p>
          <a:p>
            <a:pPr marL="457200" indent="-457200">
              <a:buFont typeface="+mj-lt"/>
              <a:buAutoNum type="arabicPeriod"/>
            </a:pPr>
            <a:r>
              <a:rPr lang="es-CO" sz="2000" dirty="0">
                <a:effectLst/>
                <a:latin typeface="Arial" panose="020B0604020202020204" pitchFamily="34" charset="0"/>
                <a:ea typeface="Times New Roman" panose="02020603050405020304" pitchFamily="18" charset="0"/>
                <a:cs typeface="Arial" panose="020B0604020202020204" pitchFamily="34" charset="0"/>
              </a:rPr>
              <a:t>Desarrollar planes de crédito de salud, educación y vivienda para los empleados.</a:t>
            </a:r>
          </a:p>
          <a:p>
            <a:pPr marL="457200" indent="-457200">
              <a:buFont typeface="+mj-lt"/>
              <a:buAutoNum type="arabicPeriod"/>
            </a:pPr>
            <a:r>
              <a:rPr lang="es-CO" sz="2000" dirty="0">
                <a:effectLst/>
                <a:latin typeface="Arial" panose="020B0604020202020204" pitchFamily="34" charset="0"/>
                <a:ea typeface="Times New Roman" panose="02020603050405020304" pitchFamily="18" charset="0"/>
                <a:cs typeface="Arial" panose="020B0604020202020204" pitchFamily="34" charset="0"/>
              </a:rPr>
              <a:t>Desarrollar planes de crédito </a:t>
            </a:r>
          </a:p>
          <a:p>
            <a:pPr marL="457200" indent="-457200">
              <a:buFont typeface="+mj-lt"/>
              <a:buAutoNum type="arabicPeriod"/>
            </a:pPr>
            <a:r>
              <a:rPr lang="es-CO" sz="2000" dirty="0">
                <a:effectLst/>
                <a:latin typeface="Arial" panose="020B0604020202020204" pitchFamily="34" charset="0"/>
                <a:ea typeface="Times New Roman" panose="02020603050405020304" pitchFamily="18" charset="0"/>
                <a:cs typeface="Arial" panose="020B0604020202020204" pitchFamily="34" charset="0"/>
              </a:rPr>
              <a:t>Administrar las cesantías.</a:t>
            </a:r>
            <a:endParaRPr lang="es-CO" sz="2000" dirty="0">
              <a:latin typeface="Arial" panose="020B0604020202020204" pitchFamily="34" charset="0"/>
              <a:ea typeface="Times New Roman" panose="02020603050405020304" pitchFamily="18" charset="0"/>
              <a:cs typeface="Arial" panose="020B0604020202020204" pitchFamily="34" charset="0"/>
            </a:endParaRPr>
          </a:p>
          <a:p>
            <a:pPr marL="457200" indent="-457200">
              <a:buFont typeface="+mj-lt"/>
              <a:buAutoNum type="arabicPeriod"/>
            </a:pPr>
            <a:r>
              <a:rPr lang="es-CO" sz="2000" dirty="0">
                <a:effectLst/>
                <a:latin typeface="Arial" panose="020B0604020202020204" pitchFamily="34" charset="0"/>
                <a:ea typeface="Times New Roman" panose="02020603050405020304" pitchFamily="18" charset="0"/>
                <a:cs typeface="Arial" panose="020B0604020202020204" pitchFamily="34" charset="0"/>
              </a:rPr>
              <a:t>Administrar el Colegio.</a:t>
            </a:r>
          </a:p>
          <a:p>
            <a:pPr marL="457200" indent="-457200">
              <a:buFont typeface="+mj-lt"/>
              <a:buAutoNum type="arabicPeriod"/>
            </a:pPr>
            <a:r>
              <a:rPr lang="es-CO" sz="2000" dirty="0">
                <a:effectLst/>
                <a:latin typeface="Arial" panose="020B0604020202020204" pitchFamily="34" charset="0"/>
                <a:ea typeface="Times New Roman" panose="02020603050405020304" pitchFamily="18" charset="0"/>
                <a:cs typeface="Arial" panose="020B0604020202020204" pitchFamily="34" charset="0"/>
              </a:rPr>
              <a:t>Administrar el centro Médico.</a:t>
            </a:r>
            <a:br>
              <a:rPr lang="es-CO" sz="2000" dirty="0">
                <a:effectLst/>
                <a:latin typeface="Arial" panose="020B0604020202020204" pitchFamily="34" charset="0"/>
                <a:ea typeface="Times New Roman" panose="02020603050405020304" pitchFamily="18" charset="0"/>
                <a:cs typeface="Arial" panose="020B0604020202020204" pitchFamily="34" charset="0"/>
              </a:rPr>
            </a:br>
            <a:endParaRPr lang="es-CO" sz="2000" dirty="0">
              <a:effectLst/>
              <a:latin typeface="Arial" panose="020B0604020202020204" pitchFamily="34" charset="0"/>
              <a:ea typeface="Times New Roman" panose="02020603050405020304" pitchFamily="18" charset="0"/>
              <a:cs typeface="Arial" panose="020B0604020202020204" pitchFamily="34" charset="0"/>
            </a:endParaRPr>
          </a:p>
          <a:p>
            <a:endParaRPr lang="es-CO"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97250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C4DDCAD7-E7D4-7A8F-56C0-95401229AF23}"/>
              </a:ext>
            </a:extLst>
          </p:cNvPr>
          <p:cNvPicPr>
            <a:picLocks noChangeAspect="1"/>
          </p:cNvPicPr>
          <p:nvPr/>
        </p:nvPicPr>
        <p:blipFill rotWithShape="1">
          <a:blip r:embed="rId2">
            <a:extLst>
              <a:ext uri="{28A0092B-C50C-407E-A947-70E740481C1C}">
                <a14:useLocalDpi xmlns:a14="http://schemas.microsoft.com/office/drawing/2010/main" val="0"/>
              </a:ext>
            </a:extLst>
          </a:blip>
          <a:srcRect l="31937" r="26846"/>
          <a:stretch/>
        </p:blipFill>
        <p:spPr>
          <a:xfrm>
            <a:off x="-1" y="0"/>
            <a:ext cx="4239979" cy="6858000"/>
          </a:xfrm>
          <a:prstGeom prst="rect">
            <a:avLst/>
          </a:prstGeom>
        </p:spPr>
      </p:pic>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4" name="Rectángulo 3">
            <a:extLst>
              <a:ext uri="{FF2B5EF4-FFF2-40B4-BE49-F238E27FC236}">
                <a16:creationId xmlns:a16="http://schemas.microsoft.com/office/drawing/2014/main" id="{0AB361A9-C566-70F6-18C1-D0655E83382C}"/>
              </a:ext>
            </a:extLst>
          </p:cNvPr>
          <p:cNvSpPr/>
          <p:nvPr/>
        </p:nvSpPr>
        <p:spPr>
          <a:xfrm>
            <a:off x="4648194" y="1531738"/>
            <a:ext cx="6220403" cy="1255344"/>
          </a:xfrm>
          <a:prstGeom prst="rect">
            <a:avLst/>
          </a:prstGeom>
        </p:spPr>
        <p:txBody>
          <a:bodyPr wrap="square">
            <a:spAutoFit/>
          </a:bodyPr>
          <a:lstStyle/>
          <a:p>
            <a:pPr algn="just">
              <a:lnSpc>
                <a:spcPct val="115000"/>
              </a:lnSpc>
              <a:spcAft>
                <a:spcPts val="1000"/>
              </a:spcAft>
            </a:pPr>
            <a:r>
              <a:rPr lang="es-MX" sz="2400" b="1" dirty="0">
                <a:solidFill>
                  <a:schemeClr val="accent1">
                    <a:lumMod val="50000"/>
                  </a:schemeClr>
                </a:solidFill>
                <a:latin typeface="Arial" panose="020B0604020202020204" pitchFamily="34" charset="0"/>
                <a:cs typeface="Arial" panose="020B0604020202020204" pitchFamily="34" charset="0"/>
              </a:rPr>
              <a:t>MISIÓN</a:t>
            </a:r>
          </a:p>
          <a:p>
            <a:pPr algn="just">
              <a:lnSpc>
                <a:spcPct val="115000"/>
              </a:lnSpc>
              <a:spcAft>
                <a:spcPts val="1000"/>
              </a:spcAft>
            </a:pPr>
            <a:r>
              <a:rPr lang="es-CO" dirty="0">
                <a:latin typeface="Arial" panose="020B0604020202020204" pitchFamily="34" charset="0"/>
                <a:ea typeface="Calibri" panose="020F0502020204030204" pitchFamily="34" charset="0"/>
                <a:cs typeface="Arial" panose="020B0604020202020204" pitchFamily="34" charset="0"/>
              </a:rPr>
              <a:t>Mejorar la calidad de vida de nuestros usuarios prestando servicios de bienestar integral. </a:t>
            </a:r>
            <a:endParaRPr lang="es-MX" dirty="0">
              <a:latin typeface="Arial" panose="020B0604020202020204" pitchFamily="34" charset="0"/>
              <a:ea typeface="Calibri" panose="020F0502020204030204" pitchFamily="34" charset="0"/>
              <a:cs typeface="Arial" panose="020B0604020202020204" pitchFamily="34" charset="0"/>
            </a:endParaRPr>
          </a:p>
        </p:txBody>
      </p:sp>
      <p:sp>
        <p:nvSpPr>
          <p:cNvPr id="5" name="Rectángulo 4">
            <a:extLst>
              <a:ext uri="{FF2B5EF4-FFF2-40B4-BE49-F238E27FC236}">
                <a16:creationId xmlns:a16="http://schemas.microsoft.com/office/drawing/2014/main" id="{D483BEF1-0BCB-4029-B750-22C9E9D6153F}"/>
              </a:ext>
            </a:extLst>
          </p:cNvPr>
          <p:cNvSpPr/>
          <p:nvPr/>
        </p:nvSpPr>
        <p:spPr>
          <a:xfrm>
            <a:off x="4648194" y="3585957"/>
            <a:ext cx="6220404" cy="1573892"/>
          </a:xfrm>
          <a:prstGeom prst="rect">
            <a:avLst/>
          </a:prstGeom>
        </p:spPr>
        <p:txBody>
          <a:bodyPr wrap="square">
            <a:spAutoFit/>
          </a:bodyPr>
          <a:lstStyle/>
          <a:p>
            <a:pPr algn="just">
              <a:lnSpc>
                <a:spcPct val="115000"/>
              </a:lnSpc>
              <a:spcAft>
                <a:spcPts val="1000"/>
              </a:spcAft>
            </a:pPr>
            <a:r>
              <a:rPr lang="es-MX" sz="2400" b="1" dirty="0">
                <a:solidFill>
                  <a:schemeClr val="accent1">
                    <a:lumMod val="50000"/>
                  </a:schemeClr>
                </a:solidFill>
                <a:latin typeface="Arial" panose="020B0604020202020204" pitchFamily="34" charset="0"/>
                <a:cs typeface="Arial" panose="020B0604020202020204" pitchFamily="34" charset="0"/>
              </a:rPr>
              <a:t>VISIÓN 2019 - 2022</a:t>
            </a:r>
          </a:p>
          <a:p>
            <a:pPr algn="just">
              <a:lnSpc>
                <a:spcPct val="115000"/>
              </a:lnSpc>
              <a:spcAft>
                <a:spcPts val="1000"/>
              </a:spcAft>
            </a:pPr>
            <a:r>
              <a:rPr lang="es-CO" dirty="0">
                <a:latin typeface="Arial" panose="020B0604020202020204" pitchFamily="34" charset="0"/>
                <a:ea typeface="Calibri" panose="020F0502020204030204" pitchFamily="34" charset="0"/>
                <a:cs typeface="Arial" panose="020B0604020202020204" pitchFamily="34" charset="0"/>
              </a:rPr>
              <a:t>En el 2022 ser reconocidos por nuestros usuarios como la mejor alternativa de bienestar, generando experiencias memorables.</a:t>
            </a:r>
            <a:endParaRPr lang="es-MX"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29750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4" name="Rectángulo 3">
            <a:extLst>
              <a:ext uri="{FF2B5EF4-FFF2-40B4-BE49-F238E27FC236}">
                <a16:creationId xmlns:a16="http://schemas.microsoft.com/office/drawing/2014/main" id="{06EA786A-6EF5-00DA-D28C-53DF6B78954F}"/>
              </a:ext>
            </a:extLst>
          </p:cNvPr>
          <p:cNvSpPr/>
          <p:nvPr/>
        </p:nvSpPr>
        <p:spPr>
          <a:xfrm>
            <a:off x="3132286" y="1236632"/>
            <a:ext cx="4278099" cy="480901"/>
          </a:xfrm>
          <a:prstGeom prst="rect">
            <a:avLst/>
          </a:prstGeom>
        </p:spPr>
        <p:txBody>
          <a:bodyPr wrap="square">
            <a:spAutoFit/>
          </a:bodyPr>
          <a:lstStyle/>
          <a:p>
            <a:pPr algn="just">
              <a:lnSpc>
                <a:spcPct val="115000"/>
              </a:lnSpc>
              <a:spcAft>
                <a:spcPts val="1000"/>
              </a:spcAft>
            </a:pPr>
            <a:r>
              <a:rPr lang="es-MX" sz="2400" b="1" dirty="0">
                <a:solidFill>
                  <a:schemeClr val="accent1">
                    <a:lumMod val="50000"/>
                  </a:schemeClr>
                </a:solidFill>
                <a:latin typeface="Arial" panose="020B0604020202020204" pitchFamily="34" charset="0"/>
                <a:cs typeface="Arial" panose="020B0604020202020204" pitchFamily="34" charset="0"/>
              </a:rPr>
              <a:t>NUESTROS SERVICIOS:</a:t>
            </a:r>
          </a:p>
        </p:txBody>
      </p:sp>
      <p:pic>
        <p:nvPicPr>
          <p:cNvPr id="23" name="Imagen 22">
            <a:extLst>
              <a:ext uri="{FF2B5EF4-FFF2-40B4-BE49-F238E27FC236}">
                <a16:creationId xmlns:a16="http://schemas.microsoft.com/office/drawing/2014/main" id="{2AAE1F5F-35AF-1862-A5AB-5E71E7DD6E59}"/>
              </a:ext>
            </a:extLst>
          </p:cNvPr>
          <p:cNvPicPr>
            <a:picLocks noChangeAspect="1"/>
          </p:cNvPicPr>
          <p:nvPr/>
        </p:nvPicPr>
        <p:blipFill>
          <a:blip r:embed="rId5" cstate="hqprint">
            <a:duotone>
              <a:prstClr val="black"/>
              <a:schemeClr val="accent1">
                <a:tint val="45000"/>
                <a:satMod val="400000"/>
              </a:schemeClr>
            </a:duotone>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tretch>
            <a:fillRect/>
          </a:stretch>
        </p:blipFill>
        <p:spPr>
          <a:xfrm>
            <a:off x="2078355" y="2695266"/>
            <a:ext cx="584068" cy="584068"/>
          </a:xfrm>
          <a:prstGeom prst="rect">
            <a:avLst/>
          </a:prstGeom>
        </p:spPr>
      </p:pic>
      <p:pic>
        <p:nvPicPr>
          <p:cNvPr id="26" name="Imagen 25">
            <a:extLst>
              <a:ext uri="{FF2B5EF4-FFF2-40B4-BE49-F238E27FC236}">
                <a16:creationId xmlns:a16="http://schemas.microsoft.com/office/drawing/2014/main" id="{40A55D1B-8DCD-5D83-4BB5-564277A6DCE1}"/>
              </a:ext>
            </a:extLst>
          </p:cNvPr>
          <p:cNvPicPr>
            <a:picLocks noChangeAspect="1"/>
          </p:cNvPicPr>
          <p:nvPr/>
        </p:nvPicPr>
        <p:blipFill>
          <a:blip r:embed="rId7" cstate="hqprint">
            <a:duotone>
              <a:prstClr val="black"/>
              <a:schemeClr val="accent1">
                <a:tint val="45000"/>
                <a:satMod val="400000"/>
              </a:schemeClr>
            </a:duotone>
            <a:extLst>
              <a:ext uri="{BEBA8EAE-BF5A-486C-A8C5-ECC9F3942E4B}">
                <a14:imgProps xmlns:a14="http://schemas.microsoft.com/office/drawing/2010/main">
                  <a14:imgLayer r:embed="rId8">
                    <a14:imgEffect>
                      <a14:artisticPhotocopy/>
                    </a14:imgEffect>
                  </a14:imgLayer>
                </a14:imgProps>
              </a:ext>
              <a:ext uri="{28A0092B-C50C-407E-A947-70E740481C1C}">
                <a14:useLocalDpi xmlns:a14="http://schemas.microsoft.com/office/drawing/2010/main" val="0"/>
              </a:ext>
            </a:extLst>
          </a:blip>
          <a:stretch>
            <a:fillRect/>
          </a:stretch>
        </p:blipFill>
        <p:spPr>
          <a:xfrm>
            <a:off x="2058378" y="4031054"/>
            <a:ext cx="598021" cy="598021"/>
          </a:xfrm>
          <a:prstGeom prst="rect">
            <a:avLst/>
          </a:prstGeom>
        </p:spPr>
      </p:pic>
      <p:pic>
        <p:nvPicPr>
          <p:cNvPr id="24" name="Imagen 23">
            <a:extLst>
              <a:ext uri="{FF2B5EF4-FFF2-40B4-BE49-F238E27FC236}">
                <a16:creationId xmlns:a16="http://schemas.microsoft.com/office/drawing/2014/main" id="{B01ED502-40BC-CABF-69CA-912C2D8BF0A0}"/>
              </a:ext>
            </a:extLst>
          </p:cNvPr>
          <p:cNvPicPr>
            <a:picLocks noChangeAspect="1"/>
          </p:cNvPicPr>
          <p:nvPr/>
        </p:nvPicPr>
        <p:blipFill>
          <a:blip r:embed="rId9" cstate="hqprint">
            <a:duotone>
              <a:prstClr val="black"/>
              <a:schemeClr val="accent1">
                <a:tint val="45000"/>
                <a:satMod val="400000"/>
              </a:schemeClr>
            </a:duotone>
            <a:extLst>
              <a:ext uri="{BEBA8EAE-BF5A-486C-A8C5-ECC9F3942E4B}">
                <a14:imgProps xmlns:a14="http://schemas.microsoft.com/office/drawing/2010/main">
                  <a14:imgLayer r:embed="rId10">
                    <a14:imgEffect>
                      <a14:artisticPhotocopy/>
                    </a14:imgEffect>
                  </a14:imgLayer>
                </a14:imgProps>
              </a:ext>
              <a:ext uri="{28A0092B-C50C-407E-A947-70E740481C1C}">
                <a14:useLocalDpi xmlns:a14="http://schemas.microsoft.com/office/drawing/2010/main" val="0"/>
              </a:ext>
            </a:extLst>
          </a:blip>
          <a:stretch>
            <a:fillRect/>
          </a:stretch>
        </p:blipFill>
        <p:spPr>
          <a:xfrm>
            <a:off x="2063359" y="4706770"/>
            <a:ext cx="612933" cy="612933"/>
          </a:xfrm>
          <a:prstGeom prst="rect">
            <a:avLst/>
          </a:prstGeom>
        </p:spPr>
      </p:pic>
      <p:sp>
        <p:nvSpPr>
          <p:cNvPr id="29" name="CuadroTexto 28">
            <a:extLst>
              <a:ext uri="{FF2B5EF4-FFF2-40B4-BE49-F238E27FC236}">
                <a16:creationId xmlns:a16="http://schemas.microsoft.com/office/drawing/2014/main" id="{B6C96525-86D5-FC6B-FC55-730D84E887E3}"/>
              </a:ext>
            </a:extLst>
          </p:cNvPr>
          <p:cNvSpPr txBox="1"/>
          <p:nvPr/>
        </p:nvSpPr>
        <p:spPr>
          <a:xfrm>
            <a:off x="3667547" y="4880031"/>
            <a:ext cx="3867534" cy="369332"/>
          </a:xfrm>
          <a:prstGeom prst="rect">
            <a:avLst/>
          </a:prstGeom>
          <a:noFill/>
        </p:spPr>
        <p:txBody>
          <a:bodyPr wrap="none" rtlCol="0">
            <a:spAutoFit/>
          </a:bodyPr>
          <a:lstStyle/>
          <a:p>
            <a:r>
              <a:rPr lang="es-ES" dirty="0">
                <a:solidFill>
                  <a:schemeClr val="accent1"/>
                </a:solidFill>
              </a:rPr>
              <a:t>Educación Básica Primaria y Secundaría</a:t>
            </a:r>
            <a:endParaRPr lang="es-CO" dirty="0">
              <a:solidFill>
                <a:schemeClr val="accent1"/>
              </a:solidFill>
            </a:endParaRPr>
          </a:p>
        </p:txBody>
      </p:sp>
      <p:pic>
        <p:nvPicPr>
          <p:cNvPr id="25" name="Imagen 24">
            <a:extLst>
              <a:ext uri="{FF2B5EF4-FFF2-40B4-BE49-F238E27FC236}">
                <a16:creationId xmlns:a16="http://schemas.microsoft.com/office/drawing/2014/main" id="{158551A8-36E6-76B5-C7B7-7BA9322F5854}"/>
              </a:ext>
            </a:extLst>
          </p:cNvPr>
          <p:cNvPicPr>
            <a:picLocks noChangeAspect="1"/>
          </p:cNvPicPr>
          <p:nvPr/>
        </p:nvPicPr>
        <p:blipFill>
          <a:blip r:embed="rId5" cstate="hqprint">
            <a:duotone>
              <a:prstClr val="black"/>
              <a:schemeClr val="accent1">
                <a:tint val="45000"/>
                <a:satMod val="400000"/>
              </a:schemeClr>
            </a:duotone>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tretch>
            <a:fillRect/>
          </a:stretch>
        </p:blipFill>
        <p:spPr>
          <a:xfrm>
            <a:off x="2054648" y="3382355"/>
            <a:ext cx="584068" cy="584068"/>
          </a:xfrm>
          <a:prstGeom prst="rect">
            <a:avLst/>
          </a:prstGeom>
        </p:spPr>
      </p:pic>
      <p:pic>
        <p:nvPicPr>
          <p:cNvPr id="22" name="Imagen 21">
            <a:extLst>
              <a:ext uri="{FF2B5EF4-FFF2-40B4-BE49-F238E27FC236}">
                <a16:creationId xmlns:a16="http://schemas.microsoft.com/office/drawing/2014/main" id="{E04D0906-89A4-17D2-B7B8-07972091AA86}"/>
              </a:ext>
            </a:extLst>
          </p:cNvPr>
          <p:cNvPicPr>
            <a:picLocks noChangeAspect="1"/>
          </p:cNvPicPr>
          <p:nvPr/>
        </p:nvPicPr>
        <p:blipFill>
          <a:blip r:embed="rId11" cstate="hqprint">
            <a:duotone>
              <a:prstClr val="black"/>
              <a:schemeClr val="accent1">
                <a:tint val="45000"/>
                <a:satMod val="400000"/>
              </a:schemeClr>
            </a:duotone>
            <a:extLst>
              <a:ext uri="{BEBA8EAE-BF5A-486C-A8C5-ECC9F3942E4B}">
                <a14:imgProps xmlns:a14="http://schemas.microsoft.com/office/drawing/2010/main">
                  <a14:imgLayer r:embed="rId12">
                    <a14:imgEffect>
                      <a14:artisticPhotocopy/>
                    </a14:imgEffect>
                  </a14:imgLayer>
                </a14:imgProps>
              </a:ext>
              <a:ext uri="{28A0092B-C50C-407E-A947-70E740481C1C}">
                <a14:useLocalDpi xmlns:a14="http://schemas.microsoft.com/office/drawing/2010/main" val="0"/>
              </a:ext>
            </a:extLst>
          </a:blip>
          <a:stretch>
            <a:fillRect/>
          </a:stretch>
        </p:blipFill>
        <p:spPr>
          <a:xfrm>
            <a:off x="2130242" y="5438630"/>
            <a:ext cx="508474" cy="508474"/>
          </a:xfrm>
          <a:prstGeom prst="rect">
            <a:avLst/>
          </a:prstGeom>
        </p:spPr>
      </p:pic>
      <p:sp>
        <p:nvSpPr>
          <p:cNvPr id="31" name="CuadroTexto 30">
            <a:extLst>
              <a:ext uri="{FF2B5EF4-FFF2-40B4-BE49-F238E27FC236}">
                <a16:creationId xmlns:a16="http://schemas.microsoft.com/office/drawing/2014/main" id="{737F1160-25E6-8D03-20E9-9D895B360924}"/>
              </a:ext>
            </a:extLst>
          </p:cNvPr>
          <p:cNvSpPr txBox="1"/>
          <p:nvPr/>
        </p:nvSpPr>
        <p:spPr>
          <a:xfrm>
            <a:off x="3653403" y="5555880"/>
            <a:ext cx="4731488" cy="369332"/>
          </a:xfrm>
          <a:prstGeom prst="rect">
            <a:avLst/>
          </a:prstGeom>
          <a:noFill/>
        </p:spPr>
        <p:txBody>
          <a:bodyPr wrap="none" rtlCol="0">
            <a:spAutoFit/>
          </a:bodyPr>
          <a:lstStyle/>
          <a:p>
            <a:r>
              <a:rPr lang="es-ES" dirty="0">
                <a:solidFill>
                  <a:schemeClr val="accent1"/>
                </a:solidFill>
              </a:rPr>
              <a:t>Salud centro médico y atención integral de salud</a:t>
            </a:r>
            <a:endParaRPr lang="es-CO" dirty="0">
              <a:solidFill>
                <a:schemeClr val="accent1"/>
              </a:solidFill>
            </a:endParaRPr>
          </a:p>
        </p:txBody>
      </p:sp>
      <p:pic>
        <p:nvPicPr>
          <p:cNvPr id="33" name="Imagen 32">
            <a:extLst>
              <a:ext uri="{FF2B5EF4-FFF2-40B4-BE49-F238E27FC236}">
                <a16:creationId xmlns:a16="http://schemas.microsoft.com/office/drawing/2014/main" id="{55EE67F4-AFAE-828A-C8BB-7BE67F2BA4E5}"/>
              </a:ext>
            </a:extLst>
          </p:cNvPr>
          <p:cNvPicPr>
            <a:picLocks noChangeAspect="1"/>
          </p:cNvPicPr>
          <p:nvPr/>
        </p:nvPicPr>
        <p:blipFill>
          <a:blip r:embed="rId13" cstate="hqprint">
            <a:clrChange>
              <a:clrFrom>
                <a:srgbClr val="000000">
                  <a:alpha val="0"/>
                </a:srgbClr>
              </a:clrFrom>
              <a:clrTo>
                <a:srgbClr val="000000">
                  <a:alpha val="0"/>
                </a:srgbClr>
              </a:clrTo>
            </a:clrChange>
            <a:duotone>
              <a:prstClr val="black"/>
              <a:schemeClr val="accent5">
                <a:tint val="45000"/>
                <a:satMod val="400000"/>
              </a:schemeClr>
            </a:duotone>
            <a:extLst>
              <a:ext uri="{BEBA8EAE-BF5A-486C-A8C5-ECC9F3942E4B}">
                <a14:imgProps xmlns:a14="http://schemas.microsoft.com/office/drawing/2010/main">
                  <a14:imgLayer r:embed="rId14">
                    <a14:imgEffect>
                      <a14:artisticPhotocopy/>
                    </a14:imgEffect>
                  </a14:imgLayer>
                </a14:imgProps>
              </a:ext>
              <a:ext uri="{28A0092B-C50C-407E-A947-70E740481C1C}">
                <a14:useLocalDpi xmlns:a14="http://schemas.microsoft.com/office/drawing/2010/main" val="0"/>
              </a:ext>
            </a:extLst>
          </a:blip>
          <a:stretch>
            <a:fillRect/>
          </a:stretch>
        </p:blipFill>
        <p:spPr>
          <a:xfrm>
            <a:off x="2015882" y="1825918"/>
            <a:ext cx="707886" cy="707886"/>
          </a:xfrm>
          <a:prstGeom prst="rect">
            <a:avLst/>
          </a:prstGeom>
        </p:spPr>
      </p:pic>
      <p:grpSp>
        <p:nvGrpSpPr>
          <p:cNvPr id="46" name="Grupo 45">
            <a:extLst>
              <a:ext uri="{FF2B5EF4-FFF2-40B4-BE49-F238E27FC236}">
                <a16:creationId xmlns:a16="http://schemas.microsoft.com/office/drawing/2014/main" id="{D5359A88-F497-508A-C66C-C0CA3E28FFFA}"/>
              </a:ext>
            </a:extLst>
          </p:cNvPr>
          <p:cNvGrpSpPr/>
          <p:nvPr/>
        </p:nvGrpSpPr>
        <p:grpSpPr>
          <a:xfrm>
            <a:off x="3132286" y="1880106"/>
            <a:ext cx="3458510" cy="707886"/>
            <a:chOff x="1174929" y="2471255"/>
            <a:chExt cx="3458510" cy="707886"/>
          </a:xfrm>
        </p:grpSpPr>
        <p:sp>
          <p:nvSpPr>
            <p:cNvPr id="34" name="CuadroTexto 33">
              <a:extLst>
                <a:ext uri="{FF2B5EF4-FFF2-40B4-BE49-F238E27FC236}">
                  <a16:creationId xmlns:a16="http://schemas.microsoft.com/office/drawing/2014/main" id="{AE435EA6-2BAC-5F3F-30A7-6AD284FB6AED}"/>
                </a:ext>
              </a:extLst>
            </p:cNvPr>
            <p:cNvSpPr txBox="1"/>
            <p:nvPr/>
          </p:nvSpPr>
          <p:spPr>
            <a:xfrm>
              <a:off x="1688274" y="2706694"/>
              <a:ext cx="2945165" cy="369332"/>
            </a:xfrm>
            <a:prstGeom prst="rect">
              <a:avLst/>
            </a:prstGeom>
            <a:noFill/>
          </p:spPr>
          <p:txBody>
            <a:bodyPr wrap="none" rtlCol="0">
              <a:spAutoFit/>
            </a:bodyPr>
            <a:lstStyle/>
            <a:p>
              <a:r>
                <a:rPr lang="es-ES" dirty="0">
                  <a:solidFill>
                    <a:schemeClr val="accent1"/>
                  </a:solidFill>
                </a:rPr>
                <a:t>Recreación, cultura y deporte</a:t>
              </a:r>
              <a:endParaRPr lang="es-CO" dirty="0">
                <a:solidFill>
                  <a:schemeClr val="accent1"/>
                </a:solidFill>
              </a:endParaRPr>
            </a:p>
          </p:txBody>
        </p:sp>
        <p:sp>
          <p:nvSpPr>
            <p:cNvPr id="42" name="CuadroTexto 41">
              <a:extLst>
                <a:ext uri="{FF2B5EF4-FFF2-40B4-BE49-F238E27FC236}">
                  <a16:creationId xmlns:a16="http://schemas.microsoft.com/office/drawing/2014/main" id="{042C0850-7D45-63D9-F029-C5605A7738B3}"/>
                </a:ext>
              </a:extLst>
            </p:cNvPr>
            <p:cNvSpPr txBox="1"/>
            <p:nvPr/>
          </p:nvSpPr>
          <p:spPr>
            <a:xfrm>
              <a:off x="1174929" y="2471255"/>
              <a:ext cx="580608" cy="707886"/>
            </a:xfrm>
            <a:prstGeom prst="rect">
              <a:avLst/>
            </a:prstGeom>
            <a:noFill/>
          </p:spPr>
          <p:txBody>
            <a:bodyPr wrap="none" rtlCol="0">
              <a:spAutoFit/>
            </a:bodyPr>
            <a:lstStyle/>
            <a:p>
              <a:r>
                <a:rPr lang="es-ES" sz="4000" b="1" dirty="0">
                  <a:solidFill>
                    <a:srgbClr val="FFC000"/>
                  </a:solidFill>
                </a:rPr>
                <a:t>1.</a:t>
              </a:r>
              <a:endParaRPr lang="es-CO" sz="4000" b="1" dirty="0">
                <a:solidFill>
                  <a:srgbClr val="FFC000"/>
                </a:solidFill>
              </a:endParaRPr>
            </a:p>
          </p:txBody>
        </p:sp>
      </p:grpSp>
      <p:grpSp>
        <p:nvGrpSpPr>
          <p:cNvPr id="47" name="Grupo 46">
            <a:extLst>
              <a:ext uri="{FF2B5EF4-FFF2-40B4-BE49-F238E27FC236}">
                <a16:creationId xmlns:a16="http://schemas.microsoft.com/office/drawing/2014/main" id="{15E5EED8-FC5D-F166-F667-AFA244A44922}"/>
              </a:ext>
            </a:extLst>
          </p:cNvPr>
          <p:cNvGrpSpPr/>
          <p:nvPr/>
        </p:nvGrpSpPr>
        <p:grpSpPr>
          <a:xfrm>
            <a:off x="3132286" y="2569004"/>
            <a:ext cx="4231075" cy="707886"/>
            <a:chOff x="1180206" y="4118690"/>
            <a:chExt cx="4231075" cy="707886"/>
          </a:xfrm>
        </p:grpSpPr>
        <p:sp>
          <p:nvSpPr>
            <p:cNvPr id="27" name="CuadroTexto 26">
              <a:extLst>
                <a:ext uri="{FF2B5EF4-FFF2-40B4-BE49-F238E27FC236}">
                  <a16:creationId xmlns:a16="http://schemas.microsoft.com/office/drawing/2014/main" id="{F858CA4E-F157-9DB0-90CA-ABB3B883E466}"/>
                </a:ext>
              </a:extLst>
            </p:cNvPr>
            <p:cNvSpPr txBox="1"/>
            <p:nvPr/>
          </p:nvSpPr>
          <p:spPr>
            <a:xfrm>
              <a:off x="1688274" y="4371148"/>
              <a:ext cx="3723007" cy="369332"/>
            </a:xfrm>
            <a:prstGeom prst="rect">
              <a:avLst/>
            </a:prstGeom>
            <a:noFill/>
          </p:spPr>
          <p:txBody>
            <a:bodyPr wrap="none" rtlCol="0">
              <a:spAutoFit/>
            </a:bodyPr>
            <a:lstStyle/>
            <a:p>
              <a:r>
                <a:rPr lang="es-ES" dirty="0">
                  <a:solidFill>
                    <a:schemeClr val="accent1"/>
                  </a:solidFill>
                </a:rPr>
                <a:t>Pago de cesantías  a funcionarios CGR</a:t>
              </a:r>
              <a:endParaRPr lang="es-CO" dirty="0">
                <a:solidFill>
                  <a:schemeClr val="accent1"/>
                </a:solidFill>
              </a:endParaRPr>
            </a:p>
          </p:txBody>
        </p:sp>
        <p:sp>
          <p:nvSpPr>
            <p:cNvPr id="43" name="CuadroTexto 42">
              <a:extLst>
                <a:ext uri="{FF2B5EF4-FFF2-40B4-BE49-F238E27FC236}">
                  <a16:creationId xmlns:a16="http://schemas.microsoft.com/office/drawing/2014/main" id="{1D214478-9020-7FCB-842E-7E55C88722CA}"/>
                </a:ext>
              </a:extLst>
            </p:cNvPr>
            <p:cNvSpPr txBox="1"/>
            <p:nvPr/>
          </p:nvSpPr>
          <p:spPr>
            <a:xfrm>
              <a:off x="1180206" y="4118690"/>
              <a:ext cx="580608" cy="707886"/>
            </a:xfrm>
            <a:prstGeom prst="rect">
              <a:avLst/>
            </a:prstGeom>
            <a:noFill/>
          </p:spPr>
          <p:txBody>
            <a:bodyPr wrap="none" rtlCol="0">
              <a:spAutoFit/>
            </a:bodyPr>
            <a:lstStyle/>
            <a:p>
              <a:r>
                <a:rPr lang="es-ES" sz="4000" b="1" dirty="0">
                  <a:solidFill>
                    <a:srgbClr val="FFC000"/>
                  </a:solidFill>
                </a:rPr>
                <a:t>2.</a:t>
              </a:r>
              <a:endParaRPr lang="es-CO" sz="4000" b="1" dirty="0">
                <a:solidFill>
                  <a:srgbClr val="FFC000"/>
                </a:solidFill>
              </a:endParaRPr>
            </a:p>
          </p:txBody>
        </p:sp>
      </p:grpSp>
      <p:grpSp>
        <p:nvGrpSpPr>
          <p:cNvPr id="48" name="Grupo 47">
            <a:extLst>
              <a:ext uri="{FF2B5EF4-FFF2-40B4-BE49-F238E27FC236}">
                <a16:creationId xmlns:a16="http://schemas.microsoft.com/office/drawing/2014/main" id="{F7CF3EDC-6063-5843-19AD-C9D34073A06D}"/>
              </a:ext>
            </a:extLst>
          </p:cNvPr>
          <p:cNvGrpSpPr/>
          <p:nvPr/>
        </p:nvGrpSpPr>
        <p:grpSpPr>
          <a:xfrm>
            <a:off x="3132286" y="3266350"/>
            <a:ext cx="5252605" cy="707886"/>
            <a:chOff x="1174929" y="5620558"/>
            <a:chExt cx="5252605" cy="707886"/>
          </a:xfrm>
        </p:grpSpPr>
        <p:sp>
          <p:nvSpPr>
            <p:cNvPr id="30" name="CuadroTexto 29">
              <a:extLst>
                <a:ext uri="{FF2B5EF4-FFF2-40B4-BE49-F238E27FC236}">
                  <a16:creationId xmlns:a16="http://schemas.microsoft.com/office/drawing/2014/main" id="{08131B1B-7D58-8E96-1557-CBC43A57625D}"/>
                </a:ext>
              </a:extLst>
            </p:cNvPr>
            <p:cNvSpPr txBox="1"/>
            <p:nvPr/>
          </p:nvSpPr>
          <p:spPr>
            <a:xfrm>
              <a:off x="1677323" y="5858883"/>
              <a:ext cx="4750211" cy="369332"/>
            </a:xfrm>
            <a:prstGeom prst="rect">
              <a:avLst/>
            </a:prstGeom>
            <a:noFill/>
          </p:spPr>
          <p:txBody>
            <a:bodyPr wrap="none" rtlCol="0">
              <a:spAutoFit/>
            </a:bodyPr>
            <a:lstStyle/>
            <a:p>
              <a:r>
                <a:rPr lang="es-ES" dirty="0">
                  <a:solidFill>
                    <a:schemeClr val="accent1"/>
                  </a:solidFill>
                </a:rPr>
                <a:t>Líneas de crédito (vivienda, vehículo, calamidad)</a:t>
              </a:r>
              <a:endParaRPr lang="es-CO" dirty="0">
                <a:solidFill>
                  <a:schemeClr val="accent1"/>
                </a:solidFill>
              </a:endParaRPr>
            </a:p>
          </p:txBody>
        </p:sp>
        <p:sp>
          <p:nvSpPr>
            <p:cNvPr id="44" name="CuadroTexto 43">
              <a:extLst>
                <a:ext uri="{FF2B5EF4-FFF2-40B4-BE49-F238E27FC236}">
                  <a16:creationId xmlns:a16="http://schemas.microsoft.com/office/drawing/2014/main" id="{6262DEDC-340B-C6BE-4E57-5AB1EEA11DB3}"/>
                </a:ext>
              </a:extLst>
            </p:cNvPr>
            <p:cNvSpPr txBox="1"/>
            <p:nvPr/>
          </p:nvSpPr>
          <p:spPr>
            <a:xfrm>
              <a:off x="1174929" y="5620558"/>
              <a:ext cx="580608" cy="707886"/>
            </a:xfrm>
            <a:prstGeom prst="rect">
              <a:avLst/>
            </a:prstGeom>
            <a:noFill/>
          </p:spPr>
          <p:txBody>
            <a:bodyPr wrap="none" rtlCol="0">
              <a:spAutoFit/>
            </a:bodyPr>
            <a:lstStyle/>
            <a:p>
              <a:r>
                <a:rPr lang="es-ES" sz="4000" b="1" dirty="0">
                  <a:solidFill>
                    <a:srgbClr val="FFC000"/>
                  </a:solidFill>
                </a:rPr>
                <a:t>3.</a:t>
              </a:r>
              <a:endParaRPr lang="es-CO" sz="4000" b="1" dirty="0">
                <a:solidFill>
                  <a:srgbClr val="FFC000"/>
                </a:solidFill>
              </a:endParaRPr>
            </a:p>
          </p:txBody>
        </p:sp>
      </p:grpSp>
      <p:grpSp>
        <p:nvGrpSpPr>
          <p:cNvPr id="53" name="Grupo 52">
            <a:extLst>
              <a:ext uri="{FF2B5EF4-FFF2-40B4-BE49-F238E27FC236}">
                <a16:creationId xmlns:a16="http://schemas.microsoft.com/office/drawing/2014/main" id="{EC02002A-8A36-72B9-F881-28C57FAC70A9}"/>
              </a:ext>
            </a:extLst>
          </p:cNvPr>
          <p:cNvGrpSpPr/>
          <p:nvPr/>
        </p:nvGrpSpPr>
        <p:grpSpPr>
          <a:xfrm>
            <a:off x="3132286" y="3934091"/>
            <a:ext cx="4398485" cy="707886"/>
            <a:chOff x="2463277" y="4755366"/>
            <a:chExt cx="4398485" cy="707886"/>
          </a:xfrm>
        </p:grpSpPr>
        <p:sp>
          <p:nvSpPr>
            <p:cNvPr id="28" name="CuadroTexto 27">
              <a:extLst>
                <a:ext uri="{FF2B5EF4-FFF2-40B4-BE49-F238E27FC236}">
                  <a16:creationId xmlns:a16="http://schemas.microsoft.com/office/drawing/2014/main" id="{DF2CED08-633F-87CE-2031-D81690C66773}"/>
                </a:ext>
              </a:extLst>
            </p:cNvPr>
            <p:cNvSpPr txBox="1"/>
            <p:nvPr/>
          </p:nvSpPr>
          <p:spPr>
            <a:xfrm>
              <a:off x="2966850" y="5014492"/>
              <a:ext cx="3894912" cy="369332"/>
            </a:xfrm>
            <a:prstGeom prst="rect">
              <a:avLst/>
            </a:prstGeom>
            <a:noFill/>
          </p:spPr>
          <p:txBody>
            <a:bodyPr wrap="none" rtlCol="0">
              <a:spAutoFit/>
            </a:bodyPr>
            <a:lstStyle/>
            <a:p>
              <a:r>
                <a:rPr lang="es-ES" dirty="0">
                  <a:solidFill>
                    <a:schemeClr val="accent1"/>
                  </a:solidFill>
                </a:rPr>
                <a:t>Asistencia social –Programas especiales</a:t>
              </a:r>
              <a:endParaRPr lang="es-CO" dirty="0">
                <a:solidFill>
                  <a:schemeClr val="accent1"/>
                </a:solidFill>
              </a:endParaRPr>
            </a:p>
          </p:txBody>
        </p:sp>
        <p:sp>
          <p:nvSpPr>
            <p:cNvPr id="51" name="CuadroTexto 50">
              <a:extLst>
                <a:ext uri="{FF2B5EF4-FFF2-40B4-BE49-F238E27FC236}">
                  <a16:creationId xmlns:a16="http://schemas.microsoft.com/office/drawing/2014/main" id="{9D807300-E737-49FE-3F46-310D7D383231}"/>
                </a:ext>
              </a:extLst>
            </p:cNvPr>
            <p:cNvSpPr txBox="1"/>
            <p:nvPr/>
          </p:nvSpPr>
          <p:spPr>
            <a:xfrm>
              <a:off x="2463277" y="4755366"/>
              <a:ext cx="580608" cy="707886"/>
            </a:xfrm>
            <a:prstGeom prst="rect">
              <a:avLst/>
            </a:prstGeom>
            <a:noFill/>
          </p:spPr>
          <p:txBody>
            <a:bodyPr wrap="none" rtlCol="0">
              <a:spAutoFit/>
            </a:bodyPr>
            <a:lstStyle/>
            <a:p>
              <a:r>
                <a:rPr lang="es-ES" sz="4000" b="1" dirty="0">
                  <a:solidFill>
                    <a:srgbClr val="FFC000"/>
                  </a:solidFill>
                </a:rPr>
                <a:t>4.</a:t>
              </a:r>
              <a:endParaRPr lang="es-CO" sz="4000" b="1" dirty="0">
                <a:solidFill>
                  <a:srgbClr val="FFC000"/>
                </a:solidFill>
              </a:endParaRPr>
            </a:p>
          </p:txBody>
        </p:sp>
      </p:grpSp>
      <p:sp>
        <p:nvSpPr>
          <p:cNvPr id="54" name="CuadroTexto 53">
            <a:extLst>
              <a:ext uri="{FF2B5EF4-FFF2-40B4-BE49-F238E27FC236}">
                <a16:creationId xmlns:a16="http://schemas.microsoft.com/office/drawing/2014/main" id="{AA74F006-D01A-FD25-D51E-EB73AAC1B111}"/>
              </a:ext>
            </a:extLst>
          </p:cNvPr>
          <p:cNvSpPr txBox="1"/>
          <p:nvPr/>
        </p:nvSpPr>
        <p:spPr>
          <a:xfrm>
            <a:off x="3132286" y="4648521"/>
            <a:ext cx="580608" cy="707886"/>
          </a:xfrm>
          <a:prstGeom prst="rect">
            <a:avLst/>
          </a:prstGeom>
          <a:noFill/>
        </p:spPr>
        <p:txBody>
          <a:bodyPr wrap="none" rtlCol="0">
            <a:spAutoFit/>
          </a:bodyPr>
          <a:lstStyle/>
          <a:p>
            <a:r>
              <a:rPr lang="es-ES" sz="4000" b="1" dirty="0">
                <a:solidFill>
                  <a:srgbClr val="FFC000"/>
                </a:solidFill>
              </a:rPr>
              <a:t>5.</a:t>
            </a:r>
            <a:endParaRPr lang="es-CO" sz="4000" b="1" dirty="0">
              <a:solidFill>
                <a:srgbClr val="FFC000"/>
              </a:solidFill>
            </a:endParaRPr>
          </a:p>
        </p:txBody>
      </p:sp>
      <p:sp>
        <p:nvSpPr>
          <p:cNvPr id="55" name="CuadroTexto 54">
            <a:extLst>
              <a:ext uri="{FF2B5EF4-FFF2-40B4-BE49-F238E27FC236}">
                <a16:creationId xmlns:a16="http://schemas.microsoft.com/office/drawing/2014/main" id="{252BB5D3-D448-DBEB-B77B-4AA1C83BDE66}"/>
              </a:ext>
            </a:extLst>
          </p:cNvPr>
          <p:cNvSpPr txBox="1"/>
          <p:nvPr/>
        </p:nvSpPr>
        <p:spPr>
          <a:xfrm>
            <a:off x="3109613" y="5337353"/>
            <a:ext cx="580608" cy="707886"/>
          </a:xfrm>
          <a:prstGeom prst="rect">
            <a:avLst/>
          </a:prstGeom>
          <a:noFill/>
        </p:spPr>
        <p:txBody>
          <a:bodyPr wrap="none" rtlCol="0">
            <a:spAutoFit/>
          </a:bodyPr>
          <a:lstStyle/>
          <a:p>
            <a:r>
              <a:rPr lang="es-ES" sz="4000" b="1" dirty="0">
                <a:solidFill>
                  <a:srgbClr val="FFC000"/>
                </a:solidFill>
              </a:rPr>
              <a:t>6.</a:t>
            </a:r>
            <a:endParaRPr lang="es-CO" sz="4000" b="1" dirty="0">
              <a:solidFill>
                <a:srgbClr val="FFC000"/>
              </a:solidFill>
            </a:endParaRPr>
          </a:p>
        </p:txBody>
      </p:sp>
    </p:spTree>
    <p:extLst>
      <p:ext uri="{BB962C8B-B14F-4D97-AF65-F5344CB8AC3E}">
        <p14:creationId xmlns:p14="http://schemas.microsoft.com/office/powerpoint/2010/main" val="2760241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7CFCE70-254A-E194-5F59-AD697984C3A5}"/>
              </a:ext>
            </a:extLst>
          </p:cNvPr>
          <p:cNvGraphicFramePr/>
          <p:nvPr>
            <p:extLst>
              <p:ext uri="{D42A27DB-BD31-4B8C-83A1-F6EECF244321}">
                <p14:modId xmlns:p14="http://schemas.microsoft.com/office/powerpoint/2010/main" val="3835109842"/>
              </p:ext>
            </p:extLst>
          </p:nvPr>
        </p:nvGraphicFramePr>
        <p:xfrm>
          <a:off x="419403" y="1630144"/>
          <a:ext cx="11173460" cy="13379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30BD9978-5BF2-E76D-6F41-2A28FB281A42}"/>
              </a:ext>
            </a:extLst>
          </p:cNvPr>
          <p:cNvSpPr txBox="1"/>
          <p:nvPr/>
        </p:nvSpPr>
        <p:spPr>
          <a:xfrm>
            <a:off x="285697" y="3164488"/>
            <a:ext cx="1708789" cy="2800767"/>
          </a:xfrm>
          <a:prstGeom prst="rect">
            <a:avLst/>
          </a:prstGeom>
          <a:noFill/>
          <a:ln>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Los programas alcanzaron </a:t>
            </a:r>
            <a:r>
              <a:rPr kumimoji="0" lang="es-CO" sz="1600" b="1" i="0" u="none" strike="noStrike" kern="1200" cap="none" spc="0" normalizeH="0" baseline="0" noProof="0" dirty="0">
                <a:ln>
                  <a:noFill/>
                </a:ln>
                <a:solidFill>
                  <a:srgbClr val="C00000"/>
                </a:solidFill>
                <a:effectLst/>
                <a:uLnTx/>
                <a:uFillTx/>
                <a:latin typeface="Calibri" panose="020F0502020204030204"/>
                <a:ea typeface="+mn-ea"/>
                <a:cs typeface="+mn-cs"/>
              </a:rPr>
              <a:t>70.810 </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usuarios</a:t>
            </a:r>
            <a:r>
              <a:rPr kumimoji="0" lang="es-CO" sz="1600" b="0" i="0"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de la CGR </a:t>
            </a:r>
            <a:r>
              <a:rPr kumimoji="0" lang="es-CO" sz="1600" b="1" i="0" u="none" strike="noStrike" kern="1200" cap="none" spc="0" normalizeH="0" baseline="0" noProof="0" dirty="0">
                <a:ln>
                  <a:noFill/>
                </a:ln>
                <a:solidFill>
                  <a:srgbClr val="C00000"/>
                </a:solidFill>
                <a:effectLst/>
                <a:uLnTx/>
                <a:uFillTx/>
                <a:latin typeface="Calibri" panose="020F0502020204030204"/>
                <a:ea typeface="+mn-ea"/>
                <a:cs typeface="+mn-cs"/>
              </a:rPr>
              <a:t>en el nivel central</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CO" sz="1600" b="1" i="0" u="none" strike="noStrike" kern="1200" cap="none" spc="0" normalizeH="0" baseline="0" noProof="0" dirty="0">
                <a:ln>
                  <a:noFill/>
                </a:ln>
                <a:solidFill>
                  <a:srgbClr val="C00000"/>
                </a:solidFill>
                <a:effectLst/>
                <a:uLnTx/>
                <a:uFillTx/>
                <a:latin typeface="Calibri" panose="020F0502020204030204"/>
                <a:ea typeface="+mn-ea"/>
                <a:cs typeface="+mn-cs"/>
              </a:rPr>
              <a:t>32.096</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 usuarios en </a:t>
            </a:r>
            <a:r>
              <a:rPr kumimoji="0" lang="es-CO" sz="1600" b="1" i="0" u="none" strike="noStrike" kern="1200" cap="none" spc="0" normalizeH="0" baseline="0" noProof="0" dirty="0">
                <a:ln>
                  <a:noFill/>
                </a:ln>
                <a:solidFill>
                  <a:srgbClr val="C00000"/>
                </a:solidFill>
                <a:effectLst/>
                <a:uLnTx/>
                <a:uFillTx/>
                <a:latin typeface="Calibri" panose="020F0502020204030204"/>
                <a:ea typeface="+mn-ea"/>
                <a:cs typeface="+mn-cs"/>
              </a:rPr>
              <a:t>gerencias departamentales </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 colegiadas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uadroTexto 5">
            <a:extLst>
              <a:ext uri="{FF2B5EF4-FFF2-40B4-BE49-F238E27FC236}">
                <a16:creationId xmlns:a16="http://schemas.microsoft.com/office/drawing/2014/main" id="{391B686B-0848-534F-7F0C-74A76BE5221C}"/>
              </a:ext>
            </a:extLst>
          </p:cNvPr>
          <p:cNvSpPr txBox="1"/>
          <p:nvPr/>
        </p:nvSpPr>
        <p:spPr>
          <a:xfrm>
            <a:off x="2195695" y="3164488"/>
            <a:ext cx="1812221" cy="2800767"/>
          </a:xfrm>
          <a:prstGeom prst="rect">
            <a:avLst/>
          </a:prstGeom>
          <a:noFill/>
          <a:ln>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Entre el 2018 y abril de 2022 se alcanzaron a </a:t>
            </a:r>
            <a:r>
              <a:rPr kumimoji="0" lang="es-CO" sz="1600" b="1" i="0" u="none" strike="noStrike" kern="1200" cap="none" spc="0" normalizeH="0" baseline="0" noProof="0" dirty="0">
                <a:ln>
                  <a:noFill/>
                </a:ln>
                <a:solidFill>
                  <a:srgbClr val="C00000"/>
                </a:solidFill>
                <a:effectLst/>
                <a:uLnTx/>
                <a:uFillTx/>
                <a:latin typeface="Calibri" panose="020F0502020204030204"/>
                <a:ea typeface="+mn-ea"/>
                <a:cs typeface="+mn-cs"/>
              </a:rPr>
              <a:t>5695 en las gerencias departamentales y 25.620</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CO" sz="1600" b="1" i="0" u="none" strike="noStrike" kern="1200" cap="none" spc="0" normalizeH="0" baseline="0" noProof="0" dirty="0">
                <a:ln>
                  <a:noFill/>
                </a:ln>
                <a:solidFill>
                  <a:srgbClr val="C00000"/>
                </a:solidFill>
                <a:effectLst/>
                <a:uLnTx/>
                <a:uFillTx/>
                <a:latin typeface="Calibri" panose="020F0502020204030204"/>
                <a:ea typeface="+mn-ea"/>
                <a:cs typeface="+mn-cs"/>
              </a:rPr>
              <a:t>usuarios en el nivel central </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en donde se prestan dichos servicios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CO" sz="1600" kern="1200" dirty="0">
              <a:solidFill>
                <a:prstClr val="black"/>
              </a:solidFill>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06EA6B3-24F9-623A-BD56-C9C37066405D}"/>
              </a:ext>
            </a:extLst>
          </p:cNvPr>
          <p:cNvSpPr txBox="1"/>
          <p:nvPr/>
        </p:nvSpPr>
        <p:spPr>
          <a:xfrm>
            <a:off x="4281488" y="3151124"/>
            <a:ext cx="1708789" cy="2800767"/>
          </a:xfrm>
          <a:prstGeom prst="rect">
            <a:avLst/>
          </a:prstGeom>
          <a:noFill/>
          <a:ln>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En las diferentes líneas de crédito se colocaron              </a:t>
            </a:r>
            <a:r>
              <a:rPr kumimoji="0" lang="es-CO" sz="1600" b="1" i="0" u="none" strike="noStrike" kern="1200" cap="none" spc="0" normalizeH="0" baseline="0" noProof="0" dirty="0">
                <a:ln>
                  <a:noFill/>
                </a:ln>
                <a:solidFill>
                  <a:srgbClr val="C00000"/>
                </a:solidFill>
                <a:effectLst/>
                <a:uLnTx/>
                <a:uFillTx/>
                <a:latin typeface="Calibri" panose="020F0502020204030204"/>
                <a:ea typeface="+mn-ea"/>
                <a:cs typeface="+mn-cs"/>
              </a:rPr>
              <a:t>$ 26.956, millones</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 el mayor número corresponde al año 2019 por los efectos pandemia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8" name="CuadroTexto 7">
            <a:extLst>
              <a:ext uri="{FF2B5EF4-FFF2-40B4-BE49-F238E27FC236}">
                <a16:creationId xmlns:a16="http://schemas.microsoft.com/office/drawing/2014/main" id="{54B32EA7-7306-D13A-5086-4C144CB06658}"/>
              </a:ext>
            </a:extLst>
          </p:cNvPr>
          <p:cNvSpPr txBox="1"/>
          <p:nvPr/>
        </p:nvSpPr>
        <p:spPr>
          <a:xfrm>
            <a:off x="6172141" y="3164488"/>
            <a:ext cx="1831819" cy="2800767"/>
          </a:xfrm>
          <a:prstGeom prst="rect">
            <a:avLst/>
          </a:prstGeom>
          <a:noFill/>
          <a:ln>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black"/>
                </a:solidFill>
                <a:effectLst/>
                <a:uLnTx/>
                <a:uFillTx/>
                <a:latin typeface="Calibri" panose="020F0502020204030204"/>
                <a:ea typeface="+mn-ea"/>
                <a:cs typeface="+mn-cs"/>
              </a:rPr>
              <a:t>El FBSCGR logró mejorar su liquidez, ya que el Ministerio de Hacienda amplió la asignación presupuestal de las cesantías, se giraron                        </a:t>
            </a:r>
            <a:r>
              <a:rPr kumimoji="0" lang="es-MX" sz="1600" b="1" i="0" u="none" strike="noStrike" kern="1200" cap="none" spc="0" normalizeH="0" baseline="0" noProof="0" dirty="0">
                <a:ln>
                  <a:noFill/>
                </a:ln>
                <a:solidFill>
                  <a:srgbClr val="C00000"/>
                </a:solidFill>
                <a:effectLst/>
                <a:uLnTx/>
                <a:uFillTx/>
                <a:latin typeface="Calibri" panose="020F0502020204030204"/>
                <a:ea typeface="+mn-ea"/>
                <a:cs typeface="+mn-cs"/>
              </a:rPr>
              <a:t>$ 148.226,38 millones </a:t>
            </a:r>
            <a:r>
              <a:rPr kumimoji="0" lang="es-MX" sz="1600" b="0" i="0" u="none" strike="noStrike" kern="1200" cap="none" spc="0" normalizeH="0" baseline="0" noProof="0" dirty="0">
                <a:ln>
                  <a:noFill/>
                </a:ln>
                <a:solidFill>
                  <a:prstClr val="black"/>
                </a:solidFill>
                <a:effectLst/>
                <a:uLnTx/>
                <a:uFillTx/>
                <a:latin typeface="Calibri" panose="020F0502020204030204"/>
                <a:ea typeface="+mn-ea"/>
                <a:cs typeface="+mn-cs"/>
              </a:rPr>
              <a:t>de pesos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97D2B121-0656-A39F-1358-00B482B24403}"/>
              </a:ext>
            </a:extLst>
          </p:cNvPr>
          <p:cNvSpPr txBox="1"/>
          <p:nvPr/>
        </p:nvSpPr>
        <p:spPr>
          <a:xfrm>
            <a:off x="8270522" y="3166282"/>
            <a:ext cx="1751096" cy="2800767"/>
          </a:xfrm>
          <a:prstGeom prst="rect">
            <a:avLst/>
          </a:prstGeom>
          <a:noFill/>
          <a:ln>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Para el año 2022 hemos logrado llegar a </a:t>
            </a:r>
            <a:r>
              <a:rPr kumimoji="0" lang="es-CO" sz="1600" b="1" i="0" u="none" strike="noStrike" kern="1200" cap="none" spc="0" normalizeH="0" baseline="0" noProof="0" dirty="0">
                <a:ln>
                  <a:noFill/>
                </a:ln>
                <a:solidFill>
                  <a:srgbClr val="C00000"/>
                </a:solidFill>
                <a:effectLst/>
                <a:uLnTx/>
                <a:uFillTx/>
                <a:latin typeface="Calibri" panose="020F0502020204030204"/>
                <a:ea typeface="+mn-ea"/>
                <a:cs typeface="+mn-cs"/>
              </a:rPr>
              <a:t>339 estudiantes</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 pese a que en el 2020 y 2022, se presentó una disminución, con 290 y 316 estudiantes, respectivamente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CuadroTexto 9">
            <a:extLst>
              <a:ext uri="{FF2B5EF4-FFF2-40B4-BE49-F238E27FC236}">
                <a16:creationId xmlns:a16="http://schemas.microsoft.com/office/drawing/2014/main" id="{157BB226-6A1A-8445-EC84-DA8EA29440E4}"/>
              </a:ext>
            </a:extLst>
          </p:cNvPr>
          <p:cNvSpPr txBox="1"/>
          <p:nvPr/>
        </p:nvSpPr>
        <p:spPr>
          <a:xfrm>
            <a:off x="10156312" y="3164488"/>
            <a:ext cx="1712332" cy="2800767"/>
          </a:xfrm>
          <a:prstGeom prst="rect">
            <a:avLst/>
          </a:prstGeom>
          <a:noFill/>
          <a:ln>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En las actividades asistenciales se alcanzaron a atender </a:t>
            </a:r>
            <a:r>
              <a:rPr kumimoji="0" lang="es-CO" sz="1600" b="1" i="0" u="none" strike="noStrike" kern="1200" cap="none" spc="0" normalizeH="0" baseline="0" noProof="0" dirty="0">
                <a:ln>
                  <a:noFill/>
                </a:ln>
                <a:solidFill>
                  <a:srgbClr val="C00000"/>
                </a:solidFill>
                <a:effectLst/>
                <a:uLnTx/>
                <a:uFillTx/>
                <a:latin typeface="Calibri" panose="020F0502020204030204"/>
                <a:ea typeface="+mn-ea"/>
                <a:cs typeface="+mn-cs"/>
              </a:rPr>
              <a:t>82.685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C00000"/>
                </a:solidFill>
                <a:effectLst/>
                <a:uLnTx/>
                <a:uFillTx/>
                <a:latin typeface="Calibri" panose="020F0502020204030204"/>
                <a:ea typeface="+mn-ea"/>
                <a:cs typeface="+mn-cs"/>
              </a:rPr>
              <a:t>Usuarios, </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pese a las disminución para los periodos afectados por pandemia.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CuadroTexto 10">
            <a:extLst>
              <a:ext uri="{FF2B5EF4-FFF2-40B4-BE49-F238E27FC236}">
                <a16:creationId xmlns:a16="http://schemas.microsoft.com/office/drawing/2014/main" id="{375B4E2B-D9EE-2E82-1202-3D0F2C441D08}"/>
              </a:ext>
            </a:extLst>
          </p:cNvPr>
          <p:cNvSpPr txBox="1"/>
          <p:nvPr/>
        </p:nvSpPr>
        <p:spPr>
          <a:xfrm>
            <a:off x="649026" y="6150114"/>
            <a:ext cx="1132127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prstClr val="black"/>
                </a:solidFill>
                <a:effectLst/>
                <a:uLnTx/>
                <a:uFillTx/>
                <a:latin typeface="Calibri" panose="020F0502020204030204"/>
                <a:ea typeface="+mn-ea"/>
                <a:cs typeface="+mn-cs"/>
              </a:rPr>
              <a:t>PERÍODO DE REPORTE AÑO 2018 A ABRIL DE 2022. SE EFECTUÓ LA REACTIVACIÓN DE TODOS LOS SERVICIOS EN EL 2022</a:t>
            </a:r>
          </a:p>
        </p:txBody>
      </p:sp>
      <p:pic>
        <p:nvPicPr>
          <p:cNvPr id="22" name="Gráfico 21">
            <a:extLst>
              <a:ext uri="{FF2B5EF4-FFF2-40B4-BE49-F238E27FC236}">
                <a16:creationId xmlns:a16="http://schemas.microsoft.com/office/drawing/2014/main" id="{08F3B78C-6B3B-1C59-4B7B-1BD050C0FDED}"/>
              </a:ext>
            </a:extLst>
          </p:cNvPr>
          <p:cNvPicPr>
            <a:picLocks noChangeAspect="1"/>
          </p:cNvPicPr>
          <p:nvPr/>
        </p:nvPicPr>
        <p:blipFill rotWithShape="1">
          <a:blip r:embed="rId7">
            <a:extLst>
              <a:ext uri="{96DAC541-7B7A-43D3-8B79-37D633B846F1}">
                <asvg:svgBlip xmlns="" xmlns:asvg="http://schemas.microsoft.com/office/drawing/2016/SVG/main" r:embed="rId8"/>
              </a:ext>
            </a:extLst>
          </a:blip>
          <a:srcRect l="1" t="3369" r="-12500" b="3645"/>
          <a:stretch/>
        </p:blipFill>
        <p:spPr>
          <a:xfrm rot="5400000">
            <a:off x="3746207" y="-3746208"/>
            <a:ext cx="499672" cy="7992087"/>
          </a:xfrm>
          <a:prstGeom prst="rect">
            <a:avLst/>
          </a:prstGeom>
        </p:spPr>
      </p:pic>
      <p:sp>
        <p:nvSpPr>
          <p:cNvPr id="25" name="CuadroTexto 24">
            <a:extLst>
              <a:ext uri="{FF2B5EF4-FFF2-40B4-BE49-F238E27FC236}">
                <a16:creationId xmlns:a16="http://schemas.microsoft.com/office/drawing/2014/main" id="{D9F105F5-FBF3-6BE0-EAE7-B23610C9A812}"/>
              </a:ext>
            </a:extLst>
          </p:cNvPr>
          <p:cNvSpPr txBox="1"/>
          <p:nvPr/>
        </p:nvSpPr>
        <p:spPr>
          <a:xfrm>
            <a:off x="4475345" y="6488668"/>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26" name="Conector recto 25">
            <a:extLst>
              <a:ext uri="{FF2B5EF4-FFF2-40B4-BE49-F238E27FC236}">
                <a16:creationId xmlns:a16="http://schemas.microsoft.com/office/drawing/2014/main" id="{E463F5F9-EC7A-1F9A-EBE0-70C04B9AC41E}"/>
              </a:ext>
            </a:extLst>
          </p:cNvPr>
          <p:cNvCxnSpPr>
            <a:cxnSpLocks/>
          </p:cNvCxnSpPr>
          <p:nvPr/>
        </p:nvCxnSpPr>
        <p:spPr>
          <a:xfrm>
            <a:off x="924914" y="6490741"/>
            <a:ext cx="11002780" cy="0"/>
          </a:xfrm>
          <a:prstGeom prst="line">
            <a:avLst/>
          </a:prstGeom>
        </p:spPr>
        <p:style>
          <a:lnRef idx="2">
            <a:schemeClr val="accent4"/>
          </a:lnRef>
          <a:fillRef idx="0">
            <a:schemeClr val="accent4"/>
          </a:fillRef>
          <a:effectRef idx="1">
            <a:schemeClr val="accent4"/>
          </a:effectRef>
          <a:fontRef idx="minor">
            <a:schemeClr val="tx1"/>
          </a:fontRef>
        </p:style>
      </p:cxnSp>
      <p:pic>
        <p:nvPicPr>
          <p:cNvPr id="27" name="Imagen 26">
            <a:extLst>
              <a:ext uri="{FF2B5EF4-FFF2-40B4-BE49-F238E27FC236}">
                <a16:creationId xmlns:a16="http://schemas.microsoft.com/office/drawing/2014/main" id="{E561E3BB-1472-8E3D-C740-9A57E1FAF93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07642" y="170858"/>
            <a:ext cx="3193282" cy="657627"/>
          </a:xfrm>
          <a:prstGeom prst="rect">
            <a:avLst/>
          </a:prstGeom>
        </p:spPr>
      </p:pic>
      <p:sp>
        <p:nvSpPr>
          <p:cNvPr id="29" name="CuadroTexto 28">
            <a:extLst>
              <a:ext uri="{FF2B5EF4-FFF2-40B4-BE49-F238E27FC236}">
                <a16:creationId xmlns:a16="http://schemas.microsoft.com/office/drawing/2014/main" id="{4C6B4A73-8771-55F9-DEB0-9359A43012F6}"/>
              </a:ext>
            </a:extLst>
          </p:cNvPr>
          <p:cNvSpPr txBox="1"/>
          <p:nvPr/>
        </p:nvSpPr>
        <p:spPr>
          <a:xfrm>
            <a:off x="300108" y="1009698"/>
            <a:ext cx="788727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RESULTADOS POR EJES TEMÁTICOS PLAN DE BIENESTAR </a:t>
            </a:r>
          </a:p>
        </p:txBody>
      </p:sp>
    </p:spTree>
    <p:extLst>
      <p:ext uri="{BB962C8B-B14F-4D97-AF65-F5344CB8AC3E}">
        <p14:creationId xmlns:p14="http://schemas.microsoft.com/office/powerpoint/2010/main" val="16396138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5" name="CuadroTexto 4">
            <a:extLst>
              <a:ext uri="{FF2B5EF4-FFF2-40B4-BE49-F238E27FC236}">
                <a16:creationId xmlns:a16="http://schemas.microsoft.com/office/drawing/2014/main" id="{FB95581B-CEA3-CF7F-861F-E9FAE505F612}"/>
              </a:ext>
            </a:extLst>
          </p:cNvPr>
          <p:cNvSpPr txBox="1"/>
          <p:nvPr/>
        </p:nvSpPr>
        <p:spPr>
          <a:xfrm>
            <a:off x="3787284" y="2849805"/>
            <a:ext cx="5681625" cy="1261884"/>
          </a:xfrm>
          <a:prstGeom prst="rect">
            <a:avLst/>
          </a:prstGeom>
          <a:noFill/>
        </p:spPr>
        <p:txBody>
          <a:bodyPr wrap="square" rtlCol="0">
            <a:spAutoFit/>
          </a:bodyPr>
          <a:lstStyle/>
          <a:p>
            <a:r>
              <a:rPr lang="es-ES" sz="4400" b="1" dirty="0">
                <a:solidFill>
                  <a:srgbClr val="002060"/>
                </a:solidFill>
                <a:latin typeface="Arial"/>
                <a:cs typeface="Arial"/>
                <a:sym typeface="Arial"/>
              </a:rPr>
              <a:t>Acciones relevantes </a:t>
            </a:r>
          </a:p>
          <a:p>
            <a:r>
              <a:rPr lang="es-ES" sz="3200" b="1" dirty="0">
                <a:solidFill>
                  <a:srgbClr val="002060"/>
                </a:solidFill>
                <a:latin typeface="Arial"/>
                <a:cs typeface="Arial"/>
                <a:sym typeface="Arial"/>
              </a:rPr>
              <a:t>(por servicios misionales)</a:t>
            </a:r>
            <a:endParaRPr lang="es-CO" sz="3200" dirty="0">
              <a:solidFill>
                <a:srgbClr val="002060"/>
              </a:solidFill>
            </a:endParaRPr>
          </a:p>
        </p:txBody>
      </p:sp>
    </p:spTree>
    <p:extLst>
      <p:ext uri="{BB962C8B-B14F-4D97-AF65-F5344CB8AC3E}">
        <p14:creationId xmlns:p14="http://schemas.microsoft.com/office/powerpoint/2010/main" val="33327451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grpSp>
        <p:nvGrpSpPr>
          <p:cNvPr id="20" name="Grupo 19">
            <a:extLst>
              <a:ext uri="{FF2B5EF4-FFF2-40B4-BE49-F238E27FC236}">
                <a16:creationId xmlns:a16="http://schemas.microsoft.com/office/drawing/2014/main" id="{C9170E10-B977-6022-986C-1F14608CE8A8}"/>
              </a:ext>
            </a:extLst>
          </p:cNvPr>
          <p:cNvGrpSpPr/>
          <p:nvPr/>
        </p:nvGrpSpPr>
        <p:grpSpPr>
          <a:xfrm>
            <a:off x="2091564" y="524543"/>
            <a:ext cx="4863785" cy="1086786"/>
            <a:chOff x="4942786" y="367259"/>
            <a:chExt cx="5775180" cy="1367467"/>
          </a:xfrm>
        </p:grpSpPr>
        <p:pic>
          <p:nvPicPr>
            <p:cNvPr id="12" name="Imagen 11">
              <a:extLst>
                <a:ext uri="{FF2B5EF4-FFF2-40B4-BE49-F238E27FC236}">
                  <a16:creationId xmlns:a16="http://schemas.microsoft.com/office/drawing/2014/main" id="{D37FB489-7DA8-AA85-0B1B-D4542490B1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2786" y="367259"/>
              <a:ext cx="4590959" cy="1337487"/>
            </a:xfrm>
            <a:prstGeom prst="rect">
              <a:avLst/>
            </a:prstGeom>
          </p:spPr>
        </p:pic>
        <p:pic>
          <p:nvPicPr>
            <p:cNvPr id="14" name="Imagen 13">
              <a:extLst>
                <a:ext uri="{FF2B5EF4-FFF2-40B4-BE49-F238E27FC236}">
                  <a16:creationId xmlns:a16="http://schemas.microsoft.com/office/drawing/2014/main" id="{E33E8BB7-9B0F-5AB0-BF77-5A59920ED47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949043" y="569627"/>
              <a:ext cx="768923" cy="1106499"/>
            </a:xfrm>
            <a:prstGeom prst="rect">
              <a:avLst/>
            </a:prstGeom>
          </p:spPr>
        </p:pic>
        <p:cxnSp>
          <p:nvCxnSpPr>
            <p:cNvPr id="17" name="Conector recto 16">
              <a:extLst>
                <a:ext uri="{FF2B5EF4-FFF2-40B4-BE49-F238E27FC236}">
                  <a16:creationId xmlns:a16="http://schemas.microsoft.com/office/drawing/2014/main" id="{481EB2EF-5C5D-D7D2-08E2-0C59378EC686}"/>
                </a:ext>
              </a:extLst>
            </p:cNvPr>
            <p:cNvCxnSpPr>
              <a:cxnSpLocks/>
            </p:cNvCxnSpPr>
            <p:nvPr/>
          </p:nvCxnSpPr>
          <p:spPr>
            <a:xfrm>
              <a:off x="9758596" y="563512"/>
              <a:ext cx="0" cy="11712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1" name="CuadroTexto 20">
            <a:extLst>
              <a:ext uri="{FF2B5EF4-FFF2-40B4-BE49-F238E27FC236}">
                <a16:creationId xmlns:a16="http://schemas.microsoft.com/office/drawing/2014/main" id="{D081CD87-B449-9ECE-3B6A-5CC34EC2056F}"/>
              </a:ext>
            </a:extLst>
          </p:cNvPr>
          <p:cNvSpPr txBox="1"/>
          <p:nvPr/>
        </p:nvSpPr>
        <p:spPr>
          <a:xfrm>
            <a:off x="1196515" y="2244582"/>
            <a:ext cx="8789233" cy="2308324"/>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	</a:t>
            </a:r>
            <a:r>
              <a:rPr lang="es-ES" dirty="0">
                <a:solidFill>
                  <a:srgbClr val="002060"/>
                </a:solidFill>
                <a:latin typeface="Arial" panose="020B0604020202020204" pitchFamily="34" charset="0"/>
                <a:cs typeface="Arial" panose="020B0604020202020204" pitchFamily="34" charset="0"/>
              </a:rPr>
              <a:t>Brindan a funcionarios y sus familias bienestar integral:</a:t>
            </a:r>
          </a:p>
          <a:p>
            <a:endParaRPr lang="es-ES" dirty="0">
              <a:solidFill>
                <a:srgbClr val="002060"/>
              </a:solidFill>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		Programa para Funcionarios de la CGR con Hijos en </a:t>
            </a:r>
          </a:p>
          <a:p>
            <a:r>
              <a:rPr lang="es-ES" dirty="0">
                <a:latin typeface="Arial" panose="020B0604020202020204" pitchFamily="34" charset="0"/>
                <a:cs typeface="Arial" panose="020B0604020202020204" pitchFamily="34" charset="0"/>
              </a:rPr>
              <a:t>		Condición de Discapacidad y Capacidades Excepcionales.</a:t>
            </a:r>
          </a:p>
          <a:p>
            <a:r>
              <a:rPr lang="es-ES" dirty="0">
                <a:latin typeface="Arial" panose="020B0604020202020204" pitchFamily="34" charset="0"/>
                <a:cs typeface="Arial" panose="020B0604020202020204" pitchFamily="34" charset="0"/>
              </a:rPr>
              <a:t>		Apoyos Educativos.</a:t>
            </a:r>
          </a:p>
          <a:p>
            <a:r>
              <a:rPr lang="es-ES" dirty="0">
                <a:latin typeface="Arial" panose="020B0604020202020204" pitchFamily="34" charset="0"/>
                <a:cs typeface="Arial" panose="020B0604020202020204" pitchFamily="34" charset="0"/>
              </a:rPr>
              <a:t>		Póliza de Vida Grupo.</a:t>
            </a:r>
          </a:p>
          <a:p>
            <a:r>
              <a:rPr lang="es-ES" dirty="0">
                <a:latin typeface="Arial" panose="020B0604020202020204" pitchFamily="34" charset="0"/>
                <a:cs typeface="Arial" panose="020B0604020202020204" pitchFamily="34" charset="0"/>
              </a:rPr>
              <a:t>		Centro de Cuidado Infantil “La Nana”.</a:t>
            </a:r>
          </a:p>
          <a:p>
            <a:r>
              <a:rPr lang="es-ES" dirty="0">
                <a:latin typeface="Arial" panose="020B0604020202020204" pitchFamily="34" charset="0"/>
                <a:cs typeface="Arial" panose="020B0604020202020204" pitchFamily="34" charset="0"/>
              </a:rPr>
              <a:t>		Asesoría en tareas “Aprendiendo con la Nana”</a:t>
            </a:r>
            <a:endParaRPr lang="es-CO" dirty="0">
              <a:latin typeface="Arial" panose="020B0604020202020204" pitchFamily="34" charset="0"/>
              <a:cs typeface="Arial" panose="020B0604020202020204" pitchFamily="34" charset="0"/>
            </a:endParaRPr>
          </a:p>
        </p:txBody>
      </p:sp>
      <p:sp>
        <p:nvSpPr>
          <p:cNvPr id="22" name="CuadroTexto 21">
            <a:extLst>
              <a:ext uri="{FF2B5EF4-FFF2-40B4-BE49-F238E27FC236}">
                <a16:creationId xmlns:a16="http://schemas.microsoft.com/office/drawing/2014/main" id="{DD6117DC-2BEA-B98E-14D8-E7D0865BB1B3}"/>
              </a:ext>
            </a:extLst>
          </p:cNvPr>
          <p:cNvSpPr txBox="1"/>
          <p:nvPr/>
        </p:nvSpPr>
        <p:spPr>
          <a:xfrm>
            <a:off x="2091564" y="5353350"/>
            <a:ext cx="8789233" cy="646331"/>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Estos  programas están diseñados con el fin de propiciar la integración y la sana utilización del tiempo libre de los funcionarios y sus familias. </a:t>
            </a:r>
            <a:endParaRPr lang="es-CO" dirty="0">
              <a:latin typeface="Arial" panose="020B0604020202020204" pitchFamily="34" charset="0"/>
              <a:cs typeface="Arial" panose="020B0604020202020204" pitchFamily="34" charset="0"/>
            </a:endParaRPr>
          </a:p>
        </p:txBody>
      </p:sp>
      <p:sp>
        <p:nvSpPr>
          <p:cNvPr id="23" name="CuadroTexto 22">
            <a:extLst>
              <a:ext uri="{FF2B5EF4-FFF2-40B4-BE49-F238E27FC236}">
                <a16:creationId xmlns:a16="http://schemas.microsoft.com/office/drawing/2014/main" id="{28925E49-9913-A5BE-5683-6CC9D5A5EFAB}"/>
              </a:ext>
            </a:extLst>
          </p:cNvPr>
          <p:cNvSpPr txBox="1"/>
          <p:nvPr/>
        </p:nvSpPr>
        <p:spPr>
          <a:xfrm>
            <a:off x="2091564" y="4904763"/>
            <a:ext cx="5103402" cy="461665"/>
          </a:xfrm>
          <a:prstGeom prst="rect">
            <a:avLst/>
          </a:prstGeom>
          <a:noFill/>
        </p:spPr>
        <p:txBody>
          <a:bodyPr wrap="square" rtlCol="0">
            <a:spAutoFit/>
          </a:bodyPr>
          <a:lstStyle/>
          <a:p>
            <a:r>
              <a:rPr lang="es-ES" sz="2400" b="1" dirty="0">
                <a:solidFill>
                  <a:srgbClr val="002060"/>
                </a:solidFill>
                <a:latin typeface="Arial" panose="020B0604020202020204" pitchFamily="34" charset="0"/>
                <a:cs typeface="Arial" panose="020B0604020202020204" pitchFamily="34" charset="0"/>
              </a:rPr>
              <a:t>Recreación, Cultura y Deporte:</a:t>
            </a:r>
            <a:endParaRPr lang="es-CO" sz="2400" b="1" dirty="0">
              <a:latin typeface="Arial" panose="020B0604020202020204" pitchFamily="34" charset="0"/>
              <a:cs typeface="Arial" panose="020B0604020202020204" pitchFamily="34" charset="0"/>
            </a:endParaRPr>
          </a:p>
        </p:txBody>
      </p:sp>
      <p:sp>
        <p:nvSpPr>
          <p:cNvPr id="24" name="CuadroTexto 23">
            <a:extLst>
              <a:ext uri="{FF2B5EF4-FFF2-40B4-BE49-F238E27FC236}">
                <a16:creationId xmlns:a16="http://schemas.microsoft.com/office/drawing/2014/main" id="{B29A6C52-BE28-80F6-565F-DEEA89ED3905}"/>
              </a:ext>
            </a:extLst>
          </p:cNvPr>
          <p:cNvSpPr txBox="1"/>
          <p:nvPr/>
        </p:nvSpPr>
        <p:spPr>
          <a:xfrm>
            <a:off x="2091564" y="1789456"/>
            <a:ext cx="5103402" cy="461665"/>
          </a:xfrm>
          <a:prstGeom prst="rect">
            <a:avLst/>
          </a:prstGeom>
          <a:noFill/>
        </p:spPr>
        <p:txBody>
          <a:bodyPr wrap="square" rtlCol="0">
            <a:spAutoFit/>
          </a:bodyPr>
          <a:lstStyle/>
          <a:p>
            <a:r>
              <a:rPr lang="es-ES" sz="2400" b="1" dirty="0">
                <a:solidFill>
                  <a:srgbClr val="002060"/>
                </a:solidFill>
                <a:latin typeface="Arial" panose="020B0604020202020204" pitchFamily="34" charset="0"/>
                <a:cs typeface="Arial" panose="020B0604020202020204" pitchFamily="34" charset="0"/>
              </a:rPr>
              <a:t>Programas especiales:</a:t>
            </a:r>
            <a:endParaRPr lang="es-CO" sz="2400" b="1" dirty="0">
              <a:latin typeface="Arial" panose="020B0604020202020204" pitchFamily="34" charset="0"/>
              <a:cs typeface="Arial" panose="020B0604020202020204" pitchFamily="34" charset="0"/>
            </a:endParaRPr>
          </a:p>
        </p:txBody>
      </p:sp>
      <p:pic>
        <p:nvPicPr>
          <p:cNvPr id="25" name="Picture 2" descr="Cómo elaborar un ícono de aceptación">
            <a:extLst>
              <a:ext uri="{FF2B5EF4-FFF2-40B4-BE49-F238E27FC236}">
                <a16:creationId xmlns:a16="http://schemas.microsoft.com/office/drawing/2014/main" id="{3023AC49-05FC-6A80-6379-0F1D4C173633}"/>
              </a:ext>
            </a:extLst>
          </p:cNvPr>
          <p:cNvPicPr>
            <a:picLocks noChangeAspect="1" noChangeArrowheads="1"/>
          </p:cNvPicPr>
          <p:nvPr/>
        </p:nvPicPr>
        <p:blipFill>
          <a:blip r:embed="rId6"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5906" y="2819779"/>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ómo elaborar un ícono de aceptación">
            <a:extLst>
              <a:ext uri="{FF2B5EF4-FFF2-40B4-BE49-F238E27FC236}">
                <a16:creationId xmlns:a16="http://schemas.microsoft.com/office/drawing/2014/main" id="{997B6076-D36C-77C1-A943-AE21562961A2}"/>
              </a:ext>
            </a:extLst>
          </p:cNvPr>
          <p:cNvPicPr>
            <a:picLocks noChangeAspect="1" noChangeArrowheads="1"/>
          </p:cNvPicPr>
          <p:nvPr/>
        </p:nvPicPr>
        <p:blipFill>
          <a:blip r:embed="rId6"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5906" y="3399955"/>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ómo elaborar un ícono de aceptación">
            <a:extLst>
              <a:ext uri="{FF2B5EF4-FFF2-40B4-BE49-F238E27FC236}">
                <a16:creationId xmlns:a16="http://schemas.microsoft.com/office/drawing/2014/main" id="{9BE5926D-E6A3-3D58-5627-6E52547AFE5B}"/>
              </a:ext>
            </a:extLst>
          </p:cNvPr>
          <p:cNvPicPr>
            <a:picLocks noChangeAspect="1" noChangeArrowheads="1"/>
          </p:cNvPicPr>
          <p:nvPr/>
        </p:nvPicPr>
        <p:blipFill>
          <a:blip r:embed="rId6"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5906" y="3685508"/>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ómo elaborar un ícono de aceptación">
            <a:extLst>
              <a:ext uri="{FF2B5EF4-FFF2-40B4-BE49-F238E27FC236}">
                <a16:creationId xmlns:a16="http://schemas.microsoft.com/office/drawing/2014/main" id="{573D9968-B321-0202-F2CA-84640D752ECF}"/>
              </a:ext>
            </a:extLst>
          </p:cNvPr>
          <p:cNvPicPr>
            <a:picLocks noChangeAspect="1" noChangeArrowheads="1"/>
          </p:cNvPicPr>
          <p:nvPr/>
        </p:nvPicPr>
        <p:blipFill>
          <a:blip r:embed="rId6"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5906" y="3969262"/>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ómo elaborar un ícono de aceptación">
            <a:extLst>
              <a:ext uri="{FF2B5EF4-FFF2-40B4-BE49-F238E27FC236}">
                <a16:creationId xmlns:a16="http://schemas.microsoft.com/office/drawing/2014/main" id="{7CE8949C-D069-65DB-303C-CBD1BB741F47}"/>
              </a:ext>
            </a:extLst>
          </p:cNvPr>
          <p:cNvPicPr>
            <a:picLocks noChangeAspect="1" noChangeArrowheads="1"/>
          </p:cNvPicPr>
          <p:nvPr/>
        </p:nvPicPr>
        <p:blipFill>
          <a:blip r:embed="rId6"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5906" y="4242969"/>
            <a:ext cx="371600" cy="279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39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4" name="CuadroTexto 3">
            <a:extLst>
              <a:ext uri="{FF2B5EF4-FFF2-40B4-BE49-F238E27FC236}">
                <a16:creationId xmlns:a16="http://schemas.microsoft.com/office/drawing/2014/main" id="{3B0C3A5E-9F16-FDF0-F570-F6DF055656CB}"/>
              </a:ext>
            </a:extLst>
          </p:cNvPr>
          <p:cNvSpPr txBox="1"/>
          <p:nvPr/>
        </p:nvSpPr>
        <p:spPr>
          <a:xfrm>
            <a:off x="1508779" y="1233819"/>
            <a:ext cx="6795772" cy="461665"/>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(Gestión 2018-2022)</a:t>
            </a:r>
            <a:endParaRPr lang="es-CO" sz="2400" dirty="0">
              <a:solidFill>
                <a:srgbClr val="002060"/>
              </a:solidFill>
            </a:endParaRPr>
          </a:p>
        </p:txBody>
      </p:sp>
      <p:graphicFrame>
        <p:nvGraphicFramePr>
          <p:cNvPr id="11" name="Gráfico 10">
            <a:extLst>
              <a:ext uri="{FF2B5EF4-FFF2-40B4-BE49-F238E27FC236}">
                <a16:creationId xmlns:a16="http://schemas.microsoft.com/office/drawing/2014/main" id="{BC87AE3B-5EFB-2B4E-B97D-6D02E24C7DF8}"/>
              </a:ext>
            </a:extLst>
          </p:cNvPr>
          <p:cNvGraphicFramePr>
            <a:graphicFrameLocks/>
          </p:cNvGraphicFramePr>
          <p:nvPr>
            <p:extLst>
              <p:ext uri="{D42A27DB-BD31-4B8C-83A1-F6EECF244321}">
                <p14:modId xmlns:p14="http://schemas.microsoft.com/office/powerpoint/2010/main" val="1807034037"/>
              </p:ext>
            </p:extLst>
          </p:nvPr>
        </p:nvGraphicFramePr>
        <p:xfrm>
          <a:off x="590064" y="2497766"/>
          <a:ext cx="4614459" cy="3126415"/>
        </p:xfrm>
        <a:graphic>
          <a:graphicData uri="http://schemas.openxmlformats.org/drawingml/2006/chart">
            <c:chart xmlns:c="http://schemas.openxmlformats.org/drawingml/2006/chart" xmlns:r="http://schemas.openxmlformats.org/officeDocument/2006/relationships" r:id="rId5"/>
          </a:graphicData>
        </a:graphic>
      </p:graphicFrame>
      <p:sp>
        <p:nvSpPr>
          <p:cNvPr id="12" name="Rectángulo 11">
            <a:extLst>
              <a:ext uri="{FF2B5EF4-FFF2-40B4-BE49-F238E27FC236}">
                <a16:creationId xmlns:a16="http://schemas.microsoft.com/office/drawing/2014/main" id="{11737D6B-260C-1C34-C511-7AB44DBA678B}"/>
              </a:ext>
            </a:extLst>
          </p:cNvPr>
          <p:cNvSpPr/>
          <p:nvPr/>
        </p:nvSpPr>
        <p:spPr>
          <a:xfrm>
            <a:off x="5611934" y="3944658"/>
            <a:ext cx="6074027" cy="861774"/>
          </a:xfrm>
          <a:prstGeom prst="rect">
            <a:avLst/>
          </a:prstGeom>
        </p:spPr>
        <p:txBody>
          <a:bodyPr wrap="square">
            <a:spAutoFit/>
          </a:bodyPr>
          <a:lstStyle/>
          <a:p>
            <a:pPr algn="ctr"/>
            <a:r>
              <a:rPr lang="es-CO" sz="1800"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Beneficiarios Plan de Bienestar - Gerencias Departamentales Colegiadas  2018-2022 (agosto 2022)</a:t>
            </a:r>
          </a:p>
          <a:p>
            <a:pPr algn="ctr">
              <a:spcAft>
                <a:spcPts val="0"/>
              </a:spcAft>
            </a:pPr>
            <a:endParaRPr lang="es-CO" sz="1400" b="1" cap="small" dirty="0">
              <a:solidFill>
                <a:srgbClr val="44546A"/>
              </a:solidFill>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24" name="Objeto 23">
            <a:extLst>
              <a:ext uri="{FF2B5EF4-FFF2-40B4-BE49-F238E27FC236}">
                <a16:creationId xmlns:a16="http://schemas.microsoft.com/office/drawing/2014/main" id="{4A1F7031-2A56-826A-5E3F-35ED0EC00AC9}"/>
              </a:ext>
            </a:extLst>
          </p:cNvPr>
          <p:cNvGraphicFramePr>
            <a:graphicFrameLocks noChangeAspect="1"/>
          </p:cNvGraphicFramePr>
          <p:nvPr>
            <p:extLst>
              <p:ext uri="{D42A27DB-BD31-4B8C-83A1-F6EECF244321}">
                <p14:modId xmlns:p14="http://schemas.microsoft.com/office/powerpoint/2010/main" val="832162979"/>
              </p:ext>
            </p:extLst>
          </p:nvPr>
        </p:nvGraphicFramePr>
        <p:xfrm>
          <a:off x="5355262" y="2048848"/>
          <a:ext cx="6587373" cy="1713558"/>
        </p:xfrm>
        <a:graphic>
          <a:graphicData uri="http://schemas.openxmlformats.org/presentationml/2006/ole">
            <mc:AlternateContent xmlns:mc="http://schemas.openxmlformats.org/markup-compatibility/2006">
              <mc:Choice xmlns:v="urn:schemas-microsoft-com:vml" Requires="v">
                <p:oleObj spid="_x0000_s1087" name="Hoja de cálculo" r:id="rId6" imgW="5486400" imgH="1247875" progId="Excel.Sheet.12">
                  <p:embed/>
                </p:oleObj>
              </mc:Choice>
              <mc:Fallback>
                <p:oleObj name="Hoja de cálculo" r:id="rId6" imgW="5486400" imgH="1247875" progId="Excel.Sheet.12">
                  <p:embed/>
                  <p:pic>
                    <p:nvPicPr>
                      <p:cNvPr id="0" name=""/>
                      <p:cNvPicPr/>
                      <p:nvPr/>
                    </p:nvPicPr>
                    <p:blipFill>
                      <a:blip r:embed="rId7"/>
                      <a:stretch>
                        <a:fillRect/>
                      </a:stretch>
                    </p:blipFill>
                    <p:spPr>
                      <a:xfrm>
                        <a:off x="5355262" y="2048848"/>
                        <a:ext cx="6587373" cy="1713558"/>
                      </a:xfrm>
                      <a:prstGeom prst="rect">
                        <a:avLst/>
                      </a:prstGeom>
                    </p:spPr>
                  </p:pic>
                </p:oleObj>
              </mc:Fallback>
            </mc:AlternateContent>
          </a:graphicData>
        </a:graphic>
      </p:graphicFrame>
      <p:sp>
        <p:nvSpPr>
          <p:cNvPr id="25" name="Rectángulo 24">
            <a:extLst>
              <a:ext uri="{FF2B5EF4-FFF2-40B4-BE49-F238E27FC236}">
                <a16:creationId xmlns:a16="http://schemas.microsoft.com/office/drawing/2014/main" id="{79B83A27-8201-B899-9052-4DA9590FC66A}"/>
              </a:ext>
            </a:extLst>
          </p:cNvPr>
          <p:cNvSpPr/>
          <p:nvPr/>
        </p:nvSpPr>
        <p:spPr>
          <a:xfrm>
            <a:off x="5304007" y="1675204"/>
            <a:ext cx="6638628" cy="584775"/>
          </a:xfrm>
          <a:prstGeom prst="rect">
            <a:avLst/>
          </a:prstGeom>
        </p:spPr>
        <p:txBody>
          <a:bodyPr wrap="square">
            <a:spAutoFit/>
          </a:bodyPr>
          <a:lstStyle/>
          <a:p>
            <a:r>
              <a:rPr lang="es-CO" dirty="0">
                <a:solidFill>
                  <a:srgbClr val="44546A"/>
                </a:solidFill>
                <a:latin typeface="Calibri" panose="020F0502020204030204" pitchFamily="34" charset="0"/>
                <a:ea typeface="Calibri" panose="020F0502020204030204" pitchFamily="34" charset="0"/>
                <a:cs typeface="Times New Roman" panose="02020603050405020304" pitchFamily="18" charset="0"/>
              </a:rPr>
              <a:t>B</a:t>
            </a:r>
            <a:r>
              <a:rPr lang="es-CO" sz="1800"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eneficiarios Plan de </a:t>
            </a:r>
            <a:r>
              <a:rPr lang="es-CO" dirty="0">
                <a:solidFill>
                  <a:srgbClr val="44546A"/>
                </a:solidFill>
                <a:latin typeface="Calibri" panose="020F0502020204030204" pitchFamily="34" charset="0"/>
                <a:ea typeface="Calibri" panose="020F0502020204030204" pitchFamily="34" charset="0"/>
                <a:cs typeface="Times New Roman" panose="02020603050405020304" pitchFamily="18" charset="0"/>
              </a:rPr>
              <a:t>B</a:t>
            </a:r>
            <a:r>
              <a:rPr lang="es-CO" sz="1800"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ienestar - </a:t>
            </a:r>
            <a:r>
              <a:rPr lang="es-CO" sz="1600"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Nivel Central 2018-2022 (agosto 2022)</a:t>
            </a:r>
          </a:p>
          <a:p>
            <a:endParaRPr lang="es-CO" sz="1400" dirty="0">
              <a:solidFill>
                <a:srgbClr val="44546A"/>
              </a:solidFill>
            </a:endParaRPr>
          </a:p>
        </p:txBody>
      </p:sp>
      <p:sp>
        <p:nvSpPr>
          <p:cNvPr id="30" name="CuadroTexto 29">
            <a:extLst>
              <a:ext uri="{FF2B5EF4-FFF2-40B4-BE49-F238E27FC236}">
                <a16:creationId xmlns:a16="http://schemas.microsoft.com/office/drawing/2014/main" id="{845A085A-D47A-4EDE-681C-1DB947E2342C}"/>
              </a:ext>
            </a:extLst>
          </p:cNvPr>
          <p:cNvSpPr txBox="1"/>
          <p:nvPr/>
        </p:nvSpPr>
        <p:spPr>
          <a:xfrm>
            <a:off x="862467" y="987355"/>
            <a:ext cx="727763" cy="830997"/>
          </a:xfrm>
          <a:prstGeom prst="rect">
            <a:avLst/>
          </a:prstGeom>
          <a:noFill/>
        </p:spPr>
        <p:txBody>
          <a:bodyPr wrap="none" rtlCol="0">
            <a:spAutoFit/>
          </a:bodyPr>
          <a:lstStyle/>
          <a:p>
            <a:r>
              <a:rPr lang="es-ES" sz="4800" b="1" dirty="0">
                <a:solidFill>
                  <a:schemeClr val="bg1">
                    <a:lumMod val="75000"/>
                  </a:schemeClr>
                </a:solidFill>
              </a:rPr>
              <a:t>A.</a:t>
            </a:r>
            <a:endParaRPr lang="es-CO" sz="4800" b="1" dirty="0">
              <a:solidFill>
                <a:schemeClr val="bg1">
                  <a:lumMod val="75000"/>
                </a:schemeClr>
              </a:solidFill>
            </a:endParaRPr>
          </a:p>
        </p:txBody>
      </p:sp>
      <p:grpSp>
        <p:nvGrpSpPr>
          <p:cNvPr id="31" name="Grupo 30">
            <a:extLst>
              <a:ext uri="{FF2B5EF4-FFF2-40B4-BE49-F238E27FC236}">
                <a16:creationId xmlns:a16="http://schemas.microsoft.com/office/drawing/2014/main" id="{EB0AFB18-56C7-A723-1531-EC78C72F5C56}"/>
              </a:ext>
            </a:extLst>
          </p:cNvPr>
          <p:cNvGrpSpPr/>
          <p:nvPr/>
        </p:nvGrpSpPr>
        <p:grpSpPr>
          <a:xfrm>
            <a:off x="8087957" y="386953"/>
            <a:ext cx="3604371" cy="805377"/>
            <a:chOff x="4942786" y="367259"/>
            <a:chExt cx="5775180" cy="1367467"/>
          </a:xfrm>
        </p:grpSpPr>
        <p:pic>
          <p:nvPicPr>
            <p:cNvPr id="32" name="Imagen 31">
              <a:extLst>
                <a:ext uri="{FF2B5EF4-FFF2-40B4-BE49-F238E27FC236}">
                  <a16:creationId xmlns:a16="http://schemas.microsoft.com/office/drawing/2014/main" id="{535C433F-6D25-6132-BFDF-BAC5353A6D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42786" y="367259"/>
              <a:ext cx="4590959" cy="1337487"/>
            </a:xfrm>
            <a:prstGeom prst="rect">
              <a:avLst/>
            </a:prstGeom>
          </p:spPr>
        </p:pic>
        <p:pic>
          <p:nvPicPr>
            <p:cNvPr id="33" name="Imagen 32">
              <a:extLst>
                <a:ext uri="{FF2B5EF4-FFF2-40B4-BE49-F238E27FC236}">
                  <a16:creationId xmlns:a16="http://schemas.microsoft.com/office/drawing/2014/main" id="{41770BC8-A30B-F637-38C9-7E87A3974A69}"/>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9949043" y="569627"/>
              <a:ext cx="768923" cy="1106499"/>
            </a:xfrm>
            <a:prstGeom prst="rect">
              <a:avLst/>
            </a:prstGeom>
          </p:spPr>
        </p:pic>
        <p:cxnSp>
          <p:nvCxnSpPr>
            <p:cNvPr id="34" name="Conector recto 33">
              <a:extLst>
                <a:ext uri="{FF2B5EF4-FFF2-40B4-BE49-F238E27FC236}">
                  <a16:creationId xmlns:a16="http://schemas.microsoft.com/office/drawing/2014/main" id="{AD514055-365F-4296-F948-F7D19CF7FA33}"/>
                </a:ext>
              </a:extLst>
            </p:cNvPr>
            <p:cNvCxnSpPr>
              <a:cxnSpLocks/>
            </p:cNvCxnSpPr>
            <p:nvPr/>
          </p:nvCxnSpPr>
          <p:spPr>
            <a:xfrm>
              <a:off x="9758596" y="563512"/>
              <a:ext cx="0" cy="11712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aphicFrame>
        <p:nvGraphicFramePr>
          <p:cNvPr id="5" name="Tabla 4"/>
          <p:cNvGraphicFramePr>
            <a:graphicFrameLocks noGrp="1"/>
          </p:cNvGraphicFramePr>
          <p:nvPr>
            <p:extLst>
              <p:ext uri="{D42A27DB-BD31-4B8C-83A1-F6EECF244321}">
                <p14:modId xmlns:p14="http://schemas.microsoft.com/office/powerpoint/2010/main" val="1674867712"/>
              </p:ext>
            </p:extLst>
          </p:nvPr>
        </p:nvGraphicFramePr>
        <p:xfrm>
          <a:off x="5457372" y="4626892"/>
          <a:ext cx="6371773" cy="1456205"/>
        </p:xfrm>
        <a:graphic>
          <a:graphicData uri="http://schemas.openxmlformats.org/drawingml/2006/table">
            <a:tbl>
              <a:tblPr firstRow="1" firstCol="1" bandRow="1">
                <a:tableStyleId>{5C22544A-7EE6-4342-B048-85BDC9FD1C3A}</a:tableStyleId>
              </a:tblPr>
              <a:tblGrid>
                <a:gridCol w="1935162">
                  <a:extLst>
                    <a:ext uri="{9D8B030D-6E8A-4147-A177-3AD203B41FA5}">
                      <a16:colId xmlns:a16="http://schemas.microsoft.com/office/drawing/2014/main" val="1991378534"/>
                    </a:ext>
                  </a:extLst>
                </a:gridCol>
                <a:gridCol w="757207">
                  <a:extLst>
                    <a:ext uri="{9D8B030D-6E8A-4147-A177-3AD203B41FA5}">
                      <a16:colId xmlns:a16="http://schemas.microsoft.com/office/drawing/2014/main" val="2400520366"/>
                    </a:ext>
                  </a:extLst>
                </a:gridCol>
                <a:gridCol w="716861">
                  <a:extLst>
                    <a:ext uri="{9D8B030D-6E8A-4147-A177-3AD203B41FA5}">
                      <a16:colId xmlns:a16="http://schemas.microsoft.com/office/drawing/2014/main" val="4275091706"/>
                    </a:ext>
                  </a:extLst>
                </a:gridCol>
                <a:gridCol w="676514">
                  <a:extLst>
                    <a:ext uri="{9D8B030D-6E8A-4147-A177-3AD203B41FA5}">
                      <a16:colId xmlns:a16="http://schemas.microsoft.com/office/drawing/2014/main" val="2902295717"/>
                    </a:ext>
                  </a:extLst>
                </a:gridCol>
                <a:gridCol w="757207">
                  <a:extLst>
                    <a:ext uri="{9D8B030D-6E8A-4147-A177-3AD203B41FA5}">
                      <a16:colId xmlns:a16="http://schemas.microsoft.com/office/drawing/2014/main" val="1798026468"/>
                    </a:ext>
                  </a:extLst>
                </a:gridCol>
                <a:gridCol w="798273">
                  <a:extLst>
                    <a:ext uri="{9D8B030D-6E8A-4147-A177-3AD203B41FA5}">
                      <a16:colId xmlns:a16="http://schemas.microsoft.com/office/drawing/2014/main" val="3167642035"/>
                    </a:ext>
                  </a:extLst>
                </a:gridCol>
                <a:gridCol w="730549">
                  <a:extLst>
                    <a:ext uri="{9D8B030D-6E8A-4147-A177-3AD203B41FA5}">
                      <a16:colId xmlns:a16="http://schemas.microsoft.com/office/drawing/2014/main" val="3251752134"/>
                    </a:ext>
                  </a:extLst>
                </a:gridCol>
              </a:tblGrid>
              <a:tr h="511165">
                <a:tc>
                  <a:txBody>
                    <a:bodyPr/>
                    <a:lstStyle/>
                    <a:p>
                      <a:pPr algn="ctr">
                        <a:spcAft>
                          <a:spcPts val="0"/>
                        </a:spcAft>
                      </a:pPr>
                      <a:r>
                        <a:rPr lang="es-CO" sz="1200" dirty="0">
                          <a:effectLst/>
                        </a:rPr>
                        <a:t>Programa</a:t>
                      </a:r>
                      <a:endParaRPr lang="es-CO"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CO" sz="1200" dirty="0">
                          <a:effectLst/>
                        </a:rPr>
                        <a:t>2018</a:t>
                      </a:r>
                      <a:endParaRPr lang="es-CO"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CO" sz="1200">
                          <a:effectLst/>
                        </a:rPr>
                        <a:t>2019</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CO" sz="1200">
                          <a:effectLst/>
                        </a:rPr>
                        <a:t>2020</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CO" sz="1200">
                          <a:effectLst/>
                        </a:rPr>
                        <a:t>2021</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CO" sz="1200" dirty="0">
                          <a:effectLst/>
                        </a:rPr>
                        <a:t>2022 (agosto </a:t>
                      </a:r>
                      <a:r>
                        <a:rPr lang="es-CO" sz="1200" dirty="0" smtClean="0">
                          <a:effectLst/>
                        </a:rPr>
                        <a:t>)</a:t>
                      </a:r>
                      <a:endParaRPr lang="es-CO"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spcAft>
                          <a:spcPts val="0"/>
                        </a:spcAft>
                      </a:pPr>
                      <a:r>
                        <a:rPr lang="es-CO" sz="1200">
                          <a:effectLst/>
                        </a:rPr>
                        <a:t>Total </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911483021"/>
                  </a:ext>
                </a:extLst>
              </a:tr>
              <a:tr h="423728">
                <a:tc>
                  <a:txBody>
                    <a:bodyPr/>
                    <a:lstStyle/>
                    <a:p>
                      <a:pPr>
                        <a:spcAft>
                          <a:spcPts val="0"/>
                        </a:spcAft>
                      </a:pPr>
                      <a:r>
                        <a:rPr lang="es-CO" sz="1200" b="0" dirty="0">
                          <a:effectLst/>
                          <a:latin typeface="Arial" panose="020B0604020202020204" pitchFamily="34" charset="0"/>
                          <a:cs typeface="Arial" panose="020B0604020202020204" pitchFamily="34" charset="0"/>
                        </a:rPr>
                        <a:t>Recreación, Cultura y Deporte</a:t>
                      </a:r>
                      <a:endParaRPr lang="es-CO" sz="1200" b="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7.311</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6.733</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5.262</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7.095</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spcAft>
                          <a:spcPts val="0"/>
                        </a:spcAft>
                      </a:pPr>
                      <a:r>
                        <a:rPr lang="es-CO" sz="1200">
                          <a:effectLst/>
                          <a:latin typeface="Arial" panose="020B0604020202020204" pitchFamily="34"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a:effectLst/>
                          <a:latin typeface="Arial" panose="020B0604020202020204" pitchFamily="34" charset="0"/>
                          <a:cs typeface="Arial" panose="020B0604020202020204" pitchFamily="34" charset="0"/>
                        </a:rPr>
                        <a:t>26.401</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extLst>
                  <a:ext uri="{0D108BD9-81ED-4DB2-BD59-A6C34878D82A}">
                    <a16:rowId xmlns:a16="http://schemas.microsoft.com/office/drawing/2014/main" val="1469189736"/>
                  </a:ext>
                </a:extLst>
              </a:tr>
              <a:tr h="260656">
                <a:tc>
                  <a:txBody>
                    <a:bodyPr/>
                    <a:lstStyle/>
                    <a:p>
                      <a:pPr>
                        <a:spcAft>
                          <a:spcPts val="0"/>
                        </a:spcAft>
                      </a:pPr>
                      <a:r>
                        <a:rPr lang="es-CO" sz="1200" b="0" dirty="0">
                          <a:effectLst/>
                          <a:latin typeface="Arial" panose="020B0604020202020204" pitchFamily="34" charset="0"/>
                          <a:cs typeface="Arial" panose="020B0604020202020204" pitchFamily="34" charset="0"/>
                        </a:rPr>
                        <a:t>Programas Especiales</a:t>
                      </a:r>
                      <a:endParaRPr lang="es-CO" sz="1200" b="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1.489</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a:effectLst/>
                          <a:latin typeface="Arial" panose="020B0604020202020204" pitchFamily="34" charset="0"/>
                          <a:cs typeface="Arial" panose="020B0604020202020204" pitchFamily="34" charset="0"/>
                        </a:rPr>
                        <a:t>1.302</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1.129</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997</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816</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5.733</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extLst>
                  <a:ext uri="{0D108BD9-81ED-4DB2-BD59-A6C34878D82A}">
                    <a16:rowId xmlns:a16="http://schemas.microsoft.com/office/drawing/2014/main" val="1729256271"/>
                  </a:ext>
                </a:extLst>
              </a:tr>
              <a:tr h="260656">
                <a:tc>
                  <a:txBody>
                    <a:bodyPr/>
                    <a:lstStyle/>
                    <a:p>
                      <a:pPr>
                        <a:spcAft>
                          <a:spcPts val="0"/>
                        </a:spcAft>
                      </a:pPr>
                      <a:r>
                        <a:rPr lang="es-CO" sz="1200" b="0" dirty="0">
                          <a:effectLst/>
                          <a:latin typeface="Arial" panose="020B0604020202020204" pitchFamily="34" charset="0"/>
                          <a:cs typeface="Arial" panose="020B0604020202020204" pitchFamily="34" charset="0"/>
                        </a:rPr>
                        <a:t>Total </a:t>
                      </a:r>
                      <a:endParaRPr lang="es-CO" sz="1200" b="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a:effectLst/>
                          <a:latin typeface="Arial" panose="020B0604020202020204" pitchFamily="34" charset="0"/>
                          <a:cs typeface="Arial" panose="020B0604020202020204" pitchFamily="34" charset="0"/>
                        </a:rPr>
                        <a:t>8.800</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a:effectLst/>
                          <a:latin typeface="Arial" panose="020B0604020202020204" pitchFamily="34" charset="0"/>
                          <a:cs typeface="Arial" panose="020B0604020202020204" pitchFamily="34" charset="0"/>
                        </a:rPr>
                        <a:t>8.035</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a:effectLst/>
                          <a:latin typeface="Arial" panose="020B0604020202020204" pitchFamily="34" charset="0"/>
                          <a:cs typeface="Arial" panose="020B0604020202020204" pitchFamily="34" charset="0"/>
                        </a:rPr>
                        <a:t>6.391</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8.092</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816</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tc>
                  <a:txBody>
                    <a:bodyPr/>
                    <a:lstStyle/>
                    <a:p>
                      <a:pPr algn="r">
                        <a:spcAft>
                          <a:spcPts val="0"/>
                        </a:spcAft>
                      </a:pPr>
                      <a:r>
                        <a:rPr lang="es-CO" sz="1200" dirty="0">
                          <a:effectLst/>
                          <a:latin typeface="Arial" panose="020B0604020202020204" pitchFamily="34" charset="0"/>
                          <a:cs typeface="Arial" panose="020B0604020202020204" pitchFamily="34" charset="0"/>
                        </a:rPr>
                        <a:t>32.134</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tc>
                <a:extLst>
                  <a:ext uri="{0D108BD9-81ED-4DB2-BD59-A6C34878D82A}">
                    <a16:rowId xmlns:a16="http://schemas.microsoft.com/office/drawing/2014/main" val="1256057609"/>
                  </a:ext>
                </a:extLst>
              </a:tr>
            </a:tbl>
          </a:graphicData>
        </a:graphic>
      </p:graphicFrame>
    </p:spTree>
    <p:extLst>
      <p:ext uri="{BB962C8B-B14F-4D97-AF65-F5344CB8AC3E}">
        <p14:creationId xmlns:p14="http://schemas.microsoft.com/office/powerpoint/2010/main" val="824408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46E54D4-5368-6996-6F48-F9046E024CF3}"/>
              </a:ext>
            </a:extLst>
          </p:cNvPr>
          <p:cNvGrpSpPr/>
          <p:nvPr/>
        </p:nvGrpSpPr>
        <p:grpSpPr>
          <a:xfrm>
            <a:off x="0" y="0"/>
            <a:ext cx="11842231" cy="6887980"/>
            <a:chOff x="0" y="0"/>
            <a:chExt cx="11842231" cy="6887980"/>
          </a:xfrm>
        </p:grpSpPr>
        <p:grpSp>
          <p:nvGrpSpPr>
            <p:cNvPr id="3" name="Grupo 2">
              <a:extLst>
                <a:ext uri="{FF2B5EF4-FFF2-40B4-BE49-F238E27FC236}">
                  <a16:creationId xmlns:a16="http://schemas.microsoft.com/office/drawing/2014/main" id="{027BAF38-7A87-6667-31A8-CD16FB86A921}"/>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3A558F43-BCC5-B5F8-39BE-FDCECD4B7D03}"/>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9" name="Imagen 8">
                <a:extLst>
                  <a:ext uri="{FF2B5EF4-FFF2-40B4-BE49-F238E27FC236}">
                    <a16:creationId xmlns:a16="http://schemas.microsoft.com/office/drawing/2014/main" id="{212A107D-72B5-705A-81D7-3DFC807087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11" name="CuadroTexto 10">
                <a:extLst>
                  <a:ext uri="{FF2B5EF4-FFF2-40B4-BE49-F238E27FC236}">
                    <a16:creationId xmlns:a16="http://schemas.microsoft.com/office/drawing/2014/main" id="{348528A9-C2E0-4C4A-39EC-39FDB6701221}"/>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3" name="Conector recto 12">
                <a:extLst>
                  <a:ext uri="{FF2B5EF4-FFF2-40B4-BE49-F238E27FC236}">
                    <a16:creationId xmlns:a16="http://schemas.microsoft.com/office/drawing/2014/main" id="{21AAB2EE-C051-1582-D785-8EF09AB260E7}"/>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4" name="Rectángulo 3">
              <a:extLst>
                <a:ext uri="{FF2B5EF4-FFF2-40B4-BE49-F238E27FC236}">
                  <a16:creationId xmlns:a16="http://schemas.microsoft.com/office/drawing/2014/main" id="{65DFD6C6-EFDB-5B93-6F01-FC7263E6F711}"/>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8" name="CuadroTexto 7">
            <a:extLst>
              <a:ext uri="{FF2B5EF4-FFF2-40B4-BE49-F238E27FC236}">
                <a16:creationId xmlns:a16="http://schemas.microsoft.com/office/drawing/2014/main" id="{567B6149-6DFD-AAA8-61DA-1A2F450F043C}"/>
              </a:ext>
            </a:extLst>
          </p:cNvPr>
          <p:cNvSpPr txBox="1"/>
          <p:nvPr/>
        </p:nvSpPr>
        <p:spPr>
          <a:xfrm>
            <a:off x="1314642" y="1492324"/>
            <a:ext cx="5144373" cy="1508105"/>
          </a:xfrm>
          <a:prstGeom prst="rect">
            <a:avLst/>
          </a:prstGeom>
          <a:noFill/>
        </p:spPr>
        <p:txBody>
          <a:bodyPr wrap="square" rtlCol="0">
            <a:spAutoFit/>
          </a:bodyPr>
          <a:lstStyle/>
          <a:p>
            <a:pPr algn="just"/>
            <a:r>
              <a:rPr lang="es-CO" sz="2000" dirty="0">
                <a:solidFill>
                  <a:srgbClr val="002060"/>
                </a:solidFill>
                <a:latin typeface="Arial" panose="020B0604020202020204" pitchFamily="34" charset="0"/>
                <a:cs typeface="Arial" panose="020B0604020202020204" pitchFamily="34" charset="0"/>
              </a:rPr>
              <a:t>Líneas destinadas a: </a:t>
            </a:r>
          </a:p>
          <a:p>
            <a:pPr algn="just"/>
            <a:endParaRPr lang="es-CO" dirty="0">
              <a:solidFill>
                <a:srgbClr val="002060"/>
              </a:solidFill>
              <a:latin typeface="Arial" panose="020B0604020202020204" pitchFamily="34" charset="0"/>
              <a:cs typeface="Arial" panose="020B0604020202020204" pitchFamily="34" charset="0"/>
            </a:endParaRPr>
          </a:p>
          <a:p>
            <a:pPr algn="just"/>
            <a:r>
              <a:rPr lang="es-CO" dirty="0">
                <a:latin typeface="Arial" panose="020B0604020202020204" pitchFamily="34" charset="0"/>
                <a:cs typeface="Arial" panose="020B0604020202020204" pitchFamily="34" charset="0"/>
              </a:rPr>
              <a:t> </a:t>
            </a:r>
            <a:r>
              <a:rPr lang="es-CO" b="1" dirty="0">
                <a:solidFill>
                  <a:srgbClr val="002060"/>
                </a:solidFill>
                <a:latin typeface="Arial" panose="020B0604020202020204" pitchFamily="34" charset="0"/>
                <a:cs typeface="Arial" panose="020B0604020202020204" pitchFamily="34" charset="0"/>
              </a:rPr>
              <a:t>VIVIENDA:</a:t>
            </a:r>
          </a:p>
          <a:p>
            <a:pPr algn="just"/>
            <a:endParaRPr lang="es-CO" dirty="0">
              <a:latin typeface="Arial" panose="020B0604020202020204" pitchFamily="34" charset="0"/>
              <a:cs typeface="Arial" panose="020B0604020202020204" pitchFamily="34" charset="0"/>
            </a:endParaRPr>
          </a:p>
          <a:p>
            <a:pPr algn="just"/>
            <a:endParaRPr lang="es-CO" b="1" dirty="0">
              <a:latin typeface="Arial" panose="020B0604020202020204" pitchFamily="34" charset="0"/>
              <a:cs typeface="Arial" panose="020B0604020202020204" pitchFamily="34" charset="0"/>
            </a:endParaRPr>
          </a:p>
        </p:txBody>
      </p:sp>
      <p:pic>
        <p:nvPicPr>
          <p:cNvPr id="12" name="Gráfico 11">
            <a:extLst>
              <a:ext uri="{FF2B5EF4-FFF2-40B4-BE49-F238E27FC236}">
                <a16:creationId xmlns:a16="http://schemas.microsoft.com/office/drawing/2014/main" id="{A46AC61B-BC4F-F179-6388-7DD889C7130A}"/>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886001" y="2078704"/>
            <a:ext cx="428641" cy="458237"/>
          </a:xfrm>
          <a:prstGeom prst="rect">
            <a:avLst/>
          </a:prstGeom>
        </p:spPr>
      </p:pic>
      <p:pic>
        <p:nvPicPr>
          <p:cNvPr id="16" name="Gráfico 15">
            <a:extLst>
              <a:ext uri="{FF2B5EF4-FFF2-40B4-BE49-F238E27FC236}">
                <a16:creationId xmlns:a16="http://schemas.microsoft.com/office/drawing/2014/main" id="{E28428B8-2780-1DB3-41F1-60D42258D54C}"/>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73099" y="4377376"/>
            <a:ext cx="428641" cy="458237"/>
          </a:xfrm>
          <a:prstGeom prst="rect">
            <a:avLst/>
          </a:prstGeom>
        </p:spPr>
      </p:pic>
      <p:sp>
        <p:nvSpPr>
          <p:cNvPr id="14" name="CuadroTexto 13">
            <a:extLst>
              <a:ext uri="{FF2B5EF4-FFF2-40B4-BE49-F238E27FC236}">
                <a16:creationId xmlns:a16="http://schemas.microsoft.com/office/drawing/2014/main" id="{0DCE5F1F-4C9E-75E0-2B9C-0C3846BB9305}"/>
              </a:ext>
            </a:extLst>
          </p:cNvPr>
          <p:cNvSpPr txBox="1"/>
          <p:nvPr/>
        </p:nvSpPr>
        <p:spPr>
          <a:xfrm>
            <a:off x="1216290" y="830495"/>
            <a:ext cx="7421878" cy="646331"/>
          </a:xfrm>
          <a:prstGeom prst="rect">
            <a:avLst/>
          </a:prstGeom>
          <a:noFill/>
        </p:spPr>
        <p:txBody>
          <a:bodyPr wrap="square" rtlCol="0">
            <a:spAutoFit/>
          </a:bodyPr>
          <a:lstStyle/>
          <a:p>
            <a:r>
              <a:rPr lang="es-ES" sz="3600" dirty="0">
                <a:latin typeface="Arial" panose="020B0604020202020204" pitchFamily="34" charset="0"/>
                <a:cs typeface="Arial" panose="020B0604020202020204" pitchFamily="34" charset="0"/>
              </a:rPr>
              <a:t>SERVICIO DE </a:t>
            </a:r>
            <a:r>
              <a:rPr lang="es-CO" sz="3600" b="1" dirty="0">
                <a:solidFill>
                  <a:srgbClr val="002060"/>
                </a:solidFill>
                <a:latin typeface="Arial" panose="020B0604020202020204" pitchFamily="34" charset="0"/>
                <a:cs typeface="Arial" panose="020B0604020202020204" pitchFamily="34" charset="0"/>
              </a:rPr>
              <a:t>CRÉDITOS</a:t>
            </a:r>
            <a:endParaRPr lang="es-CO" sz="3600" dirty="0">
              <a:latin typeface="Arial" panose="020B0604020202020204" pitchFamily="34" charset="0"/>
              <a:cs typeface="Arial" panose="020B0604020202020204" pitchFamily="34" charset="0"/>
            </a:endParaRPr>
          </a:p>
        </p:txBody>
      </p:sp>
      <p:sp>
        <p:nvSpPr>
          <p:cNvPr id="17" name="CuadroTexto 16">
            <a:extLst>
              <a:ext uri="{FF2B5EF4-FFF2-40B4-BE49-F238E27FC236}">
                <a16:creationId xmlns:a16="http://schemas.microsoft.com/office/drawing/2014/main" id="{FCAF917E-BA7D-63CF-5CFF-B7C5F64F2796}"/>
              </a:ext>
            </a:extLst>
          </p:cNvPr>
          <p:cNvSpPr txBox="1"/>
          <p:nvPr/>
        </p:nvSpPr>
        <p:spPr>
          <a:xfrm>
            <a:off x="2555037" y="2092394"/>
            <a:ext cx="6093912" cy="1477328"/>
          </a:xfrm>
          <a:prstGeom prst="rect">
            <a:avLst/>
          </a:prstGeom>
          <a:noFill/>
        </p:spPr>
        <p:txBody>
          <a:bodyPr wrap="square">
            <a:spAutoFit/>
          </a:bodyPr>
          <a:lstStyle/>
          <a:p>
            <a:pPr algn="just"/>
            <a:r>
              <a:rPr lang="es-CO" dirty="0">
                <a:solidFill>
                  <a:schemeClr val="bg2">
                    <a:lumMod val="50000"/>
                  </a:schemeClr>
                </a:solidFill>
                <a:latin typeface="Arial" panose="020B0604020202020204" pitchFamily="34" charset="0"/>
                <a:cs typeface="Arial" panose="020B0604020202020204" pitchFamily="34" charset="0"/>
              </a:rPr>
              <a:t>Comprende las siguientes modalidades.</a:t>
            </a:r>
          </a:p>
          <a:p>
            <a:pPr algn="just"/>
            <a:r>
              <a:rPr lang="es-CO" dirty="0">
                <a:latin typeface="Arial" panose="020B0604020202020204" pitchFamily="34" charset="0"/>
                <a:cs typeface="Arial" panose="020B0604020202020204" pitchFamily="34" charset="0"/>
              </a:rPr>
              <a:t> </a:t>
            </a:r>
          </a:p>
          <a:p>
            <a:pPr lvl="0" algn="just"/>
            <a:r>
              <a:rPr lang="es-CO" dirty="0">
                <a:latin typeface="Arial" panose="020B0604020202020204" pitchFamily="34" charset="0"/>
                <a:cs typeface="Arial" panose="020B0604020202020204" pitchFamily="34" charset="0"/>
              </a:rPr>
              <a:t>	Compra de vivienda nueva o usada.		Liberación de gravámenes hipotecarios.</a:t>
            </a:r>
          </a:p>
          <a:p>
            <a:pPr algn="just"/>
            <a:r>
              <a:rPr lang="es-CO" dirty="0">
                <a:latin typeface="Arial" panose="020B0604020202020204" pitchFamily="34" charset="0"/>
                <a:cs typeface="Arial" panose="020B0604020202020204" pitchFamily="34" charset="0"/>
              </a:rPr>
              <a:t>	Construcción de vivienda en lote propio. </a:t>
            </a:r>
          </a:p>
        </p:txBody>
      </p:sp>
      <p:pic>
        <p:nvPicPr>
          <p:cNvPr id="19" name="Picture 2" descr="Cómo elaborar un ícono de aceptación">
            <a:extLst>
              <a:ext uri="{FF2B5EF4-FFF2-40B4-BE49-F238E27FC236}">
                <a16:creationId xmlns:a16="http://schemas.microsoft.com/office/drawing/2014/main" id="{B660F540-96C9-4C43-8A72-A551E53E4C43}"/>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65572" y="2641318"/>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ómo elaborar un ícono de aceptación">
            <a:extLst>
              <a:ext uri="{FF2B5EF4-FFF2-40B4-BE49-F238E27FC236}">
                <a16:creationId xmlns:a16="http://schemas.microsoft.com/office/drawing/2014/main" id="{DD65CD70-37A0-7D81-0E55-798F57751A64}"/>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65572" y="2916433"/>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ómo elaborar un ícono de aceptación">
            <a:extLst>
              <a:ext uri="{FF2B5EF4-FFF2-40B4-BE49-F238E27FC236}">
                <a16:creationId xmlns:a16="http://schemas.microsoft.com/office/drawing/2014/main" id="{6D10EE21-F9E6-366E-DBF2-BC3F19371381}"/>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65572" y="3193353"/>
            <a:ext cx="371600" cy="279793"/>
          </a:xfrm>
          <a:prstGeom prst="rect">
            <a:avLst/>
          </a:prstGeom>
          <a:noFill/>
          <a:extLst>
            <a:ext uri="{909E8E84-426E-40DD-AFC4-6F175D3DCCD1}">
              <a14:hiddenFill xmlns:a14="http://schemas.microsoft.com/office/drawing/2010/main">
                <a:solidFill>
                  <a:srgbClr val="FFFFFF"/>
                </a:solidFill>
              </a14:hiddenFill>
            </a:ext>
          </a:extLst>
        </p:spPr>
      </p:pic>
      <p:sp>
        <p:nvSpPr>
          <p:cNvPr id="23" name="CuadroTexto 22">
            <a:extLst>
              <a:ext uri="{FF2B5EF4-FFF2-40B4-BE49-F238E27FC236}">
                <a16:creationId xmlns:a16="http://schemas.microsoft.com/office/drawing/2014/main" id="{9DD4B350-5340-20F2-033E-B9EC5F5C68B6}"/>
              </a:ext>
            </a:extLst>
          </p:cNvPr>
          <p:cNvSpPr txBox="1"/>
          <p:nvPr/>
        </p:nvSpPr>
        <p:spPr>
          <a:xfrm>
            <a:off x="1301740" y="4441218"/>
            <a:ext cx="5144373" cy="369332"/>
          </a:xfrm>
          <a:prstGeom prst="rect">
            <a:avLst/>
          </a:prstGeom>
          <a:noFill/>
        </p:spPr>
        <p:txBody>
          <a:bodyPr wrap="square" rtlCol="0">
            <a:spAutoFit/>
          </a:bodyPr>
          <a:lstStyle/>
          <a:p>
            <a:pPr algn="just"/>
            <a:r>
              <a:rPr lang="es-CO" b="1" dirty="0">
                <a:solidFill>
                  <a:srgbClr val="002060"/>
                </a:solidFill>
                <a:latin typeface="Arial" panose="020B0604020202020204" pitchFamily="34" charset="0"/>
                <a:cs typeface="Arial" panose="020B0604020202020204" pitchFamily="34" charset="0"/>
              </a:rPr>
              <a:t>VEHÍCULO:</a:t>
            </a:r>
            <a:endParaRPr lang="es-CO" b="1" dirty="0">
              <a:latin typeface="Arial" panose="020B0604020202020204" pitchFamily="34" charset="0"/>
              <a:cs typeface="Arial" panose="020B0604020202020204" pitchFamily="34" charset="0"/>
            </a:endParaRPr>
          </a:p>
        </p:txBody>
      </p:sp>
      <p:sp>
        <p:nvSpPr>
          <p:cNvPr id="25" name="CuadroTexto 24">
            <a:extLst>
              <a:ext uri="{FF2B5EF4-FFF2-40B4-BE49-F238E27FC236}">
                <a16:creationId xmlns:a16="http://schemas.microsoft.com/office/drawing/2014/main" id="{A12F0EE9-7FFE-3372-D7DB-B9F43A635DEF}"/>
              </a:ext>
            </a:extLst>
          </p:cNvPr>
          <p:cNvSpPr txBox="1"/>
          <p:nvPr/>
        </p:nvSpPr>
        <p:spPr>
          <a:xfrm>
            <a:off x="2630442" y="4196141"/>
            <a:ext cx="7750134" cy="1754326"/>
          </a:xfrm>
          <a:prstGeom prst="rect">
            <a:avLst/>
          </a:prstGeom>
          <a:noFill/>
        </p:spPr>
        <p:txBody>
          <a:bodyPr wrap="square" rtlCol="0">
            <a:spAutoFit/>
          </a:bodyPr>
          <a:lstStyle/>
          <a:p>
            <a:pPr algn="just"/>
            <a:endParaRPr lang="es-CO" dirty="0">
              <a:latin typeface="Arial" panose="020B0604020202020204" pitchFamily="34" charset="0"/>
              <a:cs typeface="Arial" panose="020B0604020202020204" pitchFamily="34" charset="0"/>
            </a:endParaRPr>
          </a:p>
          <a:p>
            <a:pPr algn="just"/>
            <a:r>
              <a:rPr lang="es-CO" dirty="0">
                <a:solidFill>
                  <a:schemeClr val="bg1">
                    <a:lumMod val="50000"/>
                  </a:schemeClr>
                </a:solidFill>
                <a:latin typeface="Arial" panose="020B0604020202020204" pitchFamily="34" charset="0"/>
                <a:cs typeface="Arial" panose="020B0604020202020204" pitchFamily="34" charset="0"/>
              </a:rPr>
              <a:t>Comprende las siguientes modalidades:</a:t>
            </a:r>
          </a:p>
          <a:p>
            <a:pPr algn="just"/>
            <a:endParaRPr lang="es-CO" dirty="0">
              <a:latin typeface="Arial" panose="020B0604020202020204" pitchFamily="34" charset="0"/>
              <a:cs typeface="Arial" panose="020B0604020202020204" pitchFamily="34" charset="0"/>
            </a:endParaRPr>
          </a:p>
          <a:p>
            <a:pPr lvl="0" algn="just"/>
            <a:r>
              <a:rPr lang="es-CO" dirty="0">
                <a:latin typeface="Arial" panose="020B0604020202020204" pitchFamily="34" charset="0"/>
                <a:cs typeface="Arial" panose="020B0604020202020204" pitchFamily="34" charset="0"/>
              </a:rPr>
              <a:t>	Compra de vehículo nuevo o usado.</a:t>
            </a:r>
          </a:p>
          <a:p>
            <a:pPr lvl="0" algn="just"/>
            <a:r>
              <a:rPr lang="es-CO" dirty="0">
                <a:latin typeface="Arial" panose="020B0604020202020204" pitchFamily="34" charset="0"/>
                <a:cs typeface="Arial" panose="020B0604020202020204" pitchFamily="34" charset="0"/>
              </a:rPr>
              <a:t>	Liberación de prenda. </a:t>
            </a:r>
          </a:p>
          <a:p>
            <a:pPr lvl="0" algn="just"/>
            <a:endParaRPr lang="es-CO" dirty="0">
              <a:latin typeface="Arial" panose="020B0604020202020204" pitchFamily="34" charset="0"/>
              <a:cs typeface="Arial" panose="020B0604020202020204" pitchFamily="34" charset="0"/>
            </a:endParaRPr>
          </a:p>
        </p:txBody>
      </p:sp>
      <p:pic>
        <p:nvPicPr>
          <p:cNvPr id="26" name="Picture 2" descr="Cómo elaborar un ícono de aceptación">
            <a:extLst>
              <a:ext uri="{FF2B5EF4-FFF2-40B4-BE49-F238E27FC236}">
                <a16:creationId xmlns:a16="http://schemas.microsoft.com/office/drawing/2014/main" id="{E3948FDE-6F66-76EB-5DE1-F0A467E394E1}"/>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83175" y="5045554"/>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ómo elaborar un ícono de aceptación">
            <a:extLst>
              <a:ext uri="{FF2B5EF4-FFF2-40B4-BE49-F238E27FC236}">
                <a16:creationId xmlns:a16="http://schemas.microsoft.com/office/drawing/2014/main" id="{BC6BDA42-8C8E-09A5-AC18-384238D40888}"/>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83175" y="5336851"/>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8" name="Imagen 27">
            <a:extLst>
              <a:ext uri="{FF2B5EF4-FFF2-40B4-BE49-F238E27FC236}">
                <a16:creationId xmlns:a16="http://schemas.microsoft.com/office/drawing/2014/main" id="{0AD197D2-84FE-7A5E-06F6-4A4FD8026FE7}"/>
              </a:ext>
            </a:extLst>
          </p:cNvPr>
          <p:cNvPicPr>
            <a:picLocks noChangeAspect="1"/>
          </p:cNvPicPr>
          <p:nvPr/>
        </p:nvPicPr>
        <p:blipFill rotWithShape="1">
          <a:blip r:embed="rId10" cstate="hqprint">
            <a:extLst>
              <a:ext uri="{28A0092B-C50C-407E-A947-70E740481C1C}">
                <a14:useLocalDpi xmlns:a14="http://schemas.microsoft.com/office/drawing/2010/main" val="0"/>
              </a:ext>
            </a:extLst>
          </a:blip>
          <a:srcRect l="19333" t="8891" r="22024"/>
          <a:stretch/>
        </p:blipFill>
        <p:spPr>
          <a:xfrm>
            <a:off x="8842884" y="1132465"/>
            <a:ext cx="3349116" cy="3468836"/>
          </a:xfrm>
          <a:prstGeom prst="rect">
            <a:avLst/>
          </a:prstGeom>
        </p:spPr>
      </p:pic>
      <p:pic>
        <p:nvPicPr>
          <p:cNvPr id="29" name="Imagen 28">
            <a:extLst>
              <a:ext uri="{FF2B5EF4-FFF2-40B4-BE49-F238E27FC236}">
                <a16:creationId xmlns:a16="http://schemas.microsoft.com/office/drawing/2014/main" id="{41A02D7B-397B-9DF3-4AC9-AC98EF9575AB}"/>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l="24179" t="22145" r="20504" b="5834"/>
          <a:stretch/>
        </p:blipFill>
        <p:spPr>
          <a:xfrm>
            <a:off x="8853665" y="3977835"/>
            <a:ext cx="3349116" cy="2910124"/>
          </a:xfrm>
          <a:prstGeom prst="rect">
            <a:avLst/>
          </a:prstGeom>
        </p:spPr>
      </p:pic>
    </p:spTree>
    <p:extLst>
      <p:ext uri="{BB962C8B-B14F-4D97-AF65-F5344CB8AC3E}">
        <p14:creationId xmlns:p14="http://schemas.microsoft.com/office/powerpoint/2010/main" val="3758634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46E54D4-5368-6996-6F48-F9046E024CF3}"/>
              </a:ext>
            </a:extLst>
          </p:cNvPr>
          <p:cNvGrpSpPr/>
          <p:nvPr/>
        </p:nvGrpSpPr>
        <p:grpSpPr>
          <a:xfrm>
            <a:off x="0" y="0"/>
            <a:ext cx="11842231" cy="6887980"/>
            <a:chOff x="0" y="0"/>
            <a:chExt cx="11842231" cy="6887980"/>
          </a:xfrm>
        </p:grpSpPr>
        <p:grpSp>
          <p:nvGrpSpPr>
            <p:cNvPr id="3" name="Grupo 2">
              <a:extLst>
                <a:ext uri="{FF2B5EF4-FFF2-40B4-BE49-F238E27FC236}">
                  <a16:creationId xmlns:a16="http://schemas.microsoft.com/office/drawing/2014/main" id="{027BAF38-7A87-6667-31A8-CD16FB86A921}"/>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3A558F43-BCC5-B5F8-39BE-FDCECD4B7D03}"/>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9" name="Imagen 8">
                <a:extLst>
                  <a:ext uri="{FF2B5EF4-FFF2-40B4-BE49-F238E27FC236}">
                    <a16:creationId xmlns:a16="http://schemas.microsoft.com/office/drawing/2014/main" id="{212A107D-72B5-705A-81D7-3DFC807087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11" name="CuadroTexto 10">
                <a:extLst>
                  <a:ext uri="{FF2B5EF4-FFF2-40B4-BE49-F238E27FC236}">
                    <a16:creationId xmlns:a16="http://schemas.microsoft.com/office/drawing/2014/main" id="{348528A9-C2E0-4C4A-39EC-39FDB6701221}"/>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3" name="Conector recto 12">
                <a:extLst>
                  <a:ext uri="{FF2B5EF4-FFF2-40B4-BE49-F238E27FC236}">
                    <a16:creationId xmlns:a16="http://schemas.microsoft.com/office/drawing/2014/main" id="{21AAB2EE-C051-1582-D785-8EF09AB260E7}"/>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4" name="Rectángulo 3">
              <a:extLst>
                <a:ext uri="{FF2B5EF4-FFF2-40B4-BE49-F238E27FC236}">
                  <a16:creationId xmlns:a16="http://schemas.microsoft.com/office/drawing/2014/main" id="{65DFD6C6-EFDB-5B93-6F01-FC7263E6F711}"/>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18" name="Gráfico 17">
            <a:extLst>
              <a:ext uri="{FF2B5EF4-FFF2-40B4-BE49-F238E27FC236}">
                <a16:creationId xmlns:a16="http://schemas.microsoft.com/office/drawing/2014/main" id="{ADFF6E3F-4914-F793-934C-D464CDEF5011}"/>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887978" y="1827208"/>
            <a:ext cx="449841" cy="480901"/>
          </a:xfrm>
          <a:prstGeom prst="rect">
            <a:avLst/>
          </a:prstGeom>
        </p:spPr>
      </p:pic>
      <p:pic>
        <p:nvPicPr>
          <p:cNvPr id="20" name="Gráfico 19">
            <a:extLst>
              <a:ext uri="{FF2B5EF4-FFF2-40B4-BE49-F238E27FC236}">
                <a16:creationId xmlns:a16="http://schemas.microsoft.com/office/drawing/2014/main" id="{F8D03CEA-09F0-5AD3-7058-1F4277BAB94A}"/>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87979" y="4350929"/>
            <a:ext cx="449841" cy="480901"/>
          </a:xfrm>
          <a:prstGeom prst="rect">
            <a:avLst/>
          </a:prstGeom>
        </p:spPr>
      </p:pic>
      <p:sp>
        <p:nvSpPr>
          <p:cNvPr id="14" name="CuadroTexto 13">
            <a:extLst>
              <a:ext uri="{FF2B5EF4-FFF2-40B4-BE49-F238E27FC236}">
                <a16:creationId xmlns:a16="http://schemas.microsoft.com/office/drawing/2014/main" id="{0DCE5F1F-4C9E-75E0-2B9C-0C3846BB9305}"/>
              </a:ext>
            </a:extLst>
          </p:cNvPr>
          <p:cNvSpPr txBox="1"/>
          <p:nvPr/>
        </p:nvSpPr>
        <p:spPr>
          <a:xfrm>
            <a:off x="1216290" y="720829"/>
            <a:ext cx="7421878" cy="646331"/>
          </a:xfrm>
          <a:prstGeom prst="rect">
            <a:avLst/>
          </a:prstGeom>
          <a:noFill/>
        </p:spPr>
        <p:txBody>
          <a:bodyPr wrap="square" rtlCol="0">
            <a:spAutoFit/>
          </a:bodyPr>
          <a:lstStyle/>
          <a:p>
            <a:r>
              <a:rPr lang="es-ES" sz="3600" dirty="0">
                <a:latin typeface="Arial" panose="020B0604020202020204" pitchFamily="34" charset="0"/>
                <a:cs typeface="Arial" panose="020B0604020202020204" pitchFamily="34" charset="0"/>
              </a:rPr>
              <a:t>SERVICIO DE </a:t>
            </a:r>
            <a:r>
              <a:rPr lang="es-CO" sz="3600" b="1" dirty="0">
                <a:solidFill>
                  <a:srgbClr val="002060"/>
                </a:solidFill>
                <a:latin typeface="Arial" panose="020B0604020202020204" pitchFamily="34" charset="0"/>
                <a:cs typeface="Arial" panose="020B0604020202020204" pitchFamily="34" charset="0"/>
              </a:rPr>
              <a:t>CREDITOS</a:t>
            </a:r>
            <a:endParaRPr lang="es-CO" sz="3600" dirty="0">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58050380-2A1D-EC2D-5E79-9B8F9BD4B07E}"/>
              </a:ext>
            </a:extLst>
          </p:cNvPr>
          <p:cNvSpPr txBox="1"/>
          <p:nvPr/>
        </p:nvSpPr>
        <p:spPr>
          <a:xfrm>
            <a:off x="1351295" y="4406714"/>
            <a:ext cx="2904137" cy="369332"/>
          </a:xfrm>
          <a:prstGeom prst="rect">
            <a:avLst/>
          </a:prstGeom>
          <a:noFill/>
        </p:spPr>
        <p:txBody>
          <a:bodyPr wrap="square" rtlCol="0">
            <a:spAutoFit/>
          </a:bodyPr>
          <a:lstStyle/>
          <a:p>
            <a:pPr algn="just"/>
            <a:r>
              <a:rPr lang="es-CO" b="1" dirty="0">
                <a:solidFill>
                  <a:srgbClr val="002060"/>
                </a:solidFill>
                <a:latin typeface="Arial" panose="020B0604020202020204" pitchFamily="34" charset="0"/>
                <a:cs typeface="Arial" panose="020B0604020202020204" pitchFamily="34" charset="0"/>
              </a:rPr>
              <a:t>BIENESTAR INTEGRAL:</a:t>
            </a:r>
            <a:endParaRPr lang="es-CO" b="1" dirty="0">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A545B9ED-DAA6-56FE-BDA1-AF7BAC206BDC}"/>
              </a:ext>
            </a:extLst>
          </p:cNvPr>
          <p:cNvSpPr txBox="1"/>
          <p:nvPr/>
        </p:nvSpPr>
        <p:spPr>
          <a:xfrm>
            <a:off x="4037205" y="4390107"/>
            <a:ext cx="4706176" cy="2031325"/>
          </a:xfrm>
          <a:prstGeom prst="rect">
            <a:avLst/>
          </a:prstGeom>
          <a:noFill/>
        </p:spPr>
        <p:txBody>
          <a:bodyPr wrap="square" rtlCol="0">
            <a:spAutoFit/>
          </a:bodyPr>
          <a:lstStyle/>
          <a:p>
            <a:pPr algn="just"/>
            <a:r>
              <a:rPr lang="es-CO" dirty="0">
                <a:solidFill>
                  <a:schemeClr val="bg1">
                    <a:lumMod val="50000"/>
                  </a:schemeClr>
                </a:solidFill>
                <a:latin typeface="Arial" panose="020B0604020202020204" pitchFamily="34" charset="0"/>
                <a:cs typeface="Arial" panose="020B0604020202020204" pitchFamily="34" charset="0"/>
              </a:rPr>
              <a:t>Comprende las siguientes modalidades:</a:t>
            </a:r>
          </a:p>
          <a:p>
            <a:pPr algn="just"/>
            <a:endParaRPr lang="es-CO" dirty="0">
              <a:latin typeface="Arial" panose="020B0604020202020204" pitchFamily="34" charset="0"/>
              <a:cs typeface="Arial" panose="020B0604020202020204" pitchFamily="34" charset="0"/>
            </a:endParaRPr>
          </a:p>
          <a:p>
            <a:r>
              <a:rPr lang="es-CO" dirty="0">
                <a:latin typeface="Arial" panose="020B0604020202020204" pitchFamily="34" charset="0"/>
                <a:cs typeface="Arial" panose="020B0604020202020204" pitchFamily="34" charset="0"/>
              </a:rPr>
              <a:t>Educación</a:t>
            </a:r>
          </a:p>
          <a:p>
            <a:pPr algn="just"/>
            <a:r>
              <a:rPr lang="es-CO" dirty="0">
                <a:latin typeface="Arial" panose="020B0604020202020204" pitchFamily="34" charset="0"/>
                <a:cs typeface="Arial" panose="020B0604020202020204" pitchFamily="34" charset="0"/>
              </a:rPr>
              <a:t>Hogar</a:t>
            </a:r>
          </a:p>
          <a:p>
            <a:pPr algn="just"/>
            <a:r>
              <a:rPr lang="es-CO" dirty="0">
                <a:latin typeface="Arial" panose="020B0604020202020204" pitchFamily="34" charset="0"/>
                <a:cs typeface="Arial" panose="020B0604020202020204" pitchFamily="34" charset="0"/>
              </a:rPr>
              <a:t>Mejoras Locativas</a:t>
            </a:r>
          </a:p>
          <a:p>
            <a:pPr algn="just"/>
            <a:r>
              <a:rPr lang="es-CO" dirty="0">
                <a:latin typeface="Arial" panose="020B0604020202020204" pitchFamily="34" charset="0"/>
                <a:cs typeface="Arial" panose="020B0604020202020204" pitchFamily="34" charset="0"/>
              </a:rPr>
              <a:t>Recreación</a:t>
            </a:r>
          </a:p>
          <a:p>
            <a:pPr algn="just"/>
            <a:r>
              <a:rPr lang="es-CO" dirty="0">
                <a:latin typeface="Arial" panose="020B0604020202020204" pitchFamily="34" charset="0"/>
                <a:cs typeface="Arial" panose="020B0604020202020204" pitchFamily="34" charset="0"/>
              </a:rPr>
              <a:t>Salud</a:t>
            </a:r>
          </a:p>
        </p:txBody>
      </p:sp>
      <p:sp>
        <p:nvSpPr>
          <p:cNvPr id="10" name="CuadroTexto 9">
            <a:extLst>
              <a:ext uri="{FF2B5EF4-FFF2-40B4-BE49-F238E27FC236}">
                <a16:creationId xmlns:a16="http://schemas.microsoft.com/office/drawing/2014/main" id="{D0547167-BC51-56CE-096C-CB0C45AFC4C7}"/>
              </a:ext>
            </a:extLst>
          </p:cNvPr>
          <p:cNvSpPr txBox="1"/>
          <p:nvPr/>
        </p:nvSpPr>
        <p:spPr>
          <a:xfrm>
            <a:off x="1530352" y="1871329"/>
            <a:ext cx="2904137" cy="369332"/>
          </a:xfrm>
          <a:prstGeom prst="rect">
            <a:avLst/>
          </a:prstGeom>
          <a:noFill/>
        </p:spPr>
        <p:txBody>
          <a:bodyPr wrap="square" rtlCol="0">
            <a:spAutoFit/>
          </a:bodyPr>
          <a:lstStyle/>
          <a:p>
            <a:pPr algn="just"/>
            <a:r>
              <a:rPr lang="es-CO" b="1" dirty="0">
                <a:solidFill>
                  <a:srgbClr val="002060"/>
                </a:solidFill>
                <a:latin typeface="Arial" panose="020B0604020202020204" pitchFamily="34" charset="0"/>
                <a:cs typeface="Arial" panose="020B0604020202020204" pitchFamily="34" charset="0"/>
              </a:rPr>
              <a:t>CALAMIDAD:</a:t>
            </a:r>
            <a:endParaRPr lang="es-CO" b="1" dirty="0">
              <a:latin typeface="Arial" panose="020B0604020202020204" pitchFamily="34" charset="0"/>
              <a:cs typeface="Arial" panose="020B0604020202020204" pitchFamily="34" charset="0"/>
            </a:endParaRPr>
          </a:p>
        </p:txBody>
      </p:sp>
      <p:sp>
        <p:nvSpPr>
          <p:cNvPr id="15" name="CuadroTexto 14">
            <a:extLst>
              <a:ext uri="{FF2B5EF4-FFF2-40B4-BE49-F238E27FC236}">
                <a16:creationId xmlns:a16="http://schemas.microsoft.com/office/drawing/2014/main" id="{F4BE2BDE-18F7-1EF0-1972-0DB08F5C4A14}"/>
              </a:ext>
            </a:extLst>
          </p:cNvPr>
          <p:cNvSpPr txBox="1"/>
          <p:nvPr/>
        </p:nvSpPr>
        <p:spPr>
          <a:xfrm>
            <a:off x="3098325" y="1884776"/>
            <a:ext cx="5472608" cy="2308324"/>
          </a:xfrm>
          <a:prstGeom prst="rect">
            <a:avLst/>
          </a:prstGeom>
          <a:noFill/>
        </p:spPr>
        <p:txBody>
          <a:bodyPr wrap="square" rtlCol="0">
            <a:spAutoFit/>
          </a:bodyPr>
          <a:lstStyle/>
          <a:p>
            <a:pPr algn="just"/>
            <a:r>
              <a:rPr lang="es-ES" dirty="0">
                <a:solidFill>
                  <a:schemeClr val="bg1">
                    <a:lumMod val="50000"/>
                  </a:schemeClr>
                </a:solidFill>
                <a:latin typeface="Arial" panose="020B0604020202020204" pitchFamily="34" charset="0"/>
                <a:cs typeface="Arial" panose="020B0604020202020204" pitchFamily="34" charset="0"/>
              </a:rPr>
              <a:t>Aplica en las siguientes situaciones:</a:t>
            </a:r>
          </a:p>
          <a:p>
            <a:pPr algn="just"/>
            <a:endParaRPr lang="es-ES"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Gastos fúnebres</a:t>
            </a:r>
          </a:p>
          <a:p>
            <a:pPr algn="just"/>
            <a:r>
              <a:rPr lang="es-ES" dirty="0">
                <a:latin typeface="Arial" panose="020B0604020202020204" pitchFamily="34" charset="0"/>
                <a:cs typeface="Arial" panose="020B0604020202020204" pitchFamily="34" charset="0"/>
              </a:rPr>
              <a:t>Desastres naturales (movimientos telúricos, inundaciones, avalanchas</a:t>
            </a:r>
          </a:p>
          <a:p>
            <a:pPr algn="just"/>
            <a:r>
              <a:rPr lang="es-ES" dirty="0">
                <a:latin typeface="Arial" panose="020B0604020202020204" pitchFamily="34" charset="0"/>
                <a:cs typeface="Arial" panose="020B0604020202020204" pitchFamily="34" charset="0"/>
              </a:rPr>
              <a:t>Daños en inmuebles causados por incendios.</a:t>
            </a:r>
          </a:p>
          <a:p>
            <a:pPr algn="just"/>
            <a:r>
              <a:rPr lang="es-ES" dirty="0">
                <a:latin typeface="Arial" panose="020B0604020202020204" pitchFamily="34" charset="0"/>
                <a:cs typeface="Arial" panose="020B0604020202020204" pitchFamily="34" charset="0"/>
              </a:rPr>
              <a:t>Desplazamientos forzosos.</a:t>
            </a:r>
          </a:p>
          <a:p>
            <a:pPr marL="285750" indent="-285750" algn="just">
              <a:buFont typeface="Wingdings" panose="05000000000000000000" pitchFamily="2" charset="2"/>
              <a:buChar char="v"/>
            </a:pPr>
            <a:endParaRPr lang="es-ES" dirty="0">
              <a:latin typeface="Arial" panose="020B0604020202020204" pitchFamily="34" charset="0"/>
              <a:cs typeface="Arial" panose="020B0604020202020204" pitchFamily="34" charset="0"/>
            </a:endParaRPr>
          </a:p>
        </p:txBody>
      </p:sp>
      <p:pic>
        <p:nvPicPr>
          <p:cNvPr id="19" name="Picture 2" descr="Cómo elaborar un ícono de aceptación">
            <a:extLst>
              <a:ext uri="{FF2B5EF4-FFF2-40B4-BE49-F238E27FC236}">
                <a16:creationId xmlns:a16="http://schemas.microsoft.com/office/drawing/2014/main" id="{57AF5D57-A7AF-263F-A353-8DE5DED9AD73}"/>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03363" y="2483796"/>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ómo elaborar un ícono de aceptación">
            <a:extLst>
              <a:ext uri="{FF2B5EF4-FFF2-40B4-BE49-F238E27FC236}">
                <a16:creationId xmlns:a16="http://schemas.microsoft.com/office/drawing/2014/main" id="{558AC4F1-E70A-0D47-5485-F9C921E47E22}"/>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03363" y="2750880"/>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ómo elaborar un ícono de aceptación">
            <a:extLst>
              <a:ext uri="{FF2B5EF4-FFF2-40B4-BE49-F238E27FC236}">
                <a16:creationId xmlns:a16="http://schemas.microsoft.com/office/drawing/2014/main" id="{3F277ED3-3FC0-B9DB-AFBC-91362FAF433B}"/>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03363" y="3030673"/>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ómo elaborar un ícono de aceptación">
            <a:extLst>
              <a:ext uri="{FF2B5EF4-FFF2-40B4-BE49-F238E27FC236}">
                <a16:creationId xmlns:a16="http://schemas.microsoft.com/office/drawing/2014/main" id="{CEC3AE1C-00C8-9089-58DC-983700699DB4}"/>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26057" y="3286422"/>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ómo elaborar un ícono de aceptación">
            <a:extLst>
              <a:ext uri="{FF2B5EF4-FFF2-40B4-BE49-F238E27FC236}">
                <a16:creationId xmlns:a16="http://schemas.microsoft.com/office/drawing/2014/main" id="{CCB8145E-AFA7-56C3-AEF1-2136EDFCCB73}"/>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26057" y="3584434"/>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Cómo elaborar un ícono de aceptación">
            <a:extLst>
              <a:ext uri="{FF2B5EF4-FFF2-40B4-BE49-F238E27FC236}">
                <a16:creationId xmlns:a16="http://schemas.microsoft.com/office/drawing/2014/main" id="{688AD777-6D66-E032-D37F-CABB7DC286FE}"/>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01461" y="4973053"/>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Cómo elaborar un ícono de aceptación">
            <a:extLst>
              <a:ext uri="{FF2B5EF4-FFF2-40B4-BE49-F238E27FC236}">
                <a16:creationId xmlns:a16="http://schemas.microsoft.com/office/drawing/2014/main" id="{9D2E997A-A5E0-E7BF-15D3-F3BC7AA38C7F}"/>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01461" y="5265872"/>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ómo elaborar un ícono de aceptación">
            <a:extLst>
              <a:ext uri="{FF2B5EF4-FFF2-40B4-BE49-F238E27FC236}">
                <a16:creationId xmlns:a16="http://schemas.microsoft.com/office/drawing/2014/main" id="{17A48BA7-4EB6-5FFB-220B-1B8704D4963F}"/>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83533" y="5545665"/>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ómo elaborar un ícono de aceptación">
            <a:extLst>
              <a:ext uri="{FF2B5EF4-FFF2-40B4-BE49-F238E27FC236}">
                <a16:creationId xmlns:a16="http://schemas.microsoft.com/office/drawing/2014/main" id="{52CF0983-0862-8EC1-824D-643196E2BEEE}"/>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01461" y="5818145"/>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ómo elaborar un ícono de aceptación">
            <a:extLst>
              <a:ext uri="{FF2B5EF4-FFF2-40B4-BE49-F238E27FC236}">
                <a16:creationId xmlns:a16="http://schemas.microsoft.com/office/drawing/2014/main" id="{CFAC631F-8981-4013-E8B4-EFEA224611AD}"/>
              </a:ext>
            </a:extLst>
          </p:cNvPr>
          <p:cNvPicPr>
            <a:picLocks noChangeAspect="1" noChangeArrowheads="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19389" y="6101793"/>
            <a:ext cx="371600" cy="279793"/>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n 30">
            <a:extLst>
              <a:ext uri="{FF2B5EF4-FFF2-40B4-BE49-F238E27FC236}">
                <a16:creationId xmlns:a16="http://schemas.microsoft.com/office/drawing/2014/main" id="{1D269303-DE91-30A0-5006-BF66F5CE0350}"/>
              </a:ext>
            </a:extLst>
          </p:cNvPr>
          <p:cNvPicPr>
            <a:picLocks noChangeAspect="1"/>
          </p:cNvPicPr>
          <p:nvPr/>
        </p:nvPicPr>
        <p:blipFill rotWithShape="1">
          <a:blip r:embed="rId10" cstate="hqprint">
            <a:extLst>
              <a:ext uri="{28A0092B-C50C-407E-A947-70E740481C1C}">
                <a14:useLocalDpi xmlns:a14="http://schemas.microsoft.com/office/drawing/2010/main" val="0"/>
              </a:ext>
            </a:extLst>
          </a:blip>
          <a:srcRect l="11168" t="10964" r="35561"/>
          <a:stretch/>
        </p:blipFill>
        <p:spPr>
          <a:xfrm flipH="1">
            <a:off x="8522329" y="1156376"/>
            <a:ext cx="3683145" cy="4109496"/>
          </a:xfrm>
          <a:prstGeom prst="rect">
            <a:avLst/>
          </a:prstGeom>
        </p:spPr>
      </p:pic>
      <p:pic>
        <p:nvPicPr>
          <p:cNvPr id="30" name="Imagen 29">
            <a:extLst>
              <a:ext uri="{FF2B5EF4-FFF2-40B4-BE49-F238E27FC236}">
                <a16:creationId xmlns:a16="http://schemas.microsoft.com/office/drawing/2014/main" id="{20B35933-1FB9-3652-16C2-267DE34D57B2}"/>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l="13234" t="6638" r="29567" b="11536"/>
          <a:stretch/>
        </p:blipFill>
        <p:spPr>
          <a:xfrm>
            <a:off x="8522329" y="3398308"/>
            <a:ext cx="3658990" cy="3489651"/>
          </a:xfrm>
          <a:prstGeom prst="rect">
            <a:avLst/>
          </a:prstGeom>
        </p:spPr>
      </p:pic>
    </p:spTree>
    <p:extLst>
      <p:ext uri="{BB962C8B-B14F-4D97-AF65-F5344CB8AC3E}">
        <p14:creationId xmlns:p14="http://schemas.microsoft.com/office/powerpoint/2010/main" val="4886327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4" name="CuadroTexto 3">
            <a:extLst>
              <a:ext uri="{FF2B5EF4-FFF2-40B4-BE49-F238E27FC236}">
                <a16:creationId xmlns:a16="http://schemas.microsoft.com/office/drawing/2014/main" id="{3B0C3A5E-9F16-FDF0-F570-F6DF055656CB}"/>
              </a:ext>
            </a:extLst>
          </p:cNvPr>
          <p:cNvSpPr txBox="1"/>
          <p:nvPr/>
        </p:nvSpPr>
        <p:spPr>
          <a:xfrm>
            <a:off x="1704294" y="959369"/>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30" name="CuadroTexto 29">
            <a:extLst>
              <a:ext uri="{FF2B5EF4-FFF2-40B4-BE49-F238E27FC236}">
                <a16:creationId xmlns:a16="http://schemas.microsoft.com/office/drawing/2014/main" id="{845A085A-D47A-4EDE-681C-1DB947E2342C}"/>
              </a:ext>
            </a:extLst>
          </p:cNvPr>
          <p:cNvSpPr txBox="1"/>
          <p:nvPr/>
        </p:nvSpPr>
        <p:spPr>
          <a:xfrm>
            <a:off x="1129615" y="976113"/>
            <a:ext cx="694421" cy="830997"/>
          </a:xfrm>
          <a:prstGeom prst="rect">
            <a:avLst/>
          </a:prstGeom>
          <a:noFill/>
        </p:spPr>
        <p:txBody>
          <a:bodyPr wrap="none" rtlCol="0">
            <a:spAutoFit/>
          </a:bodyPr>
          <a:lstStyle/>
          <a:p>
            <a:r>
              <a:rPr lang="es-ES" sz="4800" b="1" dirty="0">
                <a:solidFill>
                  <a:schemeClr val="bg1">
                    <a:lumMod val="75000"/>
                  </a:schemeClr>
                </a:solidFill>
              </a:rPr>
              <a:t>B.</a:t>
            </a:r>
            <a:endParaRPr lang="es-CO" sz="4800" b="1" dirty="0">
              <a:solidFill>
                <a:schemeClr val="bg1">
                  <a:lumMod val="75000"/>
                </a:schemeClr>
              </a:solidFill>
            </a:endParaRPr>
          </a:p>
        </p:txBody>
      </p:sp>
      <p:graphicFrame>
        <p:nvGraphicFramePr>
          <p:cNvPr id="5" name="Tabla 4">
            <a:extLst>
              <a:ext uri="{FF2B5EF4-FFF2-40B4-BE49-F238E27FC236}">
                <a16:creationId xmlns:a16="http://schemas.microsoft.com/office/drawing/2014/main" id="{07DA0F45-FED4-F936-B3F5-74AFB0969722}"/>
              </a:ext>
            </a:extLst>
          </p:cNvPr>
          <p:cNvGraphicFramePr>
            <a:graphicFrameLocks noGrp="1"/>
          </p:cNvGraphicFramePr>
          <p:nvPr>
            <p:extLst>
              <p:ext uri="{D42A27DB-BD31-4B8C-83A1-F6EECF244321}">
                <p14:modId xmlns:p14="http://schemas.microsoft.com/office/powerpoint/2010/main" val="2480420681"/>
              </p:ext>
            </p:extLst>
          </p:nvPr>
        </p:nvGraphicFramePr>
        <p:xfrm>
          <a:off x="1255760" y="3003556"/>
          <a:ext cx="9193339" cy="2426792"/>
        </p:xfrm>
        <a:graphic>
          <a:graphicData uri="http://schemas.openxmlformats.org/drawingml/2006/table">
            <a:tbl>
              <a:tblPr>
                <a:tableStyleId>{5C22544A-7EE6-4342-B048-85BDC9FD1C3A}</a:tableStyleId>
              </a:tblPr>
              <a:tblGrid>
                <a:gridCol w="2319303">
                  <a:extLst>
                    <a:ext uri="{9D8B030D-6E8A-4147-A177-3AD203B41FA5}">
                      <a16:colId xmlns:a16="http://schemas.microsoft.com/office/drawing/2014/main" val="2335779877"/>
                    </a:ext>
                  </a:extLst>
                </a:gridCol>
                <a:gridCol w="1448189">
                  <a:extLst>
                    <a:ext uri="{9D8B030D-6E8A-4147-A177-3AD203B41FA5}">
                      <a16:colId xmlns:a16="http://schemas.microsoft.com/office/drawing/2014/main" val="3807740791"/>
                    </a:ext>
                  </a:extLst>
                </a:gridCol>
                <a:gridCol w="1462066">
                  <a:extLst>
                    <a:ext uri="{9D8B030D-6E8A-4147-A177-3AD203B41FA5}">
                      <a16:colId xmlns:a16="http://schemas.microsoft.com/office/drawing/2014/main" val="971841082"/>
                    </a:ext>
                  </a:extLst>
                </a:gridCol>
                <a:gridCol w="955966">
                  <a:extLst>
                    <a:ext uri="{9D8B030D-6E8A-4147-A177-3AD203B41FA5}">
                      <a16:colId xmlns:a16="http://schemas.microsoft.com/office/drawing/2014/main" val="240003448"/>
                    </a:ext>
                  </a:extLst>
                </a:gridCol>
                <a:gridCol w="1420083">
                  <a:extLst>
                    <a:ext uri="{9D8B030D-6E8A-4147-A177-3AD203B41FA5}">
                      <a16:colId xmlns:a16="http://schemas.microsoft.com/office/drawing/2014/main" val="166671416"/>
                    </a:ext>
                  </a:extLst>
                </a:gridCol>
                <a:gridCol w="1587732">
                  <a:extLst>
                    <a:ext uri="{9D8B030D-6E8A-4147-A177-3AD203B41FA5}">
                      <a16:colId xmlns:a16="http://schemas.microsoft.com/office/drawing/2014/main" val="494794040"/>
                    </a:ext>
                  </a:extLst>
                </a:gridCol>
              </a:tblGrid>
              <a:tr h="198654">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LINEA DE </a:t>
                      </a:r>
                      <a:r>
                        <a:rPr lang="en-US" sz="1800" b="1" u="none" strike="noStrike" dirty="0" smtClean="0">
                          <a:solidFill>
                            <a:schemeClr val="bg1"/>
                          </a:solidFill>
                          <a:effectLst/>
                          <a:latin typeface="Arial" panose="020B0604020202020204" pitchFamily="34" charset="0"/>
                          <a:cs typeface="Arial" panose="020B0604020202020204" pitchFamily="34" charset="0"/>
                        </a:rPr>
                        <a:t>CRÉDITO</a:t>
                      </a: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2018</a:t>
                      </a: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2019</a:t>
                      </a: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2020</a:t>
                      </a: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2021</a:t>
                      </a: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2022 - </a:t>
                      </a:r>
                      <a:r>
                        <a:rPr lang="en-US" sz="1400" b="1" u="none" strike="noStrike" dirty="0" smtClean="0">
                          <a:solidFill>
                            <a:schemeClr val="bg1"/>
                          </a:solidFill>
                          <a:effectLst/>
                          <a:latin typeface="Arial" panose="020B0604020202020204" pitchFamily="34" charset="0"/>
                          <a:cs typeface="Arial" panose="020B0604020202020204" pitchFamily="34" charset="0"/>
                        </a:rPr>
                        <a:t>agosto</a:t>
                      </a:r>
                      <a:endParaRPr lang="en-US"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extLst>
                  <a:ext uri="{0D108BD9-81ED-4DB2-BD59-A6C34878D82A}">
                    <a16:rowId xmlns:a16="http://schemas.microsoft.com/office/drawing/2014/main" val="3675347880"/>
                  </a:ext>
                </a:extLst>
              </a:tr>
              <a:tr h="382543">
                <a:tc>
                  <a:txBody>
                    <a:bodyPr/>
                    <a:lstStyle/>
                    <a:p>
                      <a:pPr algn="ctr" fontAlgn="b"/>
                      <a:r>
                        <a:rPr lang="en-US" sz="1600" b="1" u="none" strike="noStrike" dirty="0">
                          <a:solidFill>
                            <a:schemeClr val="tx1"/>
                          </a:solidFill>
                          <a:effectLst/>
                          <a:latin typeface="Arial" panose="020B0604020202020204" pitchFamily="34" charset="0"/>
                          <a:cs typeface="Arial" panose="020B0604020202020204" pitchFamily="34" charset="0"/>
                        </a:rPr>
                        <a:t>VIVIENDA</a:t>
                      </a:r>
                      <a:endParaRPr lang="en-US" sz="1600" b="1"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6.553,98</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6.441,88</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2.171,38</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8.229,91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smtClean="0">
                          <a:effectLst/>
                          <a:latin typeface="Arial" panose="020B0604020202020204" pitchFamily="34" charset="0"/>
                          <a:cs typeface="Arial" panose="020B0604020202020204" pitchFamily="34" charset="0"/>
                        </a:rPr>
                        <a:t>1.039</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576229552"/>
                  </a:ext>
                </a:extLst>
              </a:tr>
              <a:tr h="382543">
                <a:tc>
                  <a:txBody>
                    <a:bodyPr/>
                    <a:lstStyle/>
                    <a:p>
                      <a:pPr algn="ctr" fontAlgn="b"/>
                      <a:r>
                        <a:rPr lang="en-US" sz="1600" b="1" u="none" strike="noStrike" dirty="0">
                          <a:solidFill>
                            <a:schemeClr val="tx1"/>
                          </a:solidFill>
                          <a:effectLst/>
                          <a:latin typeface="Arial" panose="020B0604020202020204" pitchFamily="34" charset="0"/>
                          <a:cs typeface="Arial" panose="020B0604020202020204" pitchFamily="34" charset="0"/>
                        </a:rPr>
                        <a:t>BIENESTAR INTEGRAL</a:t>
                      </a:r>
                      <a:endParaRPr lang="en-US" sz="1600" b="1"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4.495,97</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2.883,56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1.286,34</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1.191,81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smtClean="0">
                          <a:effectLst/>
                          <a:latin typeface="Arial" panose="020B0604020202020204" pitchFamily="34" charset="0"/>
                          <a:cs typeface="Arial" panose="020B0604020202020204" pitchFamily="34" charset="0"/>
                        </a:rPr>
                        <a:t>1.413</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3317459427"/>
                  </a:ext>
                </a:extLst>
              </a:tr>
              <a:tr h="382543">
                <a:tc>
                  <a:txBody>
                    <a:bodyPr/>
                    <a:lstStyle/>
                    <a:p>
                      <a:pPr algn="ctr" fontAlgn="b"/>
                      <a:r>
                        <a:rPr lang="en-US" sz="1600" b="1" u="none" strike="noStrike" dirty="0" smtClean="0">
                          <a:solidFill>
                            <a:schemeClr val="tx1"/>
                          </a:solidFill>
                          <a:effectLst/>
                          <a:latin typeface="Arial" panose="020B0604020202020204" pitchFamily="34" charset="0"/>
                          <a:cs typeface="Arial" panose="020B0604020202020204" pitchFamily="34" charset="0"/>
                        </a:rPr>
                        <a:t>VEHÍCULO</a:t>
                      </a:r>
                      <a:endParaRPr lang="en-US" sz="1600" b="1"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183,46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172,35</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smtClean="0">
                          <a:effectLst/>
                          <a:latin typeface="Arial" panose="020B0604020202020204" pitchFamily="34" charset="0"/>
                          <a:cs typeface="Arial" panose="020B0604020202020204" pitchFamily="34" charset="0"/>
                        </a:rPr>
                        <a:t>      63</a:t>
                      </a:r>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1569333552"/>
                  </a:ext>
                </a:extLst>
              </a:tr>
              <a:tr h="382543">
                <a:tc>
                  <a:txBody>
                    <a:bodyPr/>
                    <a:lstStyle/>
                    <a:p>
                      <a:pPr algn="ctr" fontAlgn="b"/>
                      <a:r>
                        <a:rPr lang="en-US" sz="1600" b="1" u="none" strike="noStrike" dirty="0">
                          <a:solidFill>
                            <a:schemeClr val="tx1"/>
                          </a:solidFill>
                          <a:effectLst/>
                          <a:latin typeface="Arial" panose="020B0604020202020204" pitchFamily="34" charset="0"/>
                          <a:cs typeface="Arial" panose="020B0604020202020204" pitchFamily="34" charset="0"/>
                        </a:rPr>
                        <a:t>CALAMIDAD</a:t>
                      </a:r>
                      <a:endParaRPr lang="en-US" sz="1600" b="1"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32,10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10,32</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4198327199"/>
                  </a:ext>
                </a:extLst>
              </a:tr>
              <a:tr h="475751">
                <a:tc>
                  <a:txBody>
                    <a:bodyPr/>
                    <a:lstStyle/>
                    <a:p>
                      <a:pPr algn="ctr" fontAlgn="b"/>
                      <a:r>
                        <a:rPr lang="en-US" sz="2000" b="1" u="none" strike="noStrike" dirty="0">
                          <a:solidFill>
                            <a:schemeClr val="bg1"/>
                          </a:solidFill>
                          <a:effectLst/>
                          <a:latin typeface="Arial" panose="020B0604020202020204" pitchFamily="34" charset="0"/>
                          <a:cs typeface="Arial" panose="020B0604020202020204" pitchFamily="34" charset="0"/>
                        </a:rPr>
                        <a:t>Total general</a:t>
                      </a:r>
                      <a:endParaRPr lang="en-US" sz="20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tc>
                  <a:txBody>
                    <a:bodyPr/>
                    <a:lstStyle/>
                    <a:p>
                      <a:pPr algn="r" fontAlgn="b"/>
                      <a:r>
                        <a:rPr lang="en-US" sz="2000" b="1" u="none" strike="noStrike" dirty="0">
                          <a:solidFill>
                            <a:schemeClr val="bg1"/>
                          </a:solidFill>
                          <a:effectLst/>
                          <a:latin typeface="Arial" panose="020B0604020202020204" pitchFamily="34" charset="0"/>
                          <a:cs typeface="Arial" panose="020B0604020202020204" pitchFamily="34" charset="0"/>
                        </a:rPr>
                        <a:t>11.233,41</a:t>
                      </a:r>
                      <a:endParaRPr lang="en-US" sz="20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tc>
                  <a:txBody>
                    <a:bodyPr/>
                    <a:lstStyle/>
                    <a:p>
                      <a:pPr algn="r" fontAlgn="b"/>
                      <a:r>
                        <a:rPr lang="en-US" sz="2000" b="1" u="none" strike="noStrike" dirty="0">
                          <a:solidFill>
                            <a:schemeClr val="bg1"/>
                          </a:solidFill>
                          <a:effectLst/>
                          <a:latin typeface="Arial" panose="020B0604020202020204" pitchFamily="34" charset="0"/>
                          <a:cs typeface="Arial" panose="020B0604020202020204" pitchFamily="34" charset="0"/>
                        </a:rPr>
                        <a:t>9.529,89</a:t>
                      </a:r>
                      <a:endParaRPr lang="en-US" sz="20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tc>
                  <a:txBody>
                    <a:bodyPr/>
                    <a:lstStyle/>
                    <a:p>
                      <a:pPr algn="r" fontAlgn="b"/>
                      <a:r>
                        <a:rPr lang="en-US" sz="2000" b="1" u="none" strike="noStrike" dirty="0">
                          <a:solidFill>
                            <a:schemeClr val="bg1"/>
                          </a:solidFill>
                          <a:effectLst/>
                          <a:latin typeface="Arial" panose="020B0604020202020204" pitchFamily="34" charset="0"/>
                          <a:cs typeface="Arial" panose="020B0604020202020204" pitchFamily="34" charset="0"/>
                        </a:rPr>
                        <a:t>3.457,72</a:t>
                      </a:r>
                      <a:endParaRPr lang="en-US" sz="20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tc>
                  <a:txBody>
                    <a:bodyPr/>
                    <a:lstStyle/>
                    <a:p>
                      <a:pPr algn="r" fontAlgn="b"/>
                      <a:r>
                        <a:rPr lang="en-US" sz="2000" b="1" u="none" strike="noStrike" dirty="0">
                          <a:solidFill>
                            <a:schemeClr val="bg1"/>
                          </a:solidFill>
                          <a:effectLst/>
                          <a:latin typeface="Arial" panose="020B0604020202020204" pitchFamily="34" charset="0"/>
                          <a:cs typeface="Arial" panose="020B0604020202020204" pitchFamily="34" charset="0"/>
                        </a:rPr>
                        <a:t>9.432,04</a:t>
                      </a:r>
                      <a:endParaRPr lang="en-US" sz="20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tc>
                  <a:txBody>
                    <a:bodyPr/>
                    <a:lstStyle/>
                    <a:p>
                      <a:pPr algn="r" fontAlgn="b"/>
                      <a:r>
                        <a:rPr lang="en-US" sz="2000" b="1" u="none" strike="noStrike" dirty="0" smtClean="0">
                          <a:solidFill>
                            <a:schemeClr val="bg1"/>
                          </a:solidFill>
                          <a:effectLst/>
                          <a:latin typeface="Arial" panose="020B0604020202020204" pitchFamily="34" charset="0"/>
                          <a:cs typeface="Arial" panose="020B0604020202020204" pitchFamily="34" charset="0"/>
                        </a:rPr>
                        <a:t>2.515</a:t>
                      </a:r>
                      <a:endParaRPr lang="en-US" sz="20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b">
                    <a:solidFill>
                      <a:srgbClr val="002060"/>
                    </a:solidFill>
                  </a:tcPr>
                </a:tc>
                <a:extLst>
                  <a:ext uri="{0D108BD9-81ED-4DB2-BD59-A6C34878D82A}">
                    <a16:rowId xmlns:a16="http://schemas.microsoft.com/office/drawing/2014/main" val="924492955"/>
                  </a:ext>
                </a:extLst>
              </a:tr>
            </a:tbl>
          </a:graphicData>
        </a:graphic>
      </p:graphicFrame>
      <p:sp>
        <p:nvSpPr>
          <p:cNvPr id="6" name="Rectángulo 5">
            <a:extLst>
              <a:ext uri="{FF2B5EF4-FFF2-40B4-BE49-F238E27FC236}">
                <a16:creationId xmlns:a16="http://schemas.microsoft.com/office/drawing/2014/main" id="{BE13F3DC-A811-444A-A294-6DDF0C7F52E3}"/>
              </a:ext>
            </a:extLst>
          </p:cNvPr>
          <p:cNvSpPr/>
          <p:nvPr/>
        </p:nvSpPr>
        <p:spPr>
          <a:xfrm>
            <a:off x="1129615" y="2243175"/>
            <a:ext cx="7595283" cy="487506"/>
          </a:xfrm>
          <a:prstGeom prst="rect">
            <a:avLst/>
          </a:prstGeom>
        </p:spPr>
        <p:txBody>
          <a:bodyPr wrap="square">
            <a:spAutoFit/>
          </a:bodyPr>
          <a:lstStyle/>
          <a:p>
            <a:pPr lvl="0">
              <a:lnSpc>
                <a:spcPct val="107000"/>
              </a:lnSpc>
              <a:spcAft>
                <a:spcPts val="800"/>
              </a:spcAft>
            </a:pPr>
            <a:r>
              <a:rPr lang="es-MX" sz="2400" b="1" dirty="0">
                <a:solidFill>
                  <a:srgbClr val="002060"/>
                </a:solidFill>
                <a:latin typeface="Arial" panose="020B0604020202020204" pitchFamily="34" charset="0"/>
                <a:ea typeface="Times New Roman" panose="02020603050405020304" pitchFamily="18" charset="0"/>
                <a:cs typeface="Arial" panose="020B0604020202020204" pitchFamily="34" charset="0"/>
              </a:rPr>
              <a:t>Recursos Girados </a:t>
            </a:r>
            <a:r>
              <a:rPr lang="es-MX" sz="2400" b="1" dirty="0" smtClean="0">
                <a:solidFill>
                  <a:srgbClr val="002060"/>
                </a:solidFill>
                <a:latin typeface="Arial" panose="020B0604020202020204" pitchFamily="34" charset="0"/>
                <a:ea typeface="Times New Roman" panose="02020603050405020304" pitchFamily="18" charset="0"/>
                <a:cs typeface="Arial" panose="020B0604020202020204" pitchFamily="34" charset="0"/>
              </a:rPr>
              <a:t>agosto </a:t>
            </a:r>
            <a:r>
              <a:rPr lang="es-MX" sz="2400" b="1" dirty="0">
                <a:solidFill>
                  <a:srgbClr val="002060"/>
                </a:solidFill>
                <a:latin typeface="Arial" panose="020B0604020202020204" pitchFamily="34" charset="0"/>
                <a:ea typeface="Times New Roman" panose="02020603050405020304" pitchFamily="18" charset="0"/>
                <a:cs typeface="Arial" panose="020B0604020202020204" pitchFamily="34" charset="0"/>
              </a:rPr>
              <a:t>de 2022</a:t>
            </a:r>
            <a:endParaRPr lang="es-CO" sz="2400" b="1"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p:txBody>
      </p:sp>
      <p:sp>
        <p:nvSpPr>
          <p:cNvPr id="10" name="Rectángulo 9">
            <a:extLst>
              <a:ext uri="{FF2B5EF4-FFF2-40B4-BE49-F238E27FC236}">
                <a16:creationId xmlns:a16="http://schemas.microsoft.com/office/drawing/2014/main" id="{9094025B-4FA0-CE65-DCEF-0A359F902766}"/>
              </a:ext>
            </a:extLst>
          </p:cNvPr>
          <p:cNvSpPr/>
          <p:nvPr/>
        </p:nvSpPr>
        <p:spPr>
          <a:xfrm>
            <a:off x="1172937" y="2661304"/>
            <a:ext cx="2848711" cy="397738"/>
          </a:xfrm>
          <a:prstGeom prst="rect">
            <a:avLst/>
          </a:prstGeom>
        </p:spPr>
        <p:txBody>
          <a:bodyPr wrap="square">
            <a:spAutoFit/>
          </a:bodyPr>
          <a:lstStyle/>
          <a:p>
            <a:pPr lvl="0">
              <a:lnSpc>
                <a:spcPct val="107000"/>
              </a:lnSpc>
              <a:spcAft>
                <a:spcPts val="800"/>
              </a:spcAft>
            </a:pPr>
            <a:r>
              <a:rPr lang="es-MX" sz="2000" dirty="0">
                <a:solidFill>
                  <a:srgbClr val="C00000"/>
                </a:solidFill>
                <a:latin typeface="Arial" panose="020B0604020202020204" pitchFamily="34" charset="0"/>
                <a:ea typeface="Times New Roman" panose="02020603050405020304" pitchFamily="18" charset="0"/>
                <a:cs typeface="Arial" panose="020B0604020202020204" pitchFamily="34" charset="0"/>
              </a:rPr>
              <a:t>Millones de pesos</a:t>
            </a:r>
            <a:endParaRPr lang="es-CO" sz="2000" dirty="0">
              <a:solidFill>
                <a:srgbClr val="C00000"/>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65832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1" name="CuadroTexto 10">
            <a:extLst>
              <a:ext uri="{FF2B5EF4-FFF2-40B4-BE49-F238E27FC236}">
                <a16:creationId xmlns:a16="http://schemas.microsoft.com/office/drawing/2014/main" id="{80D1DD49-7497-2C7E-DCB7-34CB71ECE67F}"/>
              </a:ext>
            </a:extLst>
          </p:cNvPr>
          <p:cNvSpPr txBox="1"/>
          <p:nvPr/>
        </p:nvSpPr>
        <p:spPr>
          <a:xfrm>
            <a:off x="1418759" y="2893395"/>
            <a:ext cx="6533262" cy="2862322"/>
          </a:xfrm>
          <a:prstGeom prst="rect">
            <a:avLst/>
          </a:prstGeom>
          <a:noFill/>
        </p:spPr>
        <p:txBody>
          <a:bodyPr wrap="square" rtlCol="0">
            <a:spAutoFit/>
          </a:bodyPr>
          <a:lstStyle/>
          <a:p>
            <a:pPr algn="just"/>
            <a:r>
              <a:rPr lang="es-ES" sz="2000" dirty="0">
                <a:latin typeface="Arial" panose="020B0604020202020204" pitchFamily="34" charset="0"/>
                <a:cs typeface="Arial" panose="020B0604020202020204" pitchFamily="34" charset="0"/>
              </a:rPr>
              <a:t>Es un grupo de profesionales encargados en la verificación de los requisitos para el retiro parcial o definitivo de las cesantías de los servidores públicos de la Contraloría General de la República y del Fondo de Bienestar Social, cuando las requieran previa liquidación por parte de la gerencia de talento humano de la CGR y del grupo de Talento Humano y Desarrollo Organizacional del Fondo, así como de gestionar su pago o giro de los recursos según las modalidades.</a:t>
            </a:r>
            <a:endParaRPr lang="es-CO" sz="2000" dirty="0">
              <a:latin typeface="Arial" panose="020B0604020202020204" pitchFamily="34" charset="0"/>
              <a:cs typeface="Arial" panose="020B0604020202020204" pitchFamily="34" charset="0"/>
            </a:endParaRPr>
          </a:p>
        </p:txBody>
      </p:sp>
      <p:sp>
        <p:nvSpPr>
          <p:cNvPr id="12" name="CuadroTexto 11">
            <a:extLst>
              <a:ext uri="{FF2B5EF4-FFF2-40B4-BE49-F238E27FC236}">
                <a16:creationId xmlns:a16="http://schemas.microsoft.com/office/drawing/2014/main" id="{93608648-C510-BE2F-4C41-CACF04F72B33}"/>
              </a:ext>
            </a:extLst>
          </p:cNvPr>
          <p:cNvSpPr txBox="1"/>
          <p:nvPr/>
        </p:nvSpPr>
        <p:spPr>
          <a:xfrm>
            <a:off x="1365799" y="1577742"/>
            <a:ext cx="7421878" cy="584775"/>
          </a:xfrm>
          <a:prstGeom prst="rect">
            <a:avLst/>
          </a:prstGeom>
          <a:noFill/>
        </p:spPr>
        <p:txBody>
          <a:bodyPr wrap="square" rtlCol="0">
            <a:spAutoFit/>
          </a:bodyPr>
          <a:lstStyle/>
          <a:p>
            <a:r>
              <a:rPr lang="es-ES" sz="3200" dirty="0">
                <a:latin typeface="Arial" panose="020B0604020202020204" pitchFamily="34" charset="0"/>
                <a:cs typeface="Arial" panose="020B0604020202020204" pitchFamily="34" charset="0"/>
              </a:rPr>
              <a:t>SERVICIO DE TRÁMITE Y PAGO </a:t>
            </a:r>
            <a:endParaRPr lang="es-CO" sz="3200" dirty="0">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4BBD6DB5-2982-8942-D504-FFEE0D1A2641}"/>
              </a:ext>
            </a:extLst>
          </p:cNvPr>
          <p:cNvSpPr txBox="1"/>
          <p:nvPr/>
        </p:nvSpPr>
        <p:spPr>
          <a:xfrm>
            <a:off x="1365799" y="2079334"/>
            <a:ext cx="2874180" cy="584775"/>
          </a:xfrm>
          <a:prstGeom prst="rect">
            <a:avLst/>
          </a:prstGeom>
          <a:noFill/>
        </p:spPr>
        <p:txBody>
          <a:bodyPr wrap="square" rtlCol="0">
            <a:spAutoFit/>
          </a:bodyPr>
          <a:lstStyle/>
          <a:p>
            <a:r>
              <a:rPr lang="es-ES" sz="3200" b="1" dirty="0">
                <a:solidFill>
                  <a:srgbClr val="002060"/>
                </a:solidFill>
                <a:latin typeface="Arial" panose="020B0604020202020204" pitchFamily="34" charset="0"/>
                <a:cs typeface="Arial" panose="020B0604020202020204" pitchFamily="34" charset="0"/>
              </a:rPr>
              <a:t>C</a:t>
            </a:r>
            <a:r>
              <a:rPr lang="es-CO" sz="3200" b="1" dirty="0">
                <a:solidFill>
                  <a:srgbClr val="002060"/>
                </a:solidFill>
                <a:latin typeface="Arial" panose="020B0604020202020204" pitchFamily="34" charset="0"/>
                <a:cs typeface="Arial" panose="020B0604020202020204" pitchFamily="34" charset="0"/>
              </a:rPr>
              <a:t>ESANTÍAS</a:t>
            </a:r>
            <a:endParaRPr lang="es-CO" sz="3200" dirty="0">
              <a:latin typeface="Arial" panose="020B0604020202020204" pitchFamily="34" charset="0"/>
              <a:cs typeface="Arial" panose="020B0604020202020204" pitchFamily="34" charset="0"/>
            </a:endParaRPr>
          </a:p>
        </p:txBody>
      </p:sp>
      <p:pic>
        <p:nvPicPr>
          <p:cNvPr id="17" name="Imagen 16">
            <a:extLst>
              <a:ext uri="{FF2B5EF4-FFF2-40B4-BE49-F238E27FC236}">
                <a16:creationId xmlns:a16="http://schemas.microsoft.com/office/drawing/2014/main" id="{75911606-72B4-8AF3-9F0B-CA8BB8328AD0}"/>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32558" r="20200"/>
          <a:stretch/>
        </p:blipFill>
        <p:spPr>
          <a:xfrm>
            <a:off x="8736707" y="1612686"/>
            <a:ext cx="3455294" cy="4875980"/>
          </a:xfrm>
          <a:prstGeom prst="rect">
            <a:avLst/>
          </a:prstGeom>
        </p:spPr>
      </p:pic>
    </p:spTree>
    <p:extLst>
      <p:ext uri="{BB962C8B-B14F-4D97-AF65-F5344CB8AC3E}">
        <p14:creationId xmlns:p14="http://schemas.microsoft.com/office/powerpoint/2010/main" val="35423922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4" name="CuadroTexto 3">
            <a:extLst>
              <a:ext uri="{FF2B5EF4-FFF2-40B4-BE49-F238E27FC236}">
                <a16:creationId xmlns:a16="http://schemas.microsoft.com/office/drawing/2014/main" id="{44280846-0DA0-2E3B-9F37-8A0017B563D3}"/>
              </a:ext>
            </a:extLst>
          </p:cNvPr>
          <p:cNvSpPr txBox="1"/>
          <p:nvPr/>
        </p:nvSpPr>
        <p:spPr>
          <a:xfrm>
            <a:off x="7524934" y="2176133"/>
            <a:ext cx="3968159" cy="646331"/>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Vigencias 2021-2022, 100% recursos cesantías </a:t>
            </a:r>
            <a:endParaRPr lang="en-US" dirty="0">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8D50A5E1-91C3-B060-A182-1D5FB43A56D3}"/>
              </a:ext>
            </a:extLst>
          </p:cNvPr>
          <p:cNvSpPr txBox="1"/>
          <p:nvPr/>
        </p:nvSpPr>
        <p:spPr>
          <a:xfrm>
            <a:off x="7524935" y="3062601"/>
            <a:ext cx="3968159" cy="1477328"/>
          </a:xfrm>
          <a:prstGeom prst="rect">
            <a:avLst/>
          </a:prstGeom>
          <a:noFill/>
        </p:spPr>
        <p:txBody>
          <a:bodyPr wrap="square" rtlCol="0">
            <a:spAutoFit/>
          </a:bodyPr>
          <a:lstStyle/>
          <a:p>
            <a:pPr algn="just"/>
            <a:r>
              <a:rPr lang="es-ES" dirty="0">
                <a:latin typeface="Arial" panose="020B0604020202020204" pitchFamily="34" charset="0"/>
                <a:cs typeface="Arial" panose="020B0604020202020204" pitchFamily="34" charset="0"/>
              </a:rPr>
              <a:t>Cesantías parciales: FNA al día hasta julio 2022,Pago a terceros al día hasta el 8 de julio de 2022. Definitivas hasta el 18 de  julio de 2022.</a:t>
            </a:r>
          </a:p>
        </p:txBody>
      </p:sp>
      <p:sp>
        <p:nvSpPr>
          <p:cNvPr id="6" name="CuadroTexto 5">
            <a:extLst>
              <a:ext uri="{FF2B5EF4-FFF2-40B4-BE49-F238E27FC236}">
                <a16:creationId xmlns:a16="http://schemas.microsoft.com/office/drawing/2014/main" id="{9B9C1AD5-A8DF-6B2F-4F52-4261D2631342}"/>
              </a:ext>
            </a:extLst>
          </p:cNvPr>
          <p:cNvSpPr txBox="1"/>
          <p:nvPr/>
        </p:nvSpPr>
        <p:spPr>
          <a:xfrm>
            <a:off x="7524935" y="4780066"/>
            <a:ext cx="3968159" cy="923330"/>
          </a:xfrm>
          <a:prstGeom prst="rect">
            <a:avLst/>
          </a:prstGeom>
          <a:noFill/>
        </p:spPr>
        <p:txBody>
          <a:bodyPr wrap="square" rtlCol="0">
            <a:spAutoFit/>
          </a:bodyPr>
          <a:lstStyle/>
          <a:p>
            <a:pPr algn="just"/>
            <a:r>
              <a:rPr lang="es-ES" dirty="0">
                <a:latin typeface="Arial" panose="020B0604020202020204" pitchFamily="34" charset="0"/>
                <a:cs typeface="Arial" panose="020B0604020202020204" pitchFamily="34" charset="0"/>
              </a:rPr>
              <a:t>Reducción en el tiempo del tramite para el desembolso de cesantías de 120 días a 60 días.</a:t>
            </a:r>
            <a:endParaRPr lang="en-US" dirty="0">
              <a:latin typeface="Arial" panose="020B0604020202020204" pitchFamily="34" charset="0"/>
              <a:cs typeface="Arial" panose="020B0604020202020204" pitchFamily="34" charset="0"/>
            </a:endParaRPr>
          </a:p>
        </p:txBody>
      </p:sp>
      <p:pic>
        <p:nvPicPr>
          <p:cNvPr id="10" name="Picture 2" descr="Cómo elaborar un ícono de aceptación">
            <a:extLst>
              <a:ext uri="{FF2B5EF4-FFF2-40B4-BE49-F238E27FC236}">
                <a16:creationId xmlns:a16="http://schemas.microsoft.com/office/drawing/2014/main" id="{C7B850A5-E6EF-D950-2107-F96FEAD8B44E}"/>
              </a:ext>
            </a:extLst>
          </p:cNvPr>
          <p:cNvPicPr>
            <a:picLocks noChangeAspect="1" noChangeArrowheads="1"/>
          </p:cNvPicPr>
          <p:nvPr/>
        </p:nvPicPr>
        <p:blipFill>
          <a:blip r:embed="rId5"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76272" y="2176133"/>
            <a:ext cx="648663" cy="4884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ómo elaborar un ícono de aceptación">
            <a:extLst>
              <a:ext uri="{FF2B5EF4-FFF2-40B4-BE49-F238E27FC236}">
                <a16:creationId xmlns:a16="http://schemas.microsoft.com/office/drawing/2014/main" id="{B1596C47-D8C4-663F-DA3B-C10B2B870110}"/>
              </a:ext>
            </a:extLst>
          </p:cNvPr>
          <p:cNvPicPr>
            <a:picLocks noChangeAspect="1" noChangeArrowheads="1"/>
          </p:cNvPicPr>
          <p:nvPr/>
        </p:nvPicPr>
        <p:blipFill>
          <a:blip r:embed="rId5"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76272" y="3062601"/>
            <a:ext cx="648663" cy="48840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ómo elaborar un ícono de aceptación">
            <a:extLst>
              <a:ext uri="{FF2B5EF4-FFF2-40B4-BE49-F238E27FC236}">
                <a16:creationId xmlns:a16="http://schemas.microsoft.com/office/drawing/2014/main" id="{D5541E2E-3E6F-B90F-25D3-01C63A5DA4DB}"/>
              </a:ext>
            </a:extLst>
          </p:cNvPr>
          <p:cNvPicPr>
            <a:picLocks noChangeAspect="1" noChangeArrowheads="1"/>
          </p:cNvPicPr>
          <p:nvPr/>
        </p:nvPicPr>
        <p:blipFill>
          <a:blip r:embed="rId5"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42917" y="4714473"/>
            <a:ext cx="648663" cy="48840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0" name="Gráfico 19">
            <a:extLst>
              <a:ext uri="{FF2B5EF4-FFF2-40B4-BE49-F238E27FC236}">
                <a16:creationId xmlns:a16="http://schemas.microsoft.com/office/drawing/2014/main" id="{9946A647-0B32-3D20-3817-47C70FE40F3A}"/>
              </a:ext>
            </a:extLst>
          </p:cNvPr>
          <p:cNvGraphicFramePr>
            <a:graphicFrameLocks/>
          </p:cNvGraphicFramePr>
          <p:nvPr>
            <p:extLst>
              <p:ext uri="{D42A27DB-BD31-4B8C-83A1-F6EECF244321}">
                <p14:modId xmlns:p14="http://schemas.microsoft.com/office/powerpoint/2010/main" val="2504930986"/>
              </p:ext>
            </p:extLst>
          </p:nvPr>
        </p:nvGraphicFramePr>
        <p:xfrm>
          <a:off x="846917" y="2176133"/>
          <a:ext cx="6096000" cy="3579985"/>
        </p:xfrm>
        <a:graphic>
          <a:graphicData uri="http://schemas.openxmlformats.org/drawingml/2006/chart">
            <c:chart xmlns:c="http://schemas.openxmlformats.org/drawingml/2006/chart" xmlns:r="http://schemas.openxmlformats.org/officeDocument/2006/relationships" r:id="rId6"/>
          </a:graphicData>
        </a:graphic>
      </p:graphicFrame>
      <p:sp>
        <p:nvSpPr>
          <p:cNvPr id="21" name="CuadroTexto 20">
            <a:extLst>
              <a:ext uri="{FF2B5EF4-FFF2-40B4-BE49-F238E27FC236}">
                <a16:creationId xmlns:a16="http://schemas.microsoft.com/office/drawing/2014/main" id="{745BF425-F03A-71DB-B61B-FEA641D4729E}"/>
              </a:ext>
            </a:extLst>
          </p:cNvPr>
          <p:cNvSpPr txBox="1"/>
          <p:nvPr/>
        </p:nvSpPr>
        <p:spPr>
          <a:xfrm>
            <a:off x="2044565" y="776857"/>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22" name="CuadroTexto 21">
            <a:extLst>
              <a:ext uri="{FF2B5EF4-FFF2-40B4-BE49-F238E27FC236}">
                <a16:creationId xmlns:a16="http://schemas.microsoft.com/office/drawing/2014/main" id="{E32153CB-35B1-016A-B951-F556C4031203}"/>
              </a:ext>
            </a:extLst>
          </p:cNvPr>
          <p:cNvSpPr txBox="1"/>
          <p:nvPr/>
        </p:nvSpPr>
        <p:spPr>
          <a:xfrm>
            <a:off x="1469886" y="793601"/>
            <a:ext cx="675185" cy="830997"/>
          </a:xfrm>
          <a:prstGeom prst="rect">
            <a:avLst/>
          </a:prstGeom>
          <a:noFill/>
        </p:spPr>
        <p:txBody>
          <a:bodyPr wrap="none" rtlCol="0">
            <a:spAutoFit/>
          </a:bodyPr>
          <a:lstStyle/>
          <a:p>
            <a:r>
              <a:rPr lang="es-ES" sz="4800" b="1" dirty="0">
                <a:solidFill>
                  <a:schemeClr val="bg1">
                    <a:lumMod val="75000"/>
                  </a:schemeClr>
                </a:solidFill>
              </a:rPr>
              <a:t>C.</a:t>
            </a:r>
            <a:endParaRPr lang="es-CO" sz="4800" b="1" dirty="0">
              <a:solidFill>
                <a:schemeClr val="bg1">
                  <a:lumMod val="75000"/>
                </a:schemeClr>
              </a:solidFill>
            </a:endParaRPr>
          </a:p>
        </p:txBody>
      </p:sp>
    </p:spTree>
    <p:extLst>
      <p:ext uri="{BB962C8B-B14F-4D97-AF65-F5344CB8AC3E}">
        <p14:creationId xmlns:p14="http://schemas.microsoft.com/office/powerpoint/2010/main" val="15819463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n 23">
            <a:extLst>
              <a:ext uri="{FF2B5EF4-FFF2-40B4-BE49-F238E27FC236}">
                <a16:creationId xmlns:a16="http://schemas.microsoft.com/office/drawing/2014/main" id="{B2D630C9-0B5D-EEB4-55C4-F8839B3A5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 name="Grupo 2">
            <a:extLst>
              <a:ext uri="{FF2B5EF4-FFF2-40B4-BE49-F238E27FC236}">
                <a16:creationId xmlns:a16="http://schemas.microsoft.com/office/drawing/2014/main" id="{E629931B-4708-F807-4D22-236E9F33594C}"/>
              </a:ext>
            </a:extLst>
          </p:cNvPr>
          <p:cNvGrpSpPr/>
          <p:nvPr/>
        </p:nvGrpSpPr>
        <p:grpSpPr>
          <a:xfrm>
            <a:off x="0" y="6379287"/>
            <a:ext cx="11692328" cy="508672"/>
            <a:chOff x="0" y="6379287"/>
            <a:chExt cx="11692328" cy="508672"/>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689548" y="6488667"/>
              <a:ext cx="11002780" cy="369332"/>
              <a:chOff x="689548" y="6488667"/>
              <a:chExt cx="11002780" cy="369332"/>
            </a:xfrm>
          </p:grpSpPr>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solidFill>
                  </a:rPr>
                  <a:t>#SomosBienestar - www.fbscgr.gov.co</a:t>
                </a:r>
                <a:endParaRPr lang="es-CO" dirty="0">
                  <a:solidFill>
                    <a:schemeClr val="bg1"/>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99672" cy="5086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FFC000"/>
                </a:solidFill>
              </a:endParaRPr>
            </a:p>
          </p:txBody>
        </p:sp>
      </p:grpSp>
      <p:pic>
        <p:nvPicPr>
          <p:cNvPr id="11" name="Gráfico 10">
            <a:extLst>
              <a:ext uri="{FF2B5EF4-FFF2-40B4-BE49-F238E27FC236}">
                <a16:creationId xmlns:a16="http://schemas.microsoft.com/office/drawing/2014/main" id="{F69CAFCE-D2A5-26C8-304D-0EC680110842}"/>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773379" y="36602"/>
            <a:ext cx="3307618" cy="4721438"/>
          </a:xfrm>
          <a:prstGeom prst="rect">
            <a:avLst/>
          </a:prstGeom>
        </p:spPr>
      </p:pic>
      <p:grpSp>
        <p:nvGrpSpPr>
          <p:cNvPr id="17" name="Grupo 16">
            <a:extLst>
              <a:ext uri="{FF2B5EF4-FFF2-40B4-BE49-F238E27FC236}">
                <a16:creationId xmlns:a16="http://schemas.microsoft.com/office/drawing/2014/main" id="{EA894C9C-8E43-5850-4B37-5496E53F3D19}"/>
              </a:ext>
            </a:extLst>
          </p:cNvPr>
          <p:cNvGrpSpPr/>
          <p:nvPr/>
        </p:nvGrpSpPr>
        <p:grpSpPr>
          <a:xfrm>
            <a:off x="8262856" y="367259"/>
            <a:ext cx="3744416" cy="720080"/>
            <a:chOff x="367085" y="58523"/>
            <a:chExt cx="3744416" cy="720080"/>
          </a:xfrm>
        </p:grpSpPr>
        <p:pic>
          <p:nvPicPr>
            <p:cNvPr id="12" name="Picture 4" descr="logo2 colegio">
              <a:extLst>
                <a:ext uri="{FF2B5EF4-FFF2-40B4-BE49-F238E27FC236}">
                  <a16:creationId xmlns:a16="http://schemas.microsoft.com/office/drawing/2014/main" id="{77812032-3D96-73FE-C22C-E0E18EAE08B9}"/>
                </a:ext>
              </a:extLst>
            </p:cNvPr>
            <p:cNvPicPr>
              <a:picLocks noChangeAspect="1" noChangeArrowheads="1"/>
            </p:cNvPicPr>
            <p:nvPr/>
          </p:nvPicPr>
          <p:blipFill>
            <a:blip r:embed="rId5" cstate="print">
              <a:lum contrast="12000"/>
              <a:extLst>
                <a:ext uri="{BEBA8EAE-BF5A-486C-A8C5-ECC9F3942E4B}">
                  <a14:imgProps xmlns:a14="http://schemas.microsoft.com/office/drawing/2010/main">
                    <a14:imgLayer r:embed="rId6">
                      <a14:imgEffect>
                        <a14:backgroundRemoval t="0" b="100000" l="0" r="100000">
                          <a14:foregroundMark x1="18121" y1="20202" x2="18121" y2="20202"/>
                          <a14:foregroundMark x1="15436" y1="20202" x2="15436" y2="20202"/>
                          <a14:foregroundMark x1="10067" y1="27778" x2="10067" y2="27778"/>
                          <a14:foregroundMark x1="8725" y1="43939" x2="8725" y2="43939"/>
                          <a14:foregroundMark x1="13423" y1="59596" x2="13423" y2="59596"/>
                          <a14:foregroundMark x1="30201" y1="47475" x2="30201" y2="47475"/>
                          <a14:foregroundMark x1="44966" y1="39899" x2="44966" y2="39899"/>
                          <a14:foregroundMark x1="50336" y1="41414" x2="50336" y2="41414"/>
                          <a14:foregroundMark x1="43624" y1="47980" x2="43624" y2="47980"/>
                          <a14:foregroundMark x1="41611" y1="54545" x2="41611" y2="54545"/>
                          <a14:foregroundMark x1="30872" y1="73737" x2="30872" y2="73737"/>
                          <a14:foregroundMark x1="31544" y1="79293" x2="31544" y2="79293"/>
                          <a14:foregroundMark x1="19463" y1="79798" x2="19463" y2="79798"/>
                          <a14:foregroundMark x1="16107" y1="77273" x2="16107" y2="77273"/>
                          <a14:foregroundMark x1="6711" y1="76768" x2="6711" y2="76768"/>
                          <a14:foregroundMark x1="46309" y1="85859" x2="46309" y2="85859"/>
                          <a14:foregroundMark x1="46309" y1="89394" x2="46309" y2="89394"/>
                          <a14:foregroundMark x1="51678" y1="81313" x2="51678" y2="81313"/>
                          <a14:foregroundMark x1="55034" y1="76768" x2="55034" y2="76768"/>
                          <a14:foregroundMark x1="57047" y1="73737" x2="57047" y2="73737"/>
                          <a14:foregroundMark x1="61074" y1="71212" x2="61074" y2="71212"/>
                          <a14:foregroundMark x1="61074" y1="68687" x2="61074" y2="68687"/>
                          <a14:foregroundMark x1="63087" y1="65657" x2="63087" y2="65657"/>
                          <a14:foregroundMark x1="65101" y1="63636" x2="65101" y2="63636"/>
                          <a14:foregroundMark x1="89262" y1="59596" x2="89262" y2="59596"/>
                          <a14:foregroundMark x1="89933" y1="54545" x2="89933" y2="54545"/>
                          <a14:foregroundMark x1="87919" y1="51010" x2="87919" y2="51010"/>
                          <a14:foregroundMark x1="85235" y1="51010" x2="85235" y2="51010"/>
                          <a14:foregroundMark x1="85235" y1="69192" x2="85235" y2="69192"/>
                          <a14:foregroundMark x1="69128" y1="71717" x2="69128" y2="71717"/>
                          <a14:foregroundMark x1="60403" y1="86869" x2="60403" y2="86869"/>
                          <a14:foregroundMark x1="81879" y1="82828" x2="81879" y2="82828"/>
                          <a14:foregroundMark x1="75839" y1="79293" x2="75839" y2="79293"/>
                          <a14:foregroundMark x1="69799" y1="86364" x2="69799" y2="86364"/>
                          <a14:foregroundMark x1="61745" y1="82323" x2="61745" y2="82323"/>
                          <a14:foregroundMark x1="83221" y1="80808" x2="83221" y2="80808"/>
                          <a14:foregroundMark x1="89262" y1="73232" x2="89262" y2="73232"/>
                          <a14:foregroundMark x1="73826" y1="52020" x2="73826" y2="52020"/>
                          <a14:foregroundMark x1="57047" y1="39394" x2="57047" y2="39394"/>
                          <a14:foregroundMark x1="51007" y1="38889" x2="51007" y2="38889"/>
                          <a14:foregroundMark x1="49664" y1="44949" x2="49664" y2="44949"/>
                          <a14:foregroundMark x1="49664" y1="49495" x2="49664" y2="49495"/>
                          <a14:foregroundMark x1="41611" y1="41919" x2="41611" y2="41919"/>
                          <a14:foregroundMark x1="36913" y1="51515" x2="36913" y2="51515"/>
                          <a14:foregroundMark x1="34899" y1="45455" x2="34899" y2="45455"/>
                          <a14:foregroundMark x1="18792" y1="50505" x2="18792" y2="50505"/>
                          <a14:foregroundMark x1="10738" y1="55051" x2="10738" y2="55051"/>
                          <a14:foregroundMark x1="15436" y1="41919" x2="15436" y2="41919"/>
                          <a14:foregroundMark x1="30872" y1="67677" x2="30872" y2="67677"/>
                          <a14:foregroundMark x1="30872" y1="67677" x2="30872" y2="67677"/>
                          <a14:foregroundMark x1="26846" y1="65152" x2="26846" y2="65152"/>
                          <a14:foregroundMark x1="26846" y1="80808" x2="26846" y2="80808"/>
                          <a14:foregroundMark x1="15436" y1="66667" x2="15436" y2="66667"/>
                          <a14:foregroundMark x1="42953" y1="76768" x2="42953" y2="76768"/>
                          <a14:foregroundMark x1="40940" y1="66162" x2="40940" y2="66162"/>
                          <a14:foregroundMark x1="36242" y1="65152" x2="36242" y2="65152"/>
                          <a14:foregroundMark x1="32886" y1="61111" x2="32886" y2="61111"/>
                          <a14:foregroundMark x1="35570" y1="56566" x2="35570" y2="56566"/>
                          <a14:foregroundMark x1="38926" y1="62626" x2="38926" y2="62626"/>
                          <a14:foregroundMark x1="40940" y1="39899" x2="40940" y2="39899"/>
                          <a14:foregroundMark x1="39597" y1="38384" x2="39597" y2="38384"/>
                          <a14:foregroundMark x1="36913" y1="37879" x2="36913" y2="37879"/>
                          <a14:foregroundMark x1="33557" y1="36869" x2="33557" y2="36869"/>
                          <a14:foregroundMark x1="27517" y1="36364" x2="27517" y2="36364"/>
                          <a14:foregroundMark x1="20134" y1="35859" x2="20134" y2="35859"/>
                          <a14:foregroundMark x1="84564" y1="92929" x2="84564" y2="92929"/>
                          <a14:foregroundMark x1="62416" y1="97475" x2="62416" y2="97475"/>
                          <a14:foregroundMark x1="71812" y1="73232" x2="71812" y2="73232"/>
                          <a14:foregroundMark x1="16779" y1="12121" x2="16779" y2="12121"/>
                          <a14:foregroundMark x1="8054" y1="19697" x2="8054" y2="19697"/>
                          <a14:foregroundMark x1="5369" y1="24747" x2="5369" y2="24747"/>
                          <a14:foregroundMark x1="5369" y1="26768" x2="5369" y2="26768"/>
                          <a14:foregroundMark x1="12752" y1="12626" x2="12752" y2="12626"/>
                          <a14:foregroundMark x1="13423" y1="12626" x2="13423" y2="12626"/>
                          <a14:foregroundMark x1="8054" y1="13636" x2="8054" y2="13636"/>
                          <a14:foregroundMark x1="8725" y1="39394" x2="8725" y2="39394"/>
                          <a14:foregroundMark x1="26846" y1="84848" x2="26846" y2="84848"/>
                          <a14:foregroundMark x1="93289" y1="15152" x2="93289" y2="15152"/>
                          <a14:foregroundMark x1="83221" y1="8586" x2="83221" y2="8586"/>
                          <a14:foregroundMark x1="71141" y1="6566" x2="71141" y2="6566"/>
                          <a14:foregroundMark x1="61074" y1="5051" x2="61074" y2="5051"/>
                          <a14:foregroundMark x1="53691" y1="4040" x2="53691" y2="4040"/>
                          <a14:foregroundMark x1="46980" y1="4040" x2="46980" y2="4040"/>
                          <a14:foregroundMark x1="42282" y1="5051" x2="42282" y2="5051"/>
                          <a14:foregroundMark x1="36242" y1="6566" x2="36242" y2="6566"/>
                          <a14:foregroundMark x1="32215" y1="6566" x2="32215" y2="6566"/>
                          <a14:foregroundMark x1="28859" y1="6566" x2="28859" y2="6566"/>
                          <a14:foregroundMark x1="25503" y1="6566" x2="25503" y2="6566"/>
                          <a14:foregroundMark x1="21477" y1="6566" x2="21477" y2="6566"/>
                          <a14:foregroundMark x1="73826" y1="6566" x2="73826" y2="6566"/>
                          <a14:foregroundMark x1="75839" y1="6566" x2="75839" y2="6566"/>
                          <a14:foregroundMark x1="77852" y1="6061" x2="77852" y2="6061"/>
                          <a14:foregroundMark x1="79866" y1="5556" x2="79866" y2="5556"/>
                          <a14:foregroundMark x1="20134" y1="44949" x2="20134" y2="44949"/>
                          <a14:foregroundMark x1="91946" y1="69192" x2="91946" y2="69192"/>
                          <a14:foregroundMark x1="95973" y1="72727" x2="95973" y2="72727"/>
                          <a14:foregroundMark x1="32886" y1="92929" x2="32886" y2="92929"/>
                          <a14:foregroundMark x1="24161" y1="91919" x2="24161" y2="91919"/>
                          <a14:foregroundMark x1="17450" y1="89899" x2="17450" y2="89899"/>
                          <a14:foregroundMark x1="10738" y1="87879" x2="10738" y2="87879"/>
                          <a14:foregroundMark x1="6040" y1="85354" x2="6040" y2="85354"/>
                          <a14:foregroundMark x1="1342" y1="78283" x2="1342" y2="78283"/>
                          <a14:foregroundMark x1="2013" y1="70202" x2="2013" y2="70202"/>
                          <a14:foregroundMark x1="2013" y1="64646" x2="2013" y2="64646"/>
                          <a14:foregroundMark x1="2013" y1="58081" x2="2013" y2="58081"/>
                          <a14:foregroundMark x1="2013" y1="53535" x2="2013" y2="53535"/>
                          <a14:foregroundMark x1="31544" y1="43434" x2="31544" y2="43434"/>
                          <a14:foregroundMark x1="57718" y1="89899" x2="57718" y2="89899"/>
                          <a14:foregroundMark x1="71141" y1="80303" x2="71141" y2="80303"/>
                          <a14:foregroundMark x1="1342" y1="40404" x2="1342" y2="40404"/>
                          <a14:foregroundMark x1="1342" y1="41919" x2="1342" y2="41919"/>
                          <a14:foregroundMark x1="2013" y1="44949" x2="2013" y2="44949"/>
                          <a14:foregroundMark x1="671" y1="36364" x2="671" y2="36364"/>
                          <a14:foregroundMark x1="1342" y1="28788" x2="1342" y2="28788"/>
                          <a14:foregroundMark x1="2013" y1="19697" x2="2013" y2="19697"/>
                          <a14:foregroundMark x1="3356" y1="19697" x2="3356" y2="19697"/>
                          <a14:foregroundMark x1="97315" y1="26768" x2="97315" y2="26768"/>
                          <a14:foregroundMark x1="97987" y1="31818" x2="97987" y2="31818"/>
                          <a14:foregroundMark x1="97315" y1="40404" x2="97315" y2="40404"/>
                          <a14:foregroundMark x1="97315" y1="43939" x2="97315" y2="43939"/>
                          <a14:foregroundMark x1="97315" y1="46970" x2="97315" y2="46970"/>
                          <a14:foregroundMark x1="95973" y1="50505" x2="95973" y2="50505"/>
                          <a14:foregroundMark x1="97315" y1="54545" x2="97315" y2="54545"/>
                          <a14:foregroundMark x1="95302" y1="59091" x2="95302" y2="59091"/>
                          <a14:foregroundMark x1="95973" y1="61616" x2="95973" y2="61616"/>
                          <a14:foregroundMark x1="95973" y1="66162" x2="95973" y2="66162"/>
                          <a14:foregroundMark x1="93960" y1="83838" x2="93960" y2="83838"/>
                          <a14:foregroundMark x1="88591" y1="85859" x2="88591" y2="85859"/>
                          <a14:foregroundMark x1="84564" y1="88384" x2="84564" y2="88384"/>
                          <a14:foregroundMark x1="79866" y1="89394" x2="79866" y2="89394"/>
                          <a14:foregroundMark x1="75839" y1="90909" x2="75839" y2="90909"/>
                          <a14:foregroundMark x1="71141" y1="91919" x2="71141" y2="91919"/>
                          <a14:foregroundMark x1="67114" y1="92929" x2="67114" y2="92929"/>
                          <a14:foregroundMark x1="61745" y1="94444" x2="61745" y2="94444"/>
                          <a14:foregroundMark x1="58389" y1="95455" x2="58389" y2="95455"/>
                          <a14:foregroundMark x1="53691" y1="96465" x2="53691" y2="96465"/>
                          <a14:foregroundMark x1="51007" y1="97980" x2="51007" y2="97980"/>
                          <a14:foregroundMark x1="35570" y1="74747" x2="35570" y2="74747"/>
                          <a14:foregroundMark x1="24832" y1="53030" x2="24832" y2="53030"/>
                          <a14:foregroundMark x1="64430" y1="72222" x2="64430" y2="72222"/>
                          <a14:foregroundMark x1="59060" y1="77778" x2="59060" y2="77778"/>
                          <a14:foregroundMark x1="42282" y1="94444" x2="42282" y2="94444"/>
                          <a14:foregroundMark x1="98658" y1="45960" x2="98658" y2="45960"/>
                          <a14:foregroundMark x1="97987" y1="49495" x2="97987" y2="49495"/>
                          <a14:foregroundMark x1="97987" y1="52525" x2="97987" y2="52525"/>
                          <a14:foregroundMark x1="97987" y1="61111" x2="97987" y2="61111"/>
                          <a14:foregroundMark x1="97315" y1="63131" x2="97315" y2="63131"/>
                          <a14:foregroundMark x1="97987" y1="66667" x2="97987" y2="66667"/>
                          <a14:foregroundMark x1="97315" y1="69697" x2="97315" y2="69697"/>
                          <a14:foregroundMark x1="97315" y1="76263" x2="97315" y2="76263"/>
                          <a14:foregroundMark x1="96644" y1="78788" x2="96644" y2="78788"/>
                          <a14:backgroundMark x1="61745" y1="97980" x2="61745" y2="97980"/>
                        </a14:backgroundRemoval>
                      </a14:imgEffect>
                    </a14:imgLayer>
                  </a14:imgProps>
                </a:ext>
                <a:ext uri="{28A0092B-C50C-407E-A947-70E740481C1C}">
                  <a14:useLocalDpi xmlns:a14="http://schemas.microsoft.com/office/drawing/2010/main" val="0"/>
                </a:ext>
              </a:extLst>
            </a:blip>
            <a:srcRect/>
            <a:stretch>
              <a:fillRect/>
            </a:stretch>
          </p:blipFill>
          <p:spPr bwMode="auto">
            <a:xfrm>
              <a:off x="367085" y="58523"/>
              <a:ext cx="54078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uadroTexto 12">
              <a:extLst>
                <a:ext uri="{FF2B5EF4-FFF2-40B4-BE49-F238E27FC236}">
                  <a16:creationId xmlns:a16="http://schemas.microsoft.com/office/drawing/2014/main" id="{A61C1E4D-4DDE-FEA3-C721-947562B844DD}"/>
                </a:ext>
              </a:extLst>
            </p:cNvPr>
            <p:cNvSpPr txBox="1"/>
            <p:nvPr/>
          </p:nvSpPr>
          <p:spPr>
            <a:xfrm>
              <a:off x="727125" y="202539"/>
              <a:ext cx="3384376" cy="538609"/>
            </a:xfrm>
            <a:prstGeom prst="rect">
              <a:avLst/>
            </a:prstGeom>
            <a:noFill/>
          </p:spPr>
          <p:txBody>
            <a:bodyPr wrap="square" rtlCol="0">
              <a:spAutoFit/>
            </a:bodyPr>
            <a:lstStyle/>
            <a:p>
              <a:pPr algn="ctr"/>
              <a:r>
                <a:rPr lang="es-MX" sz="1000" b="1" dirty="0">
                  <a:latin typeface="Arial Rounded MT Bold" panose="020F0704030504030204" pitchFamily="34" charset="0"/>
                </a:rPr>
                <a:t>COLEGIO PARA HIJOS DE EMPLEADOS DE LA CONTRALORÍA GENERAL DE LA REPÚBLICA</a:t>
              </a:r>
            </a:p>
            <a:p>
              <a:pPr algn="just"/>
              <a:r>
                <a:rPr lang="es-MX" sz="900" dirty="0">
                  <a:latin typeface="Arial Rounded MT Bold" panose="020F0704030504030204" pitchFamily="34" charset="0"/>
                </a:rPr>
                <a:t>       </a:t>
              </a:r>
              <a:r>
                <a:rPr lang="es-MX" sz="800" dirty="0">
                  <a:latin typeface="Arial Rounded MT Bold" panose="020F0704030504030204" pitchFamily="34" charset="0"/>
                </a:rPr>
                <a:t>Resolución de aprobación No. 811 de marzo de 2000</a:t>
              </a:r>
            </a:p>
          </p:txBody>
        </p:sp>
      </p:grpSp>
      <p:sp>
        <p:nvSpPr>
          <p:cNvPr id="28" name="CuadroTexto 27">
            <a:extLst>
              <a:ext uri="{FF2B5EF4-FFF2-40B4-BE49-F238E27FC236}">
                <a16:creationId xmlns:a16="http://schemas.microsoft.com/office/drawing/2014/main" id="{8C8DC5AC-1740-E5B3-7F67-0332E95C9F1E}"/>
              </a:ext>
            </a:extLst>
          </p:cNvPr>
          <p:cNvSpPr txBox="1"/>
          <p:nvPr/>
        </p:nvSpPr>
        <p:spPr>
          <a:xfrm>
            <a:off x="1172251" y="4204042"/>
            <a:ext cx="4531862" cy="1477328"/>
          </a:xfrm>
          <a:prstGeom prst="rect">
            <a:avLst/>
          </a:prstGeom>
          <a:noFill/>
        </p:spPr>
        <p:txBody>
          <a:bodyPr wrap="square" rtlCol="0">
            <a:spAutoFit/>
          </a:bodyPr>
          <a:lstStyle/>
          <a:p>
            <a:pPr algn="ctr"/>
            <a:r>
              <a:rPr lang="es-CO" sz="1800" dirty="0">
                <a:latin typeface="Arial" panose="020B0604020202020204" pitchFamily="34" charset="0"/>
                <a:cs typeface="Arial" panose="020B0604020202020204" pitchFamily="34" charset="0"/>
              </a:rPr>
              <a:t>El colegio inició labores el 21 de febrero de 1.977. Hoy en día contamos con 45 años de experiencia Proyecto Educativo Institucional del Colegio</a:t>
            </a:r>
          </a:p>
          <a:p>
            <a:pPr algn="ctr"/>
            <a:endParaRPr lang="es-CO" dirty="0"/>
          </a:p>
        </p:txBody>
      </p:sp>
      <p:sp>
        <p:nvSpPr>
          <p:cNvPr id="29" name="CuadroTexto 28">
            <a:extLst>
              <a:ext uri="{FF2B5EF4-FFF2-40B4-BE49-F238E27FC236}">
                <a16:creationId xmlns:a16="http://schemas.microsoft.com/office/drawing/2014/main" id="{BD308FD8-13CF-1C14-4016-2A7549D9B60F}"/>
              </a:ext>
            </a:extLst>
          </p:cNvPr>
          <p:cNvSpPr txBox="1"/>
          <p:nvPr/>
        </p:nvSpPr>
        <p:spPr>
          <a:xfrm>
            <a:off x="1614335" y="5455957"/>
            <a:ext cx="3642521" cy="923330"/>
          </a:xfrm>
          <a:prstGeom prst="rect">
            <a:avLst/>
          </a:prstGeom>
          <a:noFill/>
        </p:spPr>
        <p:txBody>
          <a:bodyPr wrap="square" rtlCol="0">
            <a:spAutoFit/>
          </a:bodyPr>
          <a:lstStyle/>
          <a:p>
            <a:pPr algn="ctr"/>
            <a:r>
              <a:rPr lang="es-CO" sz="1800" dirty="0">
                <a:solidFill>
                  <a:schemeClr val="bg1"/>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“Educando para la vida y la participación ciudadana”     </a:t>
            </a:r>
          </a:p>
          <a:p>
            <a:pPr algn="ctr"/>
            <a:endParaRPr lang="es-CO" dirty="0">
              <a:solidFill>
                <a:schemeClr val="bg1"/>
              </a:solidFill>
              <a:effectLst>
                <a:outerShdw blurRad="38100" dist="38100" dir="2700000" algn="tl">
                  <a:srgbClr val="000000">
                    <a:alpha val="43137"/>
                  </a:srgbClr>
                </a:outerShdw>
              </a:effectLst>
            </a:endParaRPr>
          </a:p>
        </p:txBody>
      </p:sp>
      <p:pic>
        <p:nvPicPr>
          <p:cNvPr id="30" name="Imagen 29">
            <a:extLst>
              <a:ext uri="{FF2B5EF4-FFF2-40B4-BE49-F238E27FC236}">
                <a16:creationId xmlns:a16="http://schemas.microsoft.com/office/drawing/2014/main" id="{17AE7A9A-2B6C-3F14-11A0-D1C0E8C2BC8D}"/>
              </a:ext>
            </a:extLst>
          </p:cNvPr>
          <p:cNvPicPr>
            <a:picLocks noChangeAspect="1"/>
          </p:cNvPicPr>
          <p:nvPr/>
        </p:nvPicPr>
        <p:blipFill>
          <a:blip r:embed="rId7"/>
          <a:stretch>
            <a:fillRect/>
          </a:stretch>
        </p:blipFill>
        <p:spPr>
          <a:xfrm rot="20516671">
            <a:off x="5771954" y="1786762"/>
            <a:ext cx="3046175" cy="2844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Imagen 30">
            <a:extLst>
              <a:ext uri="{FF2B5EF4-FFF2-40B4-BE49-F238E27FC236}">
                <a16:creationId xmlns:a16="http://schemas.microsoft.com/office/drawing/2014/main" id="{DB99019D-3167-3D32-4975-9118C83A2F05}"/>
              </a:ext>
            </a:extLst>
          </p:cNvPr>
          <p:cNvPicPr/>
          <p:nvPr/>
        </p:nvPicPr>
        <p:blipFill>
          <a:blip r:embed="rId8"/>
          <a:stretch>
            <a:fillRect/>
          </a:stretch>
        </p:blipFill>
        <p:spPr>
          <a:xfrm rot="1428075">
            <a:off x="8811987" y="1830366"/>
            <a:ext cx="2579757" cy="31124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Imagen 31">
            <a:extLst>
              <a:ext uri="{FF2B5EF4-FFF2-40B4-BE49-F238E27FC236}">
                <a16:creationId xmlns:a16="http://schemas.microsoft.com/office/drawing/2014/main" id="{3E07A494-9093-B666-8B1D-405EB4C6B3E5}"/>
              </a:ext>
            </a:extLst>
          </p:cNvPr>
          <p:cNvPicPr/>
          <p:nvPr/>
        </p:nvPicPr>
        <p:blipFill>
          <a:blip r:embed="rId9" cstate="print">
            <a:extLst>
              <a:ext uri="{28A0092B-C50C-407E-A947-70E740481C1C}">
                <a14:useLocalDpi xmlns:a14="http://schemas.microsoft.com/office/drawing/2010/main" val="0"/>
              </a:ext>
            </a:extLst>
          </a:blip>
          <a:stretch>
            <a:fillRect/>
          </a:stretch>
        </p:blipFill>
        <p:spPr>
          <a:xfrm>
            <a:off x="6962146" y="4119648"/>
            <a:ext cx="3521287" cy="22540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6" name="Gráfico 35">
            <a:extLst>
              <a:ext uri="{FF2B5EF4-FFF2-40B4-BE49-F238E27FC236}">
                <a16:creationId xmlns:a16="http://schemas.microsoft.com/office/drawing/2014/main" id="{69D1E55E-A111-4604-83B6-CF7A6EC812E5}"/>
              </a:ext>
            </a:extLst>
          </p:cNvPr>
          <p:cNvPicPr>
            <a:picLocks noChangeAspect="1"/>
          </p:cNvPicPr>
          <p:nvPr/>
        </p:nvPicPr>
        <p:blipFill rotWithShape="1">
          <a:blip r:embed="rId10">
            <a:extLst>
              <a:ext uri="{96DAC541-7B7A-43D3-8B79-37D633B846F1}">
                <asvg:svgBlip xmlns="" xmlns:asvg="http://schemas.microsoft.com/office/drawing/2016/SVG/main" r:embed="rId11"/>
              </a:ext>
            </a:extLst>
          </a:blip>
          <a:srcRect l="1" t="3369" r="-12500" b="3645"/>
          <a:stretch/>
        </p:blipFill>
        <p:spPr>
          <a:xfrm>
            <a:off x="0" y="0"/>
            <a:ext cx="499672" cy="6887980"/>
          </a:xfrm>
          <a:prstGeom prst="rect">
            <a:avLst/>
          </a:prstGeom>
        </p:spPr>
      </p:pic>
      <p:sp>
        <p:nvSpPr>
          <p:cNvPr id="37" name="Rectángulo 36">
            <a:extLst>
              <a:ext uri="{FF2B5EF4-FFF2-40B4-BE49-F238E27FC236}">
                <a16:creationId xmlns:a16="http://schemas.microsoft.com/office/drawing/2014/main" id="{01065927-EC53-21CC-F91C-9700AB2C0FE9}"/>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FF0000"/>
              </a:solidFill>
            </a:endParaRPr>
          </a:p>
        </p:txBody>
      </p:sp>
    </p:spTree>
    <p:extLst>
      <p:ext uri="{BB962C8B-B14F-4D97-AF65-F5344CB8AC3E}">
        <p14:creationId xmlns:p14="http://schemas.microsoft.com/office/powerpoint/2010/main" val="39857615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46E54D4-5368-6996-6F48-F9046E024CF3}"/>
              </a:ext>
            </a:extLst>
          </p:cNvPr>
          <p:cNvGrpSpPr/>
          <p:nvPr/>
        </p:nvGrpSpPr>
        <p:grpSpPr>
          <a:xfrm>
            <a:off x="0" y="0"/>
            <a:ext cx="11842231" cy="6887980"/>
            <a:chOff x="0" y="0"/>
            <a:chExt cx="11842231" cy="6887980"/>
          </a:xfrm>
        </p:grpSpPr>
        <p:grpSp>
          <p:nvGrpSpPr>
            <p:cNvPr id="3" name="Grupo 2">
              <a:extLst>
                <a:ext uri="{FF2B5EF4-FFF2-40B4-BE49-F238E27FC236}">
                  <a16:creationId xmlns:a16="http://schemas.microsoft.com/office/drawing/2014/main" id="{027BAF38-7A87-6667-31A8-CD16FB86A921}"/>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3A558F43-BCC5-B5F8-39BE-FDCECD4B7D03}"/>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9" name="Imagen 8">
                <a:extLst>
                  <a:ext uri="{FF2B5EF4-FFF2-40B4-BE49-F238E27FC236}">
                    <a16:creationId xmlns:a16="http://schemas.microsoft.com/office/drawing/2014/main" id="{212A107D-72B5-705A-81D7-3DFC807087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11" name="CuadroTexto 10">
                <a:extLst>
                  <a:ext uri="{FF2B5EF4-FFF2-40B4-BE49-F238E27FC236}">
                    <a16:creationId xmlns:a16="http://schemas.microsoft.com/office/drawing/2014/main" id="{348528A9-C2E0-4C4A-39EC-39FDB6701221}"/>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3" name="Conector recto 12">
                <a:extLst>
                  <a:ext uri="{FF2B5EF4-FFF2-40B4-BE49-F238E27FC236}">
                    <a16:creationId xmlns:a16="http://schemas.microsoft.com/office/drawing/2014/main" id="{21AAB2EE-C051-1582-D785-8EF09AB260E7}"/>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4" name="Rectángulo 3">
              <a:extLst>
                <a:ext uri="{FF2B5EF4-FFF2-40B4-BE49-F238E27FC236}">
                  <a16:creationId xmlns:a16="http://schemas.microsoft.com/office/drawing/2014/main" id="{65DFD6C6-EFDB-5B93-6F01-FC7263E6F711}"/>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graphicFrame>
        <p:nvGraphicFramePr>
          <p:cNvPr id="8" name="Diagrama 7">
            <a:extLst>
              <a:ext uri="{FF2B5EF4-FFF2-40B4-BE49-F238E27FC236}">
                <a16:creationId xmlns:a16="http://schemas.microsoft.com/office/drawing/2014/main" id="{1A6F1AFE-5FC8-5263-B5AE-2F7B61B89B72}"/>
              </a:ext>
            </a:extLst>
          </p:cNvPr>
          <p:cNvGraphicFramePr/>
          <p:nvPr>
            <p:extLst>
              <p:ext uri="{D42A27DB-BD31-4B8C-83A1-F6EECF244321}">
                <p14:modId xmlns:p14="http://schemas.microsoft.com/office/powerpoint/2010/main" val="3371672902"/>
              </p:ext>
            </p:extLst>
          </p:nvPr>
        </p:nvGraphicFramePr>
        <p:xfrm>
          <a:off x="960059" y="2631676"/>
          <a:ext cx="5624791" cy="374761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2" name="Picture 2" descr="Acreditaciones Educativas | Los Mejores Colegios de Colombia">
            <a:extLst>
              <a:ext uri="{FF2B5EF4-FFF2-40B4-BE49-F238E27FC236}">
                <a16:creationId xmlns:a16="http://schemas.microsoft.com/office/drawing/2014/main" id="{BEBE371E-DAD7-B3FD-2915-F5E13393AA6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93210" y="1782918"/>
            <a:ext cx="4502790" cy="963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Icfes abrió inscripciones para las pruebas Saber 11 calendario A -">
            <a:extLst>
              <a:ext uri="{FF2B5EF4-FFF2-40B4-BE49-F238E27FC236}">
                <a16:creationId xmlns:a16="http://schemas.microsoft.com/office/drawing/2014/main" id="{77192A24-5FB1-AC2E-6E30-766C8D8E085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12951" y="2114392"/>
            <a:ext cx="5382762" cy="2437622"/>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a:extLst>
              <a:ext uri="{FF2B5EF4-FFF2-40B4-BE49-F238E27FC236}">
                <a16:creationId xmlns:a16="http://schemas.microsoft.com/office/drawing/2014/main" id="{E58C69F5-8254-B7CD-4C9E-CE01026410BB}"/>
              </a:ext>
            </a:extLst>
          </p:cNvPr>
          <p:cNvSpPr/>
          <p:nvPr/>
        </p:nvSpPr>
        <p:spPr>
          <a:xfrm>
            <a:off x="7362457" y="1068749"/>
            <a:ext cx="3873197" cy="830997"/>
          </a:xfrm>
          <a:prstGeom prst="rect">
            <a:avLst/>
          </a:prstGeom>
        </p:spPr>
        <p:txBody>
          <a:bodyPr wrap="square">
            <a:spAutoFit/>
          </a:bodyPr>
          <a:lstStyle/>
          <a:p>
            <a:pPr algn="ctr"/>
            <a:r>
              <a:rPr lang="es-CO" sz="1600" b="1" dirty="0">
                <a:effectLst>
                  <a:outerShdw blurRad="50800" dist="50800" dir="5400000" sx="0" sy="0" algn="ctr">
                    <a:srgbClr val="1C1C1C"/>
                  </a:outerShdw>
                </a:effectLst>
                <a:latin typeface="Arial" panose="020B0604020202020204" pitchFamily="34" charset="0"/>
                <a:ea typeface="Times New Roman" panose="02020603050405020304" pitchFamily="18" charset="0"/>
              </a:rPr>
              <a:t>El colegio quedó en el ranking 129 en Bogotá, entre los colegios privados que presentaron la prueba Saber 11.</a:t>
            </a:r>
            <a:endParaRPr lang="es-CO" sz="1600" b="1" dirty="0"/>
          </a:p>
        </p:txBody>
      </p:sp>
      <p:sp>
        <p:nvSpPr>
          <p:cNvPr id="32" name="CuadroTexto 31">
            <a:extLst>
              <a:ext uri="{FF2B5EF4-FFF2-40B4-BE49-F238E27FC236}">
                <a16:creationId xmlns:a16="http://schemas.microsoft.com/office/drawing/2014/main" id="{A784B2EF-B0AE-B1AE-8FE7-C2A009B3215E}"/>
              </a:ext>
            </a:extLst>
          </p:cNvPr>
          <p:cNvSpPr txBox="1"/>
          <p:nvPr/>
        </p:nvSpPr>
        <p:spPr>
          <a:xfrm>
            <a:off x="2001022" y="567919"/>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33" name="CuadroTexto 32">
            <a:extLst>
              <a:ext uri="{FF2B5EF4-FFF2-40B4-BE49-F238E27FC236}">
                <a16:creationId xmlns:a16="http://schemas.microsoft.com/office/drawing/2014/main" id="{4AADFFFE-23CE-D67B-16B9-BEE45D64D7B9}"/>
              </a:ext>
            </a:extLst>
          </p:cNvPr>
          <p:cNvSpPr txBox="1"/>
          <p:nvPr/>
        </p:nvSpPr>
        <p:spPr>
          <a:xfrm>
            <a:off x="1426343" y="584663"/>
            <a:ext cx="724173" cy="830997"/>
          </a:xfrm>
          <a:prstGeom prst="rect">
            <a:avLst/>
          </a:prstGeom>
          <a:noFill/>
        </p:spPr>
        <p:txBody>
          <a:bodyPr wrap="none" rtlCol="0">
            <a:spAutoFit/>
          </a:bodyPr>
          <a:lstStyle/>
          <a:p>
            <a:r>
              <a:rPr lang="es-ES" sz="4800" b="1" dirty="0">
                <a:solidFill>
                  <a:schemeClr val="bg1">
                    <a:lumMod val="75000"/>
                  </a:schemeClr>
                </a:solidFill>
              </a:rPr>
              <a:t>D.</a:t>
            </a:r>
            <a:endParaRPr lang="es-CO" sz="4800" b="1" dirty="0">
              <a:solidFill>
                <a:schemeClr val="bg1">
                  <a:lumMod val="75000"/>
                </a:schemeClr>
              </a:solidFill>
            </a:endParaRPr>
          </a:p>
        </p:txBody>
      </p:sp>
      <p:sp>
        <p:nvSpPr>
          <p:cNvPr id="5" name="CuadroTexto 4"/>
          <p:cNvSpPr txBox="1"/>
          <p:nvPr/>
        </p:nvSpPr>
        <p:spPr>
          <a:xfrm>
            <a:off x="6982691" y="4921080"/>
            <a:ext cx="4859540" cy="923330"/>
          </a:xfrm>
          <a:prstGeom prst="rect">
            <a:avLst/>
          </a:prstGeom>
          <a:noFill/>
        </p:spPr>
        <p:txBody>
          <a:bodyPr wrap="square" rtlCol="0">
            <a:spAutoFit/>
          </a:bodyPr>
          <a:lstStyle/>
          <a:p>
            <a:pPr marL="285750" indent="-285750">
              <a:buFont typeface="Arial" panose="020B0604020202020204" pitchFamily="34" charset="0"/>
              <a:buChar char="•"/>
            </a:pPr>
            <a:r>
              <a:rPr lang="es-ES" dirty="0"/>
              <a:t>Alianza estratégica con la Organización de Estados Iberoamericanos. (Malla curricular)</a:t>
            </a:r>
          </a:p>
          <a:p>
            <a:pPr marL="285750" indent="-285750">
              <a:buFont typeface="Arial" panose="020B0604020202020204" pitchFamily="34" charset="0"/>
              <a:buChar char="•"/>
            </a:pPr>
            <a:r>
              <a:rPr lang="es-ES" dirty="0"/>
              <a:t>Alianza Educativa</a:t>
            </a:r>
            <a:endParaRPr lang="en-US" dirty="0"/>
          </a:p>
        </p:txBody>
      </p:sp>
    </p:spTree>
    <p:extLst>
      <p:ext uri="{BB962C8B-B14F-4D97-AF65-F5344CB8AC3E}">
        <p14:creationId xmlns:p14="http://schemas.microsoft.com/office/powerpoint/2010/main" val="13154086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46E54D4-5368-6996-6F48-F9046E024CF3}"/>
              </a:ext>
            </a:extLst>
          </p:cNvPr>
          <p:cNvGrpSpPr/>
          <p:nvPr/>
        </p:nvGrpSpPr>
        <p:grpSpPr>
          <a:xfrm>
            <a:off x="0" y="0"/>
            <a:ext cx="11842231" cy="6887980"/>
            <a:chOff x="0" y="0"/>
            <a:chExt cx="11842231" cy="6887980"/>
          </a:xfrm>
        </p:grpSpPr>
        <p:grpSp>
          <p:nvGrpSpPr>
            <p:cNvPr id="3" name="Grupo 2">
              <a:extLst>
                <a:ext uri="{FF2B5EF4-FFF2-40B4-BE49-F238E27FC236}">
                  <a16:creationId xmlns:a16="http://schemas.microsoft.com/office/drawing/2014/main" id="{027BAF38-7A87-6667-31A8-CD16FB86A921}"/>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3A558F43-BCC5-B5F8-39BE-FDCECD4B7D03}"/>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9" name="Imagen 8">
                <a:extLst>
                  <a:ext uri="{FF2B5EF4-FFF2-40B4-BE49-F238E27FC236}">
                    <a16:creationId xmlns:a16="http://schemas.microsoft.com/office/drawing/2014/main" id="{212A107D-72B5-705A-81D7-3DFC807087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11" name="CuadroTexto 10">
                <a:extLst>
                  <a:ext uri="{FF2B5EF4-FFF2-40B4-BE49-F238E27FC236}">
                    <a16:creationId xmlns:a16="http://schemas.microsoft.com/office/drawing/2014/main" id="{348528A9-C2E0-4C4A-39EC-39FDB6701221}"/>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3" name="Conector recto 12">
                <a:extLst>
                  <a:ext uri="{FF2B5EF4-FFF2-40B4-BE49-F238E27FC236}">
                    <a16:creationId xmlns:a16="http://schemas.microsoft.com/office/drawing/2014/main" id="{21AAB2EE-C051-1582-D785-8EF09AB260E7}"/>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4" name="Rectángulo 3">
              <a:extLst>
                <a:ext uri="{FF2B5EF4-FFF2-40B4-BE49-F238E27FC236}">
                  <a16:creationId xmlns:a16="http://schemas.microsoft.com/office/drawing/2014/main" id="{65DFD6C6-EFDB-5B93-6F01-FC7263E6F711}"/>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4" name="CuadroTexto 13">
            <a:extLst>
              <a:ext uri="{FF2B5EF4-FFF2-40B4-BE49-F238E27FC236}">
                <a16:creationId xmlns:a16="http://schemas.microsoft.com/office/drawing/2014/main" id="{0DCE5F1F-4C9E-75E0-2B9C-0C3846BB9305}"/>
              </a:ext>
            </a:extLst>
          </p:cNvPr>
          <p:cNvSpPr txBox="1"/>
          <p:nvPr/>
        </p:nvSpPr>
        <p:spPr>
          <a:xfrm>
            <a:off x="1289912" y="627598"/>
            <a:ext cx="4722961" cy="646331"/>
          </a:xfrm>
          <a:prstGeom prst="rect">
            <a:avLst/>
          </a:prstGeom>
          <a:noFill/>
        </p:spPr>
        <p:txBody>
          <a:bodyPr wrap="square" rtlCol="0">
            <a:spAutoFit/>
          </a:bodyPr>
          <a:lstStyle/>
          <a:p>
            <a:r>
              <a:rPr lang="es-ES" sz="3600" dirty="0">
                <a:latin typeface="Arial" panose="020B0604020202020204" pitchFamily="34" charset="0"/>
                <a:cs typeface="Arial" panose="020B0604020202020204" pitchFamily="34" charset="0"/>
              </a:rPr>
              <a:t>Alianzas estratégicas</a:t>
            </a:r>
            <a:endParaRPr lang="es-CO" sz="3600" dirty="0">
              <a:latin typeface="Arial" panose="020B0604020202020204" pitchFamily="34" charset="0"/>
              <a:cs typeface="Arial" panose="020B0604020202020204" pitchFamily="34" charset="0"/>
            </a:endParaRPr>
          </a:p>
        </p:txBody>
      </p:sp>
      <p:sp>
        <p:nvSpPr>
          <p:cNvPr id="12" name="CuadroTexto 11"/>
          <p:cNvSpPr txBox="1"/>
          <p:nvPr/>
        </p:nvSpPr>
        <p:spPr>
          <a:xfrm>
            <a:off x="1182254" y="1320095"/>
            <a:ext cx="9402618" cy="4801314"/>
          </a:xfrm>
          <a:prstGeom prst="rect">
            <a:avLst/>
          </a:prstGeom>
          <a:noFill/>
        </p:spPr>
        <p:txBody>
          <a:bodyPr wrap="square" rtlCol="0">
            <a:spAutoFit/>
          </a:bodyPr>
          <a:lstStyle/>
          <a:p>
            <a:pPr algn="just"/>
            <a:r>
              <a:rPr lang="es-ES" dirty="0"/>
              <a:t>En el año 2019 la administración del FBS se propuso posicionar académicamente el colegio para hijos de funcionarios de la CGR,  por esta razón hizo acercamientos con diferentes entidades con el fin de conocer que estrategias debíamos adoptar para lograr el objetivo propuesto, por esta razón realizamos  alianza estratégicas con entidades que conocieran el tema.</a:t>
            </a:r>
            <a:br>
              <a:rPr lang="es-ES" dirty="0"/>
            </a:br>
            <a:endParaRPr lang="es-ES" dirty="0"/>
          </a:p>
          <a:p>
            <a:pPr algn="just"/>
            <a:r>
              <a:rPr lang="es-ES" b="1" dirty="0"/>
              <a:t>1</a:t>
            </a:r>
            <a:r>
              <a:rPr lang="es-ES" dirty="0"/>
              <a:t>. </a:t>
            </a:r>
            <a:r>
              <a:rPr lang="es-ES" b="1" dirty="0"/>
              <a:t>Alianza Educativa :</a:t>
            </a:r>
          </a:p>
          <a:p>
            <a:pPr algn="just"/>
            <a:r>
              <a:rPr lang="es-ES" dirty="0"/>
              <a:t>Con esta entidad se realizó un diagnóstico de lo que se requería para iniciar un proceso de transformación positiva del colegio el cual arrojó como resultado que se requería intervenir en la infraestructura, formación docente y actualización académica; partiendo de este diagnóstico el FBS  hizo inversión de recursos económicos, humanos y tecnológicos. Se asigno recursos para la adecuación de las instalaciones del colegio, se adquirieron computadores para los alumnos, docentes y sala de sistemas. </a:t>
            </a:r>
          </a:p>
          <a:p>
            <a:pPr algn="just"/>
            <a:r>
              <a:rPr lang="es-ES" b="1" dirty="0"/>
              <a:t>2.OEI:</a:t>
            </a:r>
          </a:p>
          <a:p>
            <a:pPr algn="just"/>
            <a:r>
              <a:rPr lang="es-ES" dirty="0"/>
              <a:t>Debido a que se identificaron falencias con el recurso humano del colegio nos apoyamos en la OEI para fortalecer a través de formación docente y talleres pedagógicos dos aspectos fundamentales: </a:t>
            </a:r>
          </a:p>
          <a:p>
            <a:pPr algn="just"/>
            <a:r>
              <a:rPr lang="es-ES" b="1" dirty="0"/>
              <a:t>a</a:t>
            </a:r>
            <a:r>
              <a:rPr lang="es-ES" b="1" dirty="0" smtClean="0"/>
              <a:t>. La </a:t>
            </a:r>
            <a:r>
              <a:rPr lang="es-ES" b="1" dirty="0"/>
              <a:t>construcción y desarrollo de la malla curricular </a:t>
            </a:r>
          </a:p>
          <a:p>
            <a:pPr algn="just"/>
            <a:r>
              <a:rPr lang="es-ES" b="1" dirty="0"/>
              <a:t>b</a:t>
            </a:r>
            <a:r>
              <a:rPr lang="es-ES" b="1" dirty="0" smtClean="0"/>
              <a:t>. Fortalecimiento </a:t>
            </a:r>
            <a:r>
              <a:rPr lang="es-ES" b="1" dirty="0"/>
              <a:t>de   competencias  docentes</a:t>
            </a:r>
            <a:endParaRPr lang="en-US" b="1" dirty="0"/>
          </a:p>
        </p:txBody>
      </p:sp>
    </p:spTree>
    <p:extLst>
      <p:ext uri="{BB962C8B-B14F-4D97-AF65-F5344CB8AC3E}">
        <p14:creationId xmlns:p14="http://schemas.microsoft.com/office/powerpoint/2010/main" val="28153485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n 28">
            <a:extLst>
              <a:ext uri="{FF2B5EF4-FFF2-40B4-BE49-F238E27FC236}">
                <a16:creationId xmlns:a16="http://schemas.microsoft.com/office/drawing/2014/main" id="{6806A43B-2078-B487-45E3-5758F0C64E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Grupo 1">
            <a:extLst>
              <a:ext uri="{FF2B5EF4-FFF2-40B4-BE49-F238E27FC236}">
                <a16:creationId xmlns:a16="http://schemas.microsoft.com/office/drawing/2014/main" id="{946E54D4-5368-6996-6F48-F9046E024CF3}"/>
              </a:ext>
            </a:extLst>
          </p:cNvPr>
          <p:cNvGrpSpPr/>
          <p:nvPr/>
        </p:nvGrpSpPr>
        <p:grpSpPr>
          <a:xfrm>
            <a:off x="0" y="0"/>
            <a:ext cx="11842231" cy="6887980"/>
            <a:chOff x="0" y="0"/>
            <a:chExt cx="11842231" cy="6887980"/>
          </a:xfrm>
        </p:grpSpPr>
        <p:grpSp>
          <p:nvGrpSpPr>
            <p:cNvPr id="3" name="Grupo 2">
              <a:extLst>
                <a:ext uri="{FF2B5EF4-FFF2-40B4-BE49-F238E27FC236}">
                  <a16:creationId xmlns:a16="http://schemas.microsoft.com/office/drawing/2014/main" id="{027BAF38-7A87-6667-31A8-CD16FB86A921}"/>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3A558F43-BCC5-B5F8-39BE-FDCECD4B7D03}"/>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99672" cy="6887980"/>
              </a:xfrm>
              <a:prstGeom prst="rect">
                <a:avLst/>
              </a:prstGeom>
            </p:spPr>
          </p:pic>
          <p:pic>
            <p:nvPicPr>
              <p:cNvPr id="9" name="Imagen 8">
                <a:extLst>
                  <a:ext uri="{FF2B5EF4-FFF2-40B4-BE49-F238E27FC236}">
                    <a16:creationId xmlns:a16="http://schemas.microsoft.com/office/drawing/2014/main" id="{212A107D-72B5-705A-81D7-3DFC807087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11" name="CuadroTexto 10">
                <a:extLst>
                  <a:ext uri="{FF2B5EF4-FFF2-40B4-BE49-F238E27FC236}">
                    <a16:creationId xmlns:a16="http://schemas.microsoft.com/office/drawing/2014/main" id="{348528A9-C2E0-4C4A-39EC-39FDB6701221}"/>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3" name="Conector recto 12">
                <a:extLst>
                  <a:ext uri="{FF2B5EF4-FFF2-40B4-BE49-F238E27FC236}">
                    <a16:creationId xmlns:a16="http://schemas.microsoft.com/office/drawing/2014/main" id="{21AAB2EE-C051-1582-D785-8EF09AB260E7}"/>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4" name="Rectángulo 3">
              <a:extLst>
                <a:ext uri="{FF2B5EF4-FFF2-40B4-BE49-F238E27FC236}">
                  <a16:creationId xmlns:a16="http://schemas.microsoft.com/office/drawing/2014/main" id="{65DFD6C6-EFDB-5B93-6F01-FC7263E6F711}"/>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FF0000"/>
                </a:solidFill>
              </a:endParaRPr>
            </a:p>
          </p:txBody>
        </p:sp>
      </p:grpSp>
      <p:sp>
        <p:nvSpPr>
          <p:cNvPr id="14" name="CuadroTexto 13">
            <a:extLst>
              <a:ext uri="{FF2B5EF4-FFF2-40B4-BE49-F238E27FC236}">
                <a16:creationId xmlns:a16="http://schemas.microsoft.com/office/drawing/2014/main" id="{0DCE5F1F-4C9E-75E0-2B9C-0C3846BB9305}"/>
              </a:ext>
            </a:extLst>
          </p:cNvPr>
          <p:cNvSpPr txBox="1"/>
          <p:nvPr/>
        </p:nvSpPr>
        <p:spPr>
          <a:xfrm>
            <a:off x="1195667" y="419313"/>
            <a:ext cx="6088623" cy="584775"/>
          </a:xfrm>
          <a:prstGeom prst="rect">
            <a:avLst/>
          </a:prstGeom>
          <a:noFill/>
        </p:spPr>
        <p:txBody>
          <a:bodyPr wrap="square" rtlCol="0">
            <a:spAutoFit/>
          </a:bodyPr>
          <a:lstStyle/>
          <a:p>
            <a:r>
              <a:rPr lang="es-ES" sz="3200" dirty="0">
                <a:latin typeface="Arial" panose="020B0604020202020204" pitchFamily="34" charset="0"/>
                <a:cs typeface="Arial" panose="020B0604020202020204" pitchFamily="34" charset="0"/>
              </a:rPr>
              <a:t>SERVICIO </a:t>
            </a:r>
            <a:r>
              <a:rPr lang="es-CO" sz="3200" b="1" dirty="0">
                <a:solidFill>
                  <a:srgbClr val="002060"/>
                </a:solidFill>
                <a:latin typeface="Arial" panose="020B0604020202020204" pitchFamily="34" charset="0"/>
                <a:cs typeface="Arial" panose="020B0604020202020204" pitchFamily="34" charset="0"/>
              </a:rPr>
              <a:t>EDUCATIVO</a:t>
            </a:r>
            <a:endParaRPr lang="es-CO" sz="3200" dirty="0">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A7548C33-6595-3370-C7FC-5C1034D04A5D}"/>
              </a:ext>
            </a:extLst>
          </p:cNvPr>
          <p:cNvSpPr txBox="1"/>
          <p:nvPr/>
        </p:nvSpPr>
        <p:spPr>
          <a:xfrm>
            <a:off x="6385734" y="1233666"/>
            <a:ext cx="5029668" cy="1661993"/>
          </a:xfrm>
          <a:prstGeom prst="rect">
            <a:avLst/>
          </a:prstGeom>
          <a:noFill/>
        </p:spPr>
        <p:txBody>
          <a:bodyPr wrap="square" rtlCol="0">
            <a:spAutoFit/>
          </a:bodyPr>
          <a:lstStyle/>
          <a:p>
            <a:r>
              <a:rPr lang="es-ES" sz="2000" b="1" dirty="0">
                <a:solidFill>
                  <a:schemeClr val="bg1"/>
                </a:solidFill>
                <a:latin typeface="Arial" panose="020B0604020202020204" pitchFamily="34" charset="0"/>
                <a:cs typeface="Arial" panose="020B0604020202020204" pitchFamily="34" charset="0"/>
              </a:rPr>
              <a:t>INCLUSIÓN SOCIAL </a:t>
            </a:r>
          </a:p>
          <a:p>
            <a:r>
              <a:rPr lang="es-ES" dirty="0">
                <a:latin typeface="Arial" panose="020B0604020202020204" pitchFamily="34" charset="0"/>
                <a:cs typeface="Arial" panose="020B0604020202020204" pitchFamily="34" charset="0"/>
              </a:rPr>
              <a:t>DECRETO 1421 DE AGOSTO 29 DEL 2017</a:t>
            </a:r>
          </a:p>
          <a:p>
            <a:endParaRPr lang="es-ES" sz="1600" dirty="0">
              <a:latin typeface="Arial" panose="020B0604020202020204" pitchFamily="34" charset="0"/>
              <a:cs typeface="Arial" panose="020B0604020202020204" pitchFamily="34" charset="0"/>
            </a:endParaRPr>
          </a:p>
          <a:p>
            <a:r>
              <a:rPr lang="es-ES" sz="1600" dirty="0">
                <a:latin typeface="Arial" panose="020B0604020202020204" pitchFamily="34" charset="0"/>
                <a:cs typeface="Arial" panose="020B0604020202020204" pitchFamily="34" charset="0"/>
              </a:rPr>
              <a:t>Por el cual se reglamenta la educación inclusiva  la atención educativa a la población con discapacidad.</a:t>
            </a:r>
          </a:p>
          <a:p>
            <a:endParaRPr lang="es-ES" sz="1600" dirty="0">
              <a:latin typeface="Arial" panose="020B0604020202020204" pitchFamily="34" charset="0"/>
              <a:cs typeface="Arial" panose="020B0604020202020204" pitchFamily="34" charset="0"/>
            </a:endParaRPr>
          </a:p>
        </p:txBody>
      </p:sp>
      <p:pic>
        <p:nvPicPr>
          <p:cNvPr id="28" name="Gráfico 27">
            <a:extLst>
              <a:ext uri="{FF2B5EF4-FFF2-40B4-BE49-F238E27FC236}">
                <a16:creationId xmlns:a16="http://schemas.microsoft.com/office/drawing/2014/main" id="{B4019AB2-1FD0-B6CD-5178-DC8553C49695}"/>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664329" y="1544361"/>
            <a:ext cx="5784971" cy="4244408"/>
          </a:xfrm>
          <a:prstGeom prst="rect">
            <a:avLst/>
          </a:prstGeom>
        </p:spPr>
      </p:pic>
      <p:sp>
        <p:nvSpPr>
          <p:cNvPr id="17" name="CuadroTexto 16">
            <a:extLst>
              <a:ext uri="{FF2B5EF4-FFF2-40B4-BE49-F238E27FC236}">
                <a16:creationId xmlns:a16="http://schemas.microsoft.com/office/drawing/2014/main" id="{FF082B58-0714-9D55-002B-C63271BDF8F6}"/>
              </a:ext>
            </a:extLst>
          </p:cNvPr>
          <p:cNvSpPr txBox="1"/>
          <p:nvPr/>
        </p:nvSpPr>
        <p:spPr>
          <a:xfrm>
            <a:off x="3344055" y="1623769"/>
            <a:ext cx="2089938" cy="584775"/>
          </a:xfrm>
          <a:prstGeom prst="rect">
            <a:avLst/>
          </a:prstGeom>
          <a:noFill/>
        </p:spPr>
        <p:txBody>
          <a:bodyPr wrap="square" rtlCol="0">
            <a:spAutoFit/>
          </a:bodyPr>
          <a:lstStyle/>
          <a:p>
            <a:pPr algn="ctr"/>
            <a:r>
              <a:rPr lang="es-ES" sz="1600" dirty="0">
                <a:solidFill>
                  <a:schemeClr val="bg1"/>
                </a:solidFill>
              </a:rPr>
              <a:t>Profesional  en educación Especial</a:t>
            </a:r>
            <a:endParaRPr lang="en-US" sz="1600" dirty="0">
              <a:solidFill>
                <a:schemeClr val="bg1"/>
              </a:solidFill>
            </a:endParaRPr>
          </a:p>
        </p:txBody>
      </p:sp>
      <p:sp>
        <p:nvSpPr>
          <p:cNvPr id="30" name="CuadroTexto 29">
            <a:extLst>
              <a:ext uri="{FF2B5EF4-FFF2-40B4-BE49-F238E27FC236}">
                <a16:creationId xmlns:a16="http://schemas.microsoft.com/office/drawing/2014/main" id="{3ECC6D45-3F99-0F00-006F-E6F8FB85B12F}"/>
              </a:ext>
            </a:extLst>
          </p:cNvPr>
          <p:cNvSpPr txBox="1"/>
          <p:nvPr/>
        </p:nvSpPr>
        <p:spPr>
          <a:xfrm>
            <a:off x="4098787" y="2413187"/>
            <a:ext cx="2039020" cy="1015663"/>
          </a:xfrm>
          <a:prstGeom prst="rect">
            <a:avLst/>
          </a:prstGeom>
          <a:noFill/>
        </p:spPr>
        <p:txBody>
          <a:bodyPr wrap="square" rtlCol="0">
            <a:spAutoFit/>
          </a:bodyPr>
          <a:lstStyle/>
          <a:p>
            <a:pPr algn="ctr"/>
            <a:r>
              <a:rPr lang="es-ES" sz="1400" dirty="0">
                <a:solidFill>
                  <a:schemeClr val="bg1"/>
                </a:solidFill>
              </a:rPr>
              <a:t>Profesional en Fonoaudiología y terapia de lenguaje</a:t>
            </a:r>
            <a:endParaRPr lang="en-US" sz="1400" dirty="0">
              <a:solidFill>
                <a:schemeClr val="bg1"/>
              </a:solidFill>
            </a:endParaRPr>
          </a:p>
          <a:p>
            <a:pPr algn="ctr"/>
            <a:endParaRPr lang="es-CO" sz="1600" dirty="0"/>
          </a:p>
        </p:txBody>
      </p:sp>
      <p:sp>
        <p:nvSpPr>
          <p:cNvPr id="18" name="CuadroTexto 17">
            <a:extLst>
              <a:ext uri="{FF2B5EF4-FFF2-40B4-BE49-F238E27FC236}">
                <a16:creationId xmlns:a16="http://schemas.microsoft.com/office/drawing/2014/main" id="{328F6B23-40C2-C902-33FF-43DDCE84748F}"/>
              </a:ext>
            </a:extLst>
          </p:cNvPr>
          <p:cNvSpPr txBox="1"/>
          <p:nvPr/>
        </p:nvSpPr>
        <p:spPr>
          <a:xfrm>
            <a:off x="4229074" y="3384348"/>
            <a:ext cx="2156660" cy="584775"/>
          </a:xfrm>
          <a:prstGeom prst="rect">
            <a:avLst/>
          </a:prstGeom>
          <a:noFill/>
        </p:spPr>
        <p:txBody>
          <a:bodyPr wrap="square" rtlCol="0">
            <a:spAutoFit/>
          </a:bodyPr>
          <a:lstStyle/>
          <a:p>
            <a:pPr algn="ctr"/>
            <a:r>
              <a:rPr lang="es-ES" sz="1600" dirty="0">
                <a:solidFill>
                  <a:schemeClr val="bg1"/>
                </a:solidFill>
              </a:rPr>
              <a:t>Profesional en terapia</a:t>
            </a:r>
          </a:p>
          <a:p>
            <a:pPr algn="ctr"/>
            <a:r>
              <a:rPr lang="es-ES" sz="1600" dirty="0">
                <a:solidFill>
                  <a:schemeClr val="bg1"/>
                </a:solidFill>
              </a:rPr>
              <a:t>ocupacional</a:t>
            </a:r>
            <a:endParaRPr lang="en-US" sz="1600" dirty="0">
              <a:solidFill>
                <a:schemeClr val="bg1"/>
              </a:solidFill>
            </a:endParaRPr>
          </a:p>
        </p:txBody>
      </p:sp>
      <p:sp>
        <p:nvSpPr>
          <p:cNvPr id="21" name="CuadroTexto 20">
            <a:extLst>
              <a:ext uri="{FF2B5EF4-FFF2-40B4-BE49-F238E27FC236}">
                <a16:creationId xmlns:a16="http://schemas.microsoft.com/office/drawing/2014/main" id="{80AFB528-D725-F88F-91DB-D028B01665FD}"/>
              </a:ext>
            </a:extLst>
          </p:cNvPr>
          <p:cNvSpPr txBox="1"/>
          <p:nvPr/>
        </p:nvSpPr>
        <p:spPr>
          <a:xfrm>
            <a:off x="4556099" y="4338257"/>
            <a:ext cx="1064009" cy="369332"/>
          </a:xfrm>
          <a:prstGeom prst="rect">
            <a:avLst/>
          </a:prstGeom>
          <a:noFill/>
        </p:spPr>
        <p:txBody>
          <a:bodyPr wrap="none" rtlCol="0">
            <a:spAutoFit/>
          </a:bodyPr>
          <a:lstStyle/>
          <a:p>
            <a:r>
              <a:rPr lang="es-ES" dirty="0">
                <a:solidFill>
                  <a:schemeClr val="bg1"/>
                </a:solidFill>
              </a:rPr>
              <a:t>Psicólogo</a:t>
            </a:r>
            <a:endParaRPr lang="en-US" dirty="0">
              <a:solidFill>
                <a:schemeClr val="bg1"/>
              </a:solidFill>
            </a:endParaRPr>
          </a:p>
        </p:txBody>
      </p:sp>
      <p:sp>
        <p:nvSpPr>
          <p:cNvPr id="22" name="CuadroTexto 21">
            <a:extLst>
              <a:ext uri="{FF2B5EF4-FFF2-40B4-BE49-F238E27FC236}">
                <a16:creationId xmlns:a16="http://schemas.microsoft.com/office/drawing/2014/main" id="{29D459AA-EB62-BADE-4FDC-154F5CC66BD2}"/>
              </a:ext>
            </a:extLst>
          </p:cNvPr>
          <p:cNvSpPr txBox="1"/>
          <p:nvPr/>
        </p:nvSpPr>
        <p:spPr>
          <a:xfrm>
            <a:off x="3344055" y="5142438"/>
            <a:ext cx="1938003" cy="646331"/>
          </a:xfrm>
          <a:prstGeom prst="rect">
            <a:avLst/>
          </a:prstGeom>
          <a:noFill/>
        </p:spPr>
        <p:txBody>
          <a:bodyPr wrap="square" rtlCol="0">
            <a:spAutoFit/>
          </a:bodyPr>
          <a:lstStyle/>
          <a:p>
            <a:pPr algn="ctr"/>
            <a:r>
              <a:rPr lang="es-ES" dirty="0">
                <a:solidFill>
                  <a:schemeClr val="bg1"/>
                </a:solidFill>
              </a:rPr>
              <a:t>Trabajador </a:t>
            </a:r>
          </a:p>
          <a:p>
            <a:pPr algn="ctr"/>
            <a:r>
              <a:rPr lang="es-ES" dirty="0">
                <a:solidFill>
                  <a:schemeClr val="bg1"/>
                </a:solidFill>
              </a:rPr>
              <a:t>Social</a:t>
            </a:r>
            <a:endParaRPr lang="en-US" dirty="0">
              <a:solidFill>
                <a:schemeClr val="bg1"/>
              </a:solidFill>
            </a:endParaRPr>
          </a:p>
        </p:txBody>
      </p:sp>
      <p:sp>
        <p:nvSpPr>
          <p:cNvPr id="31" name="CuadroTexto 30">
            <a:extLst>
              <a:ext uri="{FF2B5EF4-FFF2-40B4-BE49-F238E27FC236}">
                <a16:creationId xmlns:a16="http://schemas.microsoft.com/office/drawing/2014/main" id="{60671E3E-409F-11CB-CDF6-CBC09B9A2209}"/>
              </a:ext>
            </a:extLst>
          </p:cNvPr>
          <p:cNvSpPr txBox="1"/>
          <p:nvPr/>
        </p:nvSpPr>
        <p:spPr>
          <a:xfrm>
            <a:off x="630184" y="3443990"/>
            <a:ext cx="1980030" cy="923330"/>
          </a:xfrm>
          <a:prstGeom prst="rect">
            <a:avLst/>
          </a:prstGeom>
          <a:noFill/>
        </p:spPr>
        <p:txBody>
          <a:bodyPr wrap="none" rtlCol="0">
            <a:spAutoFit/>
          </a:bodyPr>
          <a:lstStyle/>
          <a:p>
            <a:pPr algn="ctr"/>
            <a:r>
              <a:rPr lang="es-ES" sz="1800" b="1" dirty="0">
                <a:solidFill>
                  <a:schemeClr val="bg1">
                    <a:lumMod val="50000"/>
                  </a:schemeClr>
                </a:solidFill>
                <a:latin typeface="Arial" panose="020B0604020202020204" pitchFamily="34" charset="0"/>
                <a:cs typeface="Arial" panose="020B0604020202020204" pitchFamily="34" charset="0"/>
              </a:rPr>
              <a:t>Equipo</a:t>
            </a:r>
          </a:p>
          <a:p>
            <a:pPr algn="ctr"/>
            <a:r>
              <a:rPr lang="es-ES" sz="1800" b="1" dirty="0">
                <a:solidFill>
                  <a:schemeClr val="bg1">
                    <a:lumMod val="50000"/>
                  </a:schemeClr>
                </a:solidFill>
                <a:latin typeface="Arial" panose="020B0604020202020204" pitchFamily="34" charset="0"/>
                <a:cs typeface="Arial" panose="020B0604020202020204" pitchFamily="34" charset="0"/>
              </a:rPr>
              <a:t> interdisciplinar:</a:t>
            </a:r>
            <a:endParaRPr lang="en-US" sz="1800" b="1" dirty="0">
              <a:solidFill>
                <a:schemeClr val="bg1">
                  <a:lumMod val="50000"/>
                </a:schemeClr>
              </a:solidFill>
              <a:latin typeface="Arial" panose="020B0604020202020204" pitchFamily="34" charset="0"/>
              <a:cs typeface="Arial" panose="020B0604020202020204" pitchFamily="34" charset="0"/>
            </a:endParaRPr>
          </a:p>
          <a:p>
            <a:pPr algn="ctr"/>
            <a:endParaRPr lang="es-CO" b="1" dirty="0">
              <a:solidFill>
                <a:schemeClr val="bg1">
                  <a:lumMod val="50000"/>
                </a:schemeClr>
              </a:solidFill>
            </a:endParaRPr>
          </a:p>
        </p:txBody>
      </p:sp>
      <p:pic>
        <p:nvPicPr>
          <p:cNvPr id="32" name="Picture 4" descr="Vista posterior de un joven estudiante universitario en silla de ruedas que participa en un espacio de copia de discusión grupal">
            <a:extLst>
              <a:ext uri="{FF2B5EF4-FFF2-40B4-BE49-F238E27FC236}">
                <a16:creationId xmlns:a16="http://schemas.microsoft.com/office/drawing/2014/main" id="{A53483F0-AF9C-C4E4-1008-5ADFA36F5B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131586">
            <a:off x="8386659" y="3262134"/>
            <a:ext cx="3318209" cy="221037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098" name="Picture 2" descr="Que Es La Educacion Inclusiva Brainly">
            <a:extLst>
              <a:ext uri="{FF2B5EF4-FFF2-40B4-BE49-F238E27FC236}">
                <a16:creationId xmlns:a16="http://schemas.microsoft.com/office/drawing/2014/main" id="{C8AF74CD-5615-6588-F44C-D040F881B06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7088"/>
          <a:stretch/>
        </p:blipFill>
        <p:spPr bwMode="auto">
          <a:xfrm>
            <a:off x="6613957" y="4206608"/>
            <a:ext cx="3062514" cy="207770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102" name="Picture 6" descr="1,499 Inclusion Symbol Vectores, Ilustraciones y Gráficos ...">
            <a:extLst>
              <a:ext uri="{FF2B5EF4-FFF2-40B4-BE49-F238E27FC236}">
                <a16:creationId xmlns:a16="http://schemas.microsoft.com/office/drawing/2014/main" id="{2EF0DC79-7BAE-4881-72EC-8BFC09F3EF96}"/>
              </a:ext>
            </a:extLst>
          </p:cNvPr>
          <p:cNvPicPr>
            <a:picLocks noChangeAspect="1" noChangeArrowheads="1"/>
          </p:cNvPicPr>
          <p:nvPr/>
        </p:nvPicPr>
        <p:blipFill>
          <a:blip r:embed="rId10"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0937" y="2685733"/>
            <a:ext cx="1141479" cy="923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7167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46E54D4-5368-6996-6F48-F9046E024CF3}"/>
              </a:ext>
            </a:extLst>
          </p:cNvPr>
          <p:cNvGrpSpPr/>
          <p:nvPr/>
        </p:nvGrpSpPr>
        <p:grpSpPr>
          <a:xfrm>
            <a:off x="0" y="0"/>
            <a:ext cx="11842231" cy="6887980"/>
            <a:chOff x="0" y="0"/>
            <a:chExt cx="11842231" cy="6887980"/>
          </a:xfrm>
        </p:grpSpPr>
        <p:grpSp>
          <p:nvGrpSpPr>
            <p:cNvPr id="3" name="Grupo 2">
              <a:extLst>
                <a:ext uri="{FF2B5EF4-FFF2-40B4-BE49-F238E27FC236}">
                  <a16:creationId xmlns:a16="http://schemas.microsoft.com/office/drawing/2014/main" id="{027BAF38-7A87-6667-31A8-CD16FB86A921}"/>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3A558F43-BCC5-B5F8-39BE-FDCECD4B7D03}"/>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9" name="Imagen 8">
                <a:extLst>
                  <a:ext uri="{FF2B5EF4-FFF2-40B4-BE49-F238E27FC236}">
                    <a16:creationId xmlns:a16="http://schemas.microsoft.com/office/drawing/2014/main" id="{212A107D-72B5-705A-81D7-3DFC807087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11" name="CuadroTexto 10">
                <a:extLst>
                  <a:ext uri="{FF2B5EF4-FFF2-40B4-BE49-F238E27FC236}">
                    <a16:creationId xmlns:a16="http://schemas.microsoft.com/office/drawing/2014/main" id="{348528A9-C2E0-4C4A-39EC-39FDB6701221}"/>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3" name="Conector recto 12">
                <a:extLst>
                  <a:ext uri="{FF2B5EF4-FFF2-40B4-BE49-F238E27FC236}">
                    <a16:creationId xmlns:a16="http://schemas.microsoft.com/office/drawing/2014/main" id="{21AAB2EE-C051-1582-D785-8EF09AB260E7}"/>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4" name="Rectángulo 3">
              <a:extLst>
                <a:ext uri="{FF2B5EF4-FFF2-40B4-BE49-F238E27FC236}">
                  <a16:creationId xmlns:a16="http://schemas.microsoft.com/office/drawing/2014/main" id="{65DFD6C6-EFDB-5B93-6F01-FC7263E6F711}"/>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4" name="CuadroTexto 13">
            <a:extLst>
              <a:ext uri="{FF2B5EF4-FFF2-40B4-BE49-F238E27FC236}">
                <a16:creationId xmlns:a16="http://schemas.microsoft.com/office/drawing/2014/main" id="{0DCE5F1F-4C9E-75E0-2B9C-0C3846BB9305}"/>
              </a:ext>
            </a:extLst>
          </p:cNvPr>
          <p:cNvSpPr txBox="1"/>
          <p:nvPr/>
        </p:nvSpPr>
        <p:spPr>
          <a:xfrm>
            <a:off x="689548" y="490594"/>
            <a:ext cx="7421878" cy="646331"/>
          </a:xfrm>
          <a:prstGeom prst="rect">
            <a:avLst/>
          </a:prstGeom>
          <a:noFill/>
        </p:spPr>
        <p:txBody>
          <a:bodyPr wrap="square" rtlCol="0">
            <a:spAutoFit/>
          </a:bodyPr>
          <a:lstStyle/>
          <a:p>
            <a:r>
              <a:rPr lang="es-ES" sz="3600" dirty="0">
                <a:latin typeface="Arial" panose="020B0604020202020204" pitchFamily="34" charset="0"/>
                <a:cs typeface="Arial" panose="020B0604020202020204" pitchFamily="34" charset="0"/>
              </a:rPr>
              <a:t>SERVICIO </a:t>
            </a:r>
            <a:r>
              <a:rPr lang="es-CO" sz="3600" b="1" dirty="0">
                <a:solidFill>
                  <a:srgbClr val="002060"/>
                </a:solidFill>
                <a:latin typeface="Arial" panose="020B0604020202020204" pitchFamily="34" charset="0"/>
                <a:cs typeface="Arial" panose="020B0604020202020204" pitchFamily="34" charset="0"/>
              </a:rPr>
              <a:t>EDUCATIVO</a:t>
            </a:r>
            <a:endParaRPr lang="es-CO" sz="3600"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64758134-E8CD-AA8A-F0C2-2B06D2F42D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760" y="1187221"/>
            <a:ext cx="5179289" cy="52532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n 5">
            <a:extLst>
              <a:ext uri="{FF2B5EF4-FFF2-40B4-BE49-F238E27FC236}">
                <a16:creationId xmlns:a16="http://schemas.microsoft.com/office/drawing/2014/main" id="{14E7F254-DD28-B8AE-A25D-A8966486F1D2}"/>
              </a:ext>
            </a:extLst>
          </p:cNvPr>
          <p:cNvPicPr>
            <a:picLocks noChangeAspect="1"/>
          </p:cNvPicPr>
          <p:nvPr/>
        </p:nvPicPr>
        <p:blipFill rotWithShape="1">
          <a:blip r:embed="rId6"/>
          <a:srcRect l="8376" t="15146" r="35071" b="11409"/>
          <a:stretch/>
        </p:blipFill>
        <p:spPr>
          <a:xfrm>
            <a:off x="6526240" y="2461903"/>
            <a:ext cx="4245417" cy="2522158"/>
          </a:xfrm>
          <a:prstGeom prst="rect">
            <a:avLst/>
          </a:prstGeom>
        </p:spPr>
      </p:pic>
      <p:sp>
        <p:nvSpPr>
          <p:cNvPr id="10" name="CuadroTexto 9">
            <a:extLst>
              <a:ext uri="{FF2B5EF4-FFF2-40B4-BE49-F238E27FC236}">
                <a16:creationId xmlns:a16="http://schemas.microsoft.com/office/drawing/2014/main" id="{A7ACE26D-AC04-8221-3A11-80A9CD0BA619}"/>
              </a:ext>
            </a:extLst>
          </p:cNvPr>
          <p:cNvSpPr txBox="1"/>
          <p:nvPr/>
        </p:nvSpPr>
        <p:spPr>
          <a:xfrm>
            <a:off x="6316417" y="5283611"/>
            <a:ext cx="5186035" cy="1384995"/>
          </a:xfrm>
          <a:prstGeom prst="rect">
            <a:avLst/>
          </a:prstGeom>
          <a:noFill/>
        </p:spPr>
        <p:txBody>
          <a:bodyPr wrap="none" rtlCol="0">
            <a:spAutoFit/>
          </a:bodyPr>
          <a:lstStyle/>
          <a:p>
            <a:r>
              <a:rPr lang="es-ES" sz="1600" dirty="0">
                <a:latin typeface="Arial" panose="020B0604020202020204" pitchFamily="34" charset="0"/>
                <a:cs typeface="Arial" panose="020B0604020202020204" pitchFamily="34" charset="0"/>
              </a:rPr>
              <a:t>Noticia: 25 de Febrero del 2022</a:t>
            </a:r>
          </a:p>
          <a:p>
            <a:r>
              <a:rPr lang="es-ES" sz="1600" b="1" dirty="0">
                <a:latin typeface="Arial" panose="020B0604020202020204" pitchFamily="34" charset="0"/>
                <a:cs typeface="Arial" panose="020B0604020202020204" pitchFamily="34" charset="0"/>
              </a:rPr>
              <a:t>El Espectador(Digital) </a:t>
            </a:r>
          </a:p>
          <a:p>
            <a:r>
              <a:rPr lang="es-CO" sz="1600" u="sng" dirty="0">
                <a:solidFill>
                  <a:schemeClr val="accent1"/>
                </a:solidFill>
                <a:latin typeface="Arial" panose="020B0604020202020204" pitchFamily="34" charset="0"/>
                <a:cs typeface="Arial" panose="020B0604020202020204" pitchFamily="34" charset="0"/>
                <a:hlinkClick r:id="rId7">
                  <a:extLst>
                    <a:ext uri="{A12FA001-AC4F-418D-AE19-62706E023703}">
                      <ahyp:hlinkClr xmlns="" xmlns:ahyp="http://schemas.microsoft.com/office/drawing/2018/hyperlinkcolor" val="tx"/>
                    </a:ext>
                  </a:extLst>
                </a:hlinkClick>
              </a:rPr>
              <a:t>https://www.elespectador.com/bogota/conozca-cuales-</a:t>
            </a:r>
            <a:endParaRPr lang="es-CO" sz="1600" u="sng" dirty="0">
              <a:solidFill>
                <a:schemeClr val="accent1"/>
              </a:solidFill>
              <a:latin typeface="Arial" panose="020B0604020202020204" pitchFamily="34" charset="0"/>
              <a:cs typeface="Arial" panose="020B0604020202020204" pitchFamily="34" charset="0"/>
            </a:endParaRPr>
          </a:p>
          <a:p>
            <a:r>
              <a:rPr lang="es-CO" sz="1600" u="sng" dirty="0">
                <a:solidFill>
                  <a:schemeClr val="accent1"/>
                </a:solidFill>
                <a:latin typeface="Arial" panose="020B0604020202020204" pitchFamily="34" charset="0"/>
                <a:cs typeface="Arial" panose="020B0604020202020204" pitchFamily="34" charset="0"/>
              </a:rPr>
              <a:t>son-los-20-mejores-colegios-publicos-de-bogota/</a:t>
            </a:r>
          </a:p>
          <a:p>
            <a:endParaRPr lang="es-CO" dirty="0"/>
          </a:p>
        </p:txBody>
      </p:sp>
      <p:sp>
        <p:nvSpPr>
          <p:cNvPr id="8" name="CuadroTexto 7"/>
          <p:cNvSpPr txBox="1"/>
          <p:nvPr/>
        </p:nvSpPr>
        <p:spPr>
          <a:xfrm>
            <a:off x="6649531" y="1399527"/>
            <a:ext cx="4245417" cy="646331"/>
          </a:xfrm>
          <a:prstGeom prst="rect">
            <a:avLst/>
          </a:prstGeom>
          <a:noFill/>
        </p:spPr>
        <p:txBody>
          <a:bodyPr wrap="square" rtlCol="0">
            <a:spAutoFit/>
          </a:bodyPr>
          <a:lstStyle/>
          <a:p>
            <a:pPr marL="285750" indent="-285750">
              <a:buFont typeface="Arial" panose="020B0604020202020204" pitchFamily="34" charset="0"/>
              <a:buChar char="•"/>
            </a:pPr>
            <a:r>
              <a:rPr lang="es-ES" dirty="0"/>
              <a:t>Actualmente estamos implementando la modernización del a biblioteca escolar.</a:t>
            </a:r>
            <a:endParaRPr lang="en-US" dirty="0"/>
          </a:p>
        </p:txBody>
      </p:sp>
    </p:spTree>
    <p:extLst>
      <p:ext uri="{BB962C8B-B14F-4D97-AF65-F5344CB8AC3E}">
        <p14:creationId xmlns:p14="http://schemas.microsoft.com/office/powerpoint/2010/main" val="38968456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5" name="Subtítulo 11">
            <a:extLst>
              <a:ext uri="{FF2B5EF4-FFF2-40B4-BE49-F238E27FC236}">
                <a16:creationId xmlns:a16="http://schemas.microsoft.com/office/drawing/2014/main" id="{3C428D13-AAB0-DD1F-FBFF-DF9570150C6A}"/>
              </a:ext>
            </a:extLst>
          </p:cNvPr>
          <p:cNvSpPr txBox="1">
            <a:spLocks/>
          </p:cNvSpPr>
          <p:nvPr/>
        </p:nvSpPr>
        <p:spPr>
          <a:xfrm>
            <a:off x="1052972" y="1667295"/>
            <a:ext cx="6473691" cy="15686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2000" dirty="0">
                <a:solidFill>
                  <a:srgbClr val="002060"/>
                </a:solidFill>
                <a:latin typeface="Arial" panose="020B0604020202020204" pitchFamily="34" charset="0"/>
                <a:cs typeface="Arial" panose="020B0604020202020204" pitchFamily="34" charset="0"/>
              </a:rPr>
              <a:t>Entidad con Objeto Social Diferente </a:t>
            </a:r>
          </a:p>
          <a:p>
            <a:r>
              <a:rPr lang="es-CO" sz="1800" dirty="0">
                <a:latin typeface="Arial" panose="020B0604020202020204" pitchFamily="34" charset="0"/>
                <a:cs typeface="Arial" panose="020B0604020202020204" pitchFamily="34" charset="0"/>
              </a:rPr>
              <a:t>Habilitados sólo para prestación de servicios de salud de nivel bajo de complejidad.</a:t>
            </a:r>
          </a:p>
          <a:p>
            <a:r>
              <a:rPr lang="es-CO" sz="1800" dirty="0">
                <a:latin typeface="Arial" panose="020B0604020202020204" pitchFamily="34" charset="0"/>
                <a:cs typeface="Arial" panose="020B0604020202020204" pitchFamily="34" charset="0"/>
              </a:rPr>
              <a:t>No vendemos o prestamos servicios de salud a terceros.</a:t>
            </a:r>
          </a:p>
        </p:txBody>
      </p:sp>
      <p:pic>
        <p:nvPicPr>
          <p:cNvPr id="10" name="Imagen 9">
            <a:extLst>
              <a:ext uri="{FF2B5EF4-FFF2-40B4-BE49-F238E27FC236}">
                <a16:creationId xmlns:a16="http://schemas.microsoft.com/office/drawing/2014/main" id="{D8AA18E0-1989-D40E-D997-9931260B852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51042" y="207601"/>
            <a:ext cx="4944958" cy="1236897"/>
          </a:xfrm>
          <a:prstGeom prst="rect">
            <a:avLst/>
          </a:prstGeom>
        </p:spPr>
      </p:pic>
      <p:pic>
        <p:nvPicPr>
          <p:cNvPr id="11" name="Imagen 10">
            <a:extLst>
              <a:ext uri="{FF2B5EF4-FFF2-40B4-BE49-F238E27FC236}">
                <a16:creationId xmlns:a16="http://schemas.microsoft.com/office/drawing/2014/main" id="{F5C147A5-35D1-B109-B90C-96C23D54E25E}"/>
              </a:ext>
            </a:extLst>
          </p:cNvPr>
          <p:cNvPicPr>
            <a:picLocks noChangeAspect="1"/>
          </p:cNvPicPr>
          <p:nvPr/>
        </p:nvPicPr>
        <p:blipFill rotWithShape="1">
          <a:blip r:embed="rId5">
            <a:extLst>
              <a:ext uri="{28A0092B-C50C-407E-A947-70E740481C1C}">
                <a14:useLocalDpi xmlns:a14="http://schemas.microsoft.com/office/drawing/2010/main" val="0"/>
              </a:ext>
            </a:extLst>
          </a:blip>
          <a:srcRect b="16859"/>
          <a:stretch/>
        </p:blipFill>
        <p:spPr>
          <a:xfrm>
            <a:off x="8319382" y="4443211"/>
            <a:ext cx="3872620" cy="2414790"/>
          </a:xfrm>
          <a:prstGeom prst="rect">
            <a:avLst/>
          </a:prstGeom>
        </p:spPr>
      </p:pic>
      <p:pic>
        <p:nvPicPr>
          <p:cNvPr id="12" name="Imagen 11">
            <a:extLst>
              <a:ext uri="{FF2B5EF4-FFF2-40B4-BE49-F238E27FC236}">
                <a16:creationId xmlns:a16="http://schemas.microsoft.com/office/drawing/2014/main" id="{B753CA94-CCBE-368A-C9A0-5FC418BC90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19381" y="1783723"/>
            <a:ext cx="3872619" cy="2904465"/>
          </a:xfrm>
          <a:prstGeom prst="rect">
            <a:avLst/>
          </a:prstGeom>
        </p:spPr>
      </p:pic>
      <p:pic>
        <p:nvPicPr>
          <p:cNvPr id="13" name="Imagen 12">
            <a:extLst>
              <a:ext uri="{FF2B5EF4-FFF2-40B4-BE49-F238E27FC236}">
                <a16:creationId xmlns:a16="http://schemas.microsoft.com/office/drawing/2014/main" id="{6A4706A3-1E93-67F5-DCE6-94B9D2E107D6}"/>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319382" y="0"/>
            <a:ext cx="3872620" cy="2177289"/>
          </a:xfrm>
          <a:prstGeom prst="rect">
            <a:avLst/>
          </a:prstGeom>
        </p:spPr>
      </p:pic>
      <p:sp>
        <p:nvSpPr>
          <p:cNvPr id="16" name="Subtítulo 11">
            <a:extLst>
              <a:ext uri="{FF2B5EF4-FFF2-40B4-BE49-F238E27FC236}">
                <a16:creationId xmlns:a16="http://schemas.microsoft.com/office/drawing/2014/main" id="{57EFB700-55C8-8196-7A80-3EFC6074FA07}"/>
              </a:ext>
            </a:extLst>
          </p:cNvPr>
          <p:cNvSpPr txBox="1">
            <a:spLocks/>
          </p:cNvSpPr>
          <p:nvPr/>
        </p:nvSpPr>
        <p:spPr>
          <a:xfrm>
            <a:off x="1172681" y="3630460"/>
            <a:ext cx="6473691" cy="15686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mj-lt"/>
              <a:buAutoNum type="arabicPeriod"/>
            </a:pPr>
            <a:r>
              <a:rPr lang="es-CO" sz="1600" dirty="0">
                <a:solidFill>
                  <a:srgbClr val="002060"/>
                </a:solidFill>
                <a:latin typeface="Arial" panose="020B0604020202020204" pitchFamily="34" charset="0"/>
                <a:cs typeface="Arial" panose="020B0604020202020204" pitchFamily="34" charset="0"/>
              </a:rPr>
              <a:t>Consulta Medicina General-Consulta de Ginecología</a:t>
            </a:r>
          </a:p>
          <a:p>
            <a:pPr marL="342900" indent="-342900">
              <a:lnSpc>
                <a:spcPct val="100000"/>
              </a:lnSpc>
              <a:buFont typeface="+mj-lt"/>
              <a:buAutoNum type="arabicPeriod"/>
            </a:pPr>
            <a:r>
              <a:rPr lang="es-CO" sz="1600" dirty="0">
                <a:solidFill>
                  <a:srgbClr val="002060"/>
                </a:solidFill>
                <a:latin typeface="Arial" panose="020B0604020202020204" pitchFamily="34" charset="0"/>
                <a:cs typeface="Arial" panose="020B0604020202020204" pitchFamily="34" charset="0"/>
              </a:rPr>
              <a:t>Consulta Medicina Alternativa (homeopatía)</a:t>
            </a:r>
          </a:p>
          <a:p>
            <a:pPr marL="342900" indent="-342900">
              <a:lnSpc>
                <a:spcPct val="100000"/>
              </a:lnSpc>
              <a:buFont typeface="+mj-lt"/>
              <a:buAutoNum type="arabicPeriod"/>
            </a:pPr>
            <a:r>
              <a:rPr lang="es-CO" sz="1600" dirty="0">
                <a:solidFill>
                  <a:srgbClr val="002060"/>
                </a:solidFill>
                <a:latin typeface="Arial" panose="020B0604020202020204" pitchFamily="34" charset="0"/>
                <a:cs typeface="Arial" panose="020B0604020202020204" pitchFamily="34" charset="0"/>
              </a:rPr>
              <a:t>Psicología </a:t>
            </a:r>
          </a:p>
          <a:p>
            <a:pPr marL="342900" indent="-342900">
              <a:lnSpc>
                <a:spcPct val="100000"/>
              </a:lnSpc>
              <a:buFont typeface="+mj-lt"/>
              <a:buAutoNum type="arabicPeriod"/>
            </a:pPr>
            <a:r>
              <a:rPr lang="es-CO" sz="1600" dirty="0">
                <a:solidFill>
                  <a:srgbClr val="002060"/>
                </a:solidFill>
                <a:latin typeface="Arial" panose="020B0604020202020204" pitchFamily="34" charset="0"/>
                <a:cs typeface="Arial" panose="020B0604020202020204" pitchFamily="34" charset="0"/>
              </a:rPr>
              <a:t>Odontología General y Odontología Especializada en Periodoncia</a:t>
            </a:r>
          </a:p>
          <a:p>
            <a:pPr marL="342900" indent="-342900">
              <a:lnSpc>
                <a:spcPct val="100000"/>
              </a:lnSpc>
              <a:buFont typeface="+mj-lt"/>
              <a:buAutoNum type="arabicPeriod"/>
            </a:pPr>
            <a:r>
              <a:rPr lang="es-CO" sz="1600" dirty="0">
                <a:solidFill>
                  <a:srgbClr val="002060"/>
                </a:solidFill>
                <a:latin typeface="Arial" panose="020B0604020202020204" pitchFamily="34" charset="0"/>
                <a:cs typeface="Arial" panose="020B0604020202020204" pitchFamily="34" charset="0"/>
              </a:rPr>
              <a:t>Laboratorio Clínico</a:t>
            </a:r>
          </a:p>
          <a:p>
            <a:pPr marL="342900" indent="-342900">
              <a:lnSpc>
                <a:spcPct val="100000"/>
              </a:lnSpc>
              <a:buFont typeface="+mj-lt"/>
              <a:buAutoNum type="arabicPeriod"/>
            </a:pPr>
            <a:r>
              <a:rPr lang="es-CO" sz="1600" dirty="0">
                <a:solidFill>
                  <a:srgbClr val="002060"/>
                </a:solidFill>
                <a:latin typeface="Arial" panose="020B0604020202020204" pitchFamily="34" charset="0"/>
                <a:cs typeface="Arial" panose="020B0604020202020204" pitchFamily="34" charset="0"/>
              </a:rPr>
              <a:t>Fisioterapia </a:t>
            </a:r>
          </a:p>
          <a:p>
            <a:pPr marL="342900" indent="-342900">
              <a:lnSpc>
                <a:spcPct val="100000"/>
              </a:lnSpc>
              <a:buFont typeface="+mj-lt"/>
              <a:buAutoNum type="arabicPeriod"/>
            </a:pPr>
            <a:r>
              <a:rPr lang="es-CO" sz="1600" dirty="0">
                <a:solidFill>
                  <a:srgbClr val="002060"/>
                </a:solidFill>
                <a:latin typeface="Arial" panose="020B0604020202020204" pitchFamily="34" charset="0"/>
                <a:cs typeface="Arial" panose="020B0604020202020204" pitchFamily="34" charset="0"/>
              </a:rPr>
              <a:t>Actividades de Promoción de la Salud y Prevención de la Enfermedad</a:t>
            </a:r>
          </a:p>
        </p:txBody>
      </p:sp>
      <p:sp>
        <p:nvSpPr>
          <p:cNvPr id="17" name="Subtítulo 11">
            <a:extLst>
              <a:ext uri="{FF2B5EF4-FFF2-40B4-BE49-F238E27FC236}">
                <a16:creationId xmlns:a16="http://schemas.microsoft.com/office/drawing/2014/main" id="{FE814653-0F75-C137-7AA0-B81113F6F3C6}"/>
              </a:ext>
            </a:extLst>
          </p:cNvPr>
          <p:cNvSpPr txBox="1">
            <a:spLocks/>
          </p:cNvSpPr>
          <p:nvPr/>
        </p:nvSpPr>
        <p:spPr>
          <a:xfrm>
            <a:off x="1172680" y="3258142"/>
            <a:ext cx="3588005" cy="3091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2000" b="1" dirty="0">
                <a:solidFill>
                  <a:srgbClr val="002060"/>
                </a:solidFill>
                <a:latin typeface="Arial" panose="020B0604020202020204" pitchFamily="34" charset="0"/>
                <a:cs typeface="Arial" panose="020B0604020202020204" pitchFamily="34" charset="0"/>
              </a:rPr>
              <a:t>Servicios habilitados:</a:t>
            </a:r>
            <a:endParaRPr lang="es-CO"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76314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4" name="Imagen 3">
            <a:extLst>
              <a:ext uri="{FF2B5EF4-FFF2-40B4-BE49-F238E27FC236}">
                <a16:creationId xmlns:a16="http://schemas.microsoft.com/office/drawing/2014/main" id="{04503D05-7BE0-C357-79A8-AB7E31FE094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64203" y="367258"/>
            <a:ext cx="4044239" cy="1011598"/>
          </a:xfrm>
          <a:prstGeom prst="rect">
            <a:avLst/>
          </a:prstGeom>
        </p:spPr>
      </p:pic>
      <p:sp>
        <p:nvSpPr>
          <p:cNvPr id="6" name="Rectángulo 5">
            <a:extLst>
              <a:ext uri="{FF2B5EF4-FFF2-40B4-BE49-F238E27FC236}">
                <a16:creationId xmlns:a16="http://schemas.microsoft.com/office/drawing/2014/main" id="{C85A7D35-2E6B-31F5-F5B5-CD1CE9D4062E}"/>
              </a:ext>
            </a:extLst>
          </p:cNvPr>
          <p:cNvSpPr/>
          <p:nvPr/>
        </p:nvSpPr>
        <p:spPr>
          <a:xfrm>
            <a:off x="1133635" y="1717064"/>
            <a:ext cx="9509494" cy="1754326"/>
          </a:xfrm>
          <a:prstGeom prst="rect">
            <a:avLst/>
          </a:prstGeom>
        </p:spPr>
        <p:txBody>
          <a:bodyPr wrap="square">
            <a:spAutoFit/>
          </a:bodyPr>
          <a:lstStyle/>
          <a:p>
            <a:r>
              <a:rPr lang="es-CO" b="1" dirty="0">
                <a:solidFill>
                  <a:srgbClr val="002060"/>
                </a:solidFill>
                <a:latin typeface="Arial" panose="020B0604020202020204" pitchFamily="34" charset="0"/>
                <a:cs typeface="Arial" panose="020B0604020202020204" pitchFamily="34" charset="0"/>
              </a:rPr>
              <a:t>LOGROS:</a:t>
            </a:r>
            <a:endParaRPr lang="es-CO" dirty="0">
              <a:latin typeface="Arial" panose="020B0604020202020204" pitchFamily="34" charset="0"/>
              <a:cs typeface="Arial" panose="020B0604020202020204" pitchFamily="34" charset="0"/>
            </a:endParaRPr>
          </a:p>
          <a:p>
            <a:pPr algn="just"/>
            <a:r>
              <a:rPr lang="es-CO" dirty="0">
                <a:latin typeface="Arial" panose="020B0604020202020204" pitchFamily="34" charset="0"/>
                <a:cs typeface="Arial" panose="020B0604020202020204" pitchFamily="34" charset="0"/>
              </a:rPr>
              <a:t>Fortalecimiento de la plataforma tecnológica para brindar atención a nivel nacional: medicina general, medicina alternativa y psicología.</a:t>
            </a:r>
          </a:p>
          <a:p>
            <a:pPr algn="just"/>
            <a:endParaRPr lang="es-CO" dirty="0">
              <a:latin typeface="Arial" panose="020B0604020202020204" pitchFamily="34" charset="0"/>
              <a:cs typeface="Arial" panose="020B0604020202020204" pitchFamily="34" charset="0"/>
            </a:endParaRPr>
          </a:p>
          <a:p>
            <a:pPr algn="just"/>
            <a:r>
              <a:rPr lang="es-CO" dirty="0">
                <a:latin typeface="Arial" panose="020B0604020202020204" pitchFamily="34" charset="0"/>
                <a:cs typeface="Arial" panose="020B0604020202020204" pitchFamily="34" charset="0"/>
              </a:rPr>
              <a:t>Actualmente trabajamos en la implementación de  programas de prevención de riesgo  psicosocial, biomecánico y cardiovascular.</a:t>
            </a:r>
          </a:p>
        </p:txBody>
      </p:sp>
      <p:graphicFrame>
        <p:nvGraphicFramePr>
          <p:cNvPr id="8" name="Tabla 7">
            <a:extLst>
              <a:ext uri="{FF2B5EF4-FFF2-40B4-BE49-F238E27FC236}">
                <a16:creationId xmlns:a16="http://schemas.microsoft.com/office/drawing/2014/main" id="{A1F33A24-A685-8AB1-12E3-96C1B40375DC}"/>
              </a:ext>
            </a:extLst>
          </p:cNvPr>
          <p:cNvGraphicFramePr>
            <a:graphicFrameLocks noGrp="1"/>
          </p:cNvGraphicFramePr>
          <p:nvPr>
            <p:extLst>
              <p:ext uri="{D42A27DB-BD31-4B8C-83A1-F6EECF244321}">
                <p14:modId xmlns:p14="http://schemas.microsoft.com/office/powerpoint/2010/main" val="2102697622"/>
              </p:ext>
            </p:extLst>
          </p:nvPr>
        </p:nvGraphicFramePr>
        <p:xfrm>
          <a:off x="1133635" y="3606401"/>
          <a:ext cx="10114605" cy="2772886"/>
        </p:xfrm>
        <a:graphic>
          <a:graphicData uri="http://schemas.openxmlformats.org/drawingml/2006/table">
            <a:tbl>
              <a:tblPr>
                <a:tableStyleId>{BDBED569-4797-4DF1-A0F4-6AAB3CD982D8}</a:tableStyleId>
              </a:tblPr>
              <a:tblGrid>
                <a:gridCol w="1484791">
                  <a:extLst>
                    <a:ext uri="{9D8B030D-6E8A-4147-A177-3AD203B41FA5}">
                      <a16:colId xmlns:a16="http://schemas.microsoft.com/office/drawing/2014/main" val="1563096213"/>
                    </a:ext>
                  </a:extLst>
                </a:gridCol>
                <a:gridCol w="1930400">
                  <a:extLst>
                    <a:ext uri="{9D8B030D-6E8A-4147-A177-3AD203B41FA5}">
                      <a16:colId xmlns:a16="http://schemas.microsoft.com/office/drawing/2014/main" val="272530989"/>
                    </a:ext>
                  </a:extLst>
                </a:gridCol>
                <a:gridCol w="1378857">
                  <a:extLst>
                    <a:ext uri="{9D8B030D-6E8A-4147-A177-3AD203B41FA5}">
                      <a16:colId xmlns:a16="http://schemas.microsoft.com/office/drawing/2014/main" val="822195132"/>
                    </a:ext>
                  </a:extLst>
                </a:gridCol>
                <a:gridCol w="1219200">
                  <a:extLst>
                    <a:ext uri="{9D8B030D-6E8A-4147-A177-3AD203B41FA5}">
                      <a16:colId xmlns:a16="http://schemas.microsoft.com/office/drawing/2014/main" val="2084033220"/>
                    </a:ext>
                  </a:extLst>
                </a:gridCol>
                <a:gridCol w="1136163">
                  <a:extLst>
                    <a:ext uri="{9D8B030D-6E8A-4147-A177-3AD203B41FA5}">
                      <a16:colId xmlns:a16="http://schemas.microsoft.com/office/drawing/2014/main" val="3178351444"/>
                    </a:ext>
                  </a:extLst>
                </a:gridCol>
                <a:gridCol w="988398">
                  <a:extLst>
                    <a:ext uri="{9D8B030D-6E8A-4147-A177-3AD203B41FA5}">
                      <a16:colId xmlns:a16="http://schemas.microsoft.com/office/drawing/2014/main" val="351881588"/>
                    </a:ext>
                  </a:extLst>
                </a:gridCol>
                <a:gridCol w="988398">
                  <a:extLst>
                    <a:ext uri="{9D8B030D-6E8A-4147-A177-3AD203B41FA5}">
                      <a16:colId xmlns:a16="http://schemas.microsoft.com/office/drawing/2014/main" val="1231924263"/>
                    </a:ext>
                  </a:extLst>
                </a:gridCol>
                <a:gridCol w="988398">
                  <a:extLst>
                    <a:ext uri="{9D8B030D-6E8A-4147-A177-3AD203B41FA5}">
                      <a16:colId xmlns:a16="http://schemas.microsoft.com/office/drawing/2014/main" val="3533422809"/>
                    </a:ext>
                  </a:extLst>
                </a:gridCol>
              </a:tblGrid>
              <a:tr h="719636">
                <a:tc>
                  <a:txBody>
                    <a:bodyPr/>
                    <a:lstStyle/>
                    <a:p>
                      <a:pPr algn="ctr" fontAlgn="ctr"/>
                      <a:r>
                        <a:rPr lang="en-US" sz="1400" b="1" u="none" strike="noStrike" dirty="0" smtClean="0">
                          <a:solidFill>
                            <a:schemeClr val="bg1"/>
                          </a:solidFill>
                          <a:effectLst/>
                        </a:rPr>
                        <a:t>MES  AÑO 2022</a:t>
                      </a:r>
                      <a:endParaRPr lang="en-US"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C000"/>
                    </a:solidFill>
                  </a:tcPr>
                </a:tc>
                <a:tc>
                  <a:txBody>
                    <a:bodyPr/>
                    <a:lstStyle/>
                    <a:p>
                      <a:pPr algn="ctr" fontAlgn="ctr"/>
                      <a:r>
                        <a:rPr lang="es-ES" sz="1200" b="1" u="none" strike="noStrike" dirty="0">
                          <a:solidFill>
                            <a:schemeClr val="bg1"/>
                          </a:solidFill>
                          <a:effectLst/>
                        </a:rPr>
                        <a:t>CONSULTAS MEDICINA GENERAL y ESPECIALIZADA</a:t>
                      </a:r>
                      <a:endParaRPr lang="es-E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C000"/>
                    </a:solidFill>
                  </a:tcPr>
                </a:tc>
                <a:tc>
                  <a:txBody>
                    <a:bodyPr/>
                    <a:lstStyle/>
                    <a:p>
                      <a:pPr algn="ctr" fontAlgn="ctr"/>
                      <a:r>
                        <a:rPr lang="en-US" sz="1200" b="1" u="none" strike="noStrike" dirty="0">
                          <a:solidFill>
                            <a:schemeClr val="bg1"/>
                          </a:solidFill>
                          <a:effectLst/>
                        </a:rPr>
                        <a:t>CONSULTAS DE PSICOLOGÍA</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C000"/>
                    </a:solidFill>
                  </a:tcPr>
                </a:tc>
                <a:tc>
                  <a:txBody>
                    <a:bodyPr/>
                    <a:lstStyle/>
                    <a:p>
                      <a:pPr algn="ctr" fontAlgn="ctr"/>
                      <a:r>
                        <a:rPr lang="en-US" sz="1200" b="1" u="none" strike="noStrike" dirty="0">
                          <a:solidFill>
                            <a:schemeClr val="bg1"/>
                          </a:solidFill>
                          <a:effectLst/>
                        </a:rPr>
                        <a:t>CONSULTAS DE ODONTOLOGÍA</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C000"/>
                    </a:solidFill>
                  </a:tcPr>
                </a:tc>
                <a:tc>
                  <a:txBody>
                    <a:bodyPr/>
                    <a:lstStyle/>
                    <a:p>
                      <a:pPr algn="ctr" fontAlgn="ctr"/>
                      <a:r>
                        <a:rPr lang="en-US" sz="1200" b="1" u="none" strike="noStrike" dirty="0">
                          <a:solidFill>
                            <a:schemeClr val="bg1"/>
                          </a:solidFill>
                          <a:effectLst/>
                        </a:rPr>
                        <a:t>EXÁMENES DE LABORATORIO CLÍNICO</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C000"/>
                    </a:solidFill>
                  </a:tcPr>
                </a:tc>
                <a:tc>
                  <a:txBody>
                    <a:bodyPr/>
                    <a:lstStyle/>
                    <a:p>
                      <a:pPr algn="ctr" fontAlgn="ctr"/>
                      <a:r>
                        <a:rPr lang="en-US" sz="1200" b="1" u="none" strike="noStrike" dirty="0">
                          <a:solidFill>
                            <a:schemeClr val="bg1"/>
                          </a:solidFill>
                          <a:effectLst/>
                        </a:rPr>
                        <a:t>PROCEDIMIENTOS DE ENFERMERÍA</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C000"/>
                    </a:solidFill>
                  </a:tcPr>
                </a:tc>
                <a:tc>
                  <a:txBody>
                    <a:bodyPr/>
                    <a:lstStyle/>
                    <a:p>
                      <a:pPr algn="ctr" fontAlgn="ctr"/>
                      <a:r>
                        <a:rPr lang="en-US" sz="1200" b="1" u="none" strike="noStrike" dirty="0">
                          <a:solidFill>
                            <a:schemeClr val="bg1"/>
                          </a:solidFill>
                          <a:effectLst/>
                        </a:rPr>
                        <a:t>TOTAL DE ACTIVIDADES CLÍNICAS</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C000"/>
                    </a:solidFill>
                  </a:tcPr>
                </a:tc>
                <a:tc>
                  <a:txBody>
                    <a:bodyPr/>
                    <a:lstStyle/>
                    <a:p>
                      <a:pPr algn="ctr" fontAlgn="ctr"/>
                      <a:r>
                        <a:rPr lang="en-US" sz="1200" b="1" u="none" strike="noStrike" dirty="0">
                          <a:solidFill>
                            <a:schemeClr val="bg1"/>
                          </a:solidFill>
                          <a:effectLst/>
                        </a:rPr>
                        <a:t>ACTIVIDADES PEP</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C000"/>
                    </a:solidFill>
                  </a:tcPr>
                </a:tc>
                <a:extLst>
                  <a:ext uri="{0D108BD9-81ED-4DB2-BD59-A6C34878D82A}">
                    <a16:rowId xmlns:a16="http://schemas.microsoft.com/office/drawing/2014/main" val="3601485820"/>
                  </a:ext>
                </a:extLst>
              </a:tr>
              <a:tr h="369230">
                <a:tc>
                  <a:txBody>
                    <a:bodyPr/>
                    <a:lstStyle/>
                    <a:p>
                      <a:pPr algn="ctr" fontAlgn="ctr"/>
                      <a:r>
                        <a:rPr lang="en-US" sz="1400" b="1" u="none" strike="noStrike" dirty="0">
                          <a:solidFill>
                            <a:schemeClr val="bg1"/>
                          </a:solidFill>
                          <a:effectLst/>
                        </a:rPr>
                        <a:t>ENERO</a:t>
                      </a:r>
                      <a:endParaRPr lang="en-US"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en-US" sz="1800" u="none" strike="noStrike" dirty="0">
                          <a:effectLst/>
                        </a:rPr>
                        <a:t>19</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11</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0</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0</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0</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30</a:t>
                      </a:r>
                      <a:endParaRPr lang="en-US" sz="1800" b="1" i="0" u="none" strike="noStrike">
                        <a:solidFill>
                          <a:srgbClr val="FF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0</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20655418"/>
                  </a:ext>
                </a:extLst>
              </a:tr>
              <a:tr h="260868">
                <a:tc>
                  <a:txBody>
                    <a:bodyPr/>
                    <a:lstStyle/>
                    <a:p>
                      <a:pPr algn="ctr" fontAlgn="ctr"/>
                      <a:r>
                        <a:rPr lang="en-US" sz="1400" b="1" u="none" strike="noStrike" dirty="0">
                          <a:solidFill>
                            <a:schemeClr val="bg1"/>
                          </a:solidFill>
                          <a:effectLst/>
                        </a:rPr>
                        <a:t>FEBRERO</a:t>
                      </a:r>
                      <a:endParaRPr lang="en-US"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en-US" sz="1800" u="none" strike="noStrike" dirty="0">
                          <a:effectLst/>
                        </a:rPr>
                        <a:t>130</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102</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342</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307</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3</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884</a:t>
                      </a:r>
                      <a:endParaRPr lang="en-US" sz="1800" b="1" i="0" u="none" strike="noStrike">
                        <a:solidFill>
                          <a:srgbClr val="FF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646</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758777356"/>
                  </a:ext>
                </a:extLst>
              </a:tr>
              <a:tr h="260868">
                <a:tc>
                  <a:txBody>
                    <a:bodyPr/>
                    <a:lstStyle/>
                    <a:p>
                      <a:pPr algn="ctr" fontAlgn="ctr"/>
                      <a:r>
                        <a:rPr lang="en-US" sz="1400" b="1" u="none" strike="noStrike" dirty="0">
                          <a:solidFill>
                            <a:schemeClr val="bg1"/>
                          </a:solidFill>
                          <a:effectLst/>
                        </a:rPr>
                        <a:t>MARZO</a:t>
                      </a:r>
                      <a:endParaRPr lang="en-US"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en-US" sz="1800" u="none" strike="noStrike" dirty="0">
                          <a:effectLst/>
                        </a:rPr>
                        <a:t>233</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105</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633</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512</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14</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1497</a:t>
                      </a:r>
                      <a:endParaRPr lang="en-US" sz="1800" b="1" i="0" u="none" strike="noStrike">
                        <a:solidFill>
                          <a:srgbClr val="FF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653</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668219068"/>
                  </a:ext>
                </a:extLst>
              </a:tr>
              <a:tr h="260868">
                <a:tc>
                  <a:txBody>
                    <a:bodyPr/>
                    <a:lstStyle/>
                    <a:p>
                      <a:pPr algn="ctr" fontAlgn="ctr"/>
                      <a:r>
                        <a:rPr lang="en-US" sz="1400" b="1" u="none" strike="noStrike" dirty="0">
                          <a:solidFill>
                            <a:schemeClr val="bg1"/>
                          </a:solidFill>
                          <a:effectLst/>
                        </a:rPr>
                        <a:t>ABRIL</a:t>
                      </a:r>
                      <a:endParaRPr lang="en-US"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en-US" sz="1800" u="none" strike="noStrike" dirty="0">
                          <a:effectLst/>
                        </a:rPr>
                        <a:t>162</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63</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327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467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9</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1028</a:t>
                      </a:r>
                      <a:endParaRPr lang="en-US" sz="1800" b="1" i="0" u="none" strike="noStrike">
                        <a:solidFill>
                          <a:srgbClr val="FF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696</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643497031"/>
                  </a:ext>
                </a:extLst>
              </a:tr>
              <a:tr h="260868">
                <a:tc>
                  <a:txBody>
                    <a:bodyPr/>
                    <a:lstStyle/>
                    <a:p>
                      <a:pPr algn="ctr" fontAlgn="ctr"/>
                      <a:r>
                        <a:rPr lang="en-US" sz="1400" b="1" u="none" strike="noStrike" dirty="0">
                          <a:solidFill>
                            <a:schemeClr val="bg1"/>
                          </a:solidFill>
                          <a:effectLst/>
                        </a:rPr>
                        <a:t>JUNIO</a:t>
                      </a:r>
                      <a:endParaRPr lang="en-US"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en-US" sz="1800" u="none" strike="noStrike" dirty="0">
                          <a:effectLst/>
                        </a:rPr>
                        <a:t>171</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84</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389</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457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13</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1114</a:t>
                      </a:r>
                      <a:endParaRPr lang="en-US" sz="1800" b="1" i="0" u="none" strike="noStrike" dirty="0">
                        <a:solidFill>
                          <a:srgbClr val="FF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560</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849744186"/>
                  </a:ext>
                </a:extLst>
              </a:tr>
              <a:tr h="260868">
                <a:tc>
                  <a:txBody>
                    <a:bodyPr/>
                    <a:lstStyle/>
                    <a:p>
                      <a:pPr algn="ctr" fontAlgn="ctr"/>
                      <a:r>
                        <a:rPr lang="en-US" sz="1400" b="1" u="none" strike="noStrike" dirty="0">
                          <a:solidFill>
                            <a:schemeClr val="bg1"/>
                          </a:solidFill>
                          <a:effectLst/>
                        </a:rPr>
                        <a:t>JULIO</a:t>
                      </a:r>
                      <a:endParaRPr lang="en-US"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en-US" sz="1800" u="none" strike="noStrike">
                          <a:effectLst/>
                        </a:rPr>
                        <a:t>245</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73</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716</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531</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4</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1569</a:t>
                      </a:r>
                      <a:endParaRPr lang="en-US" sz="1800" b="1" i="0" u="none" strike="noStrike" dirty="0">
                        <a:solidFill>
                          <a:srgbClr val="FF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1304</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780245041"/>
                  </a:ext>
                </a:extLst>
              </a:tr>
              <a:tr h="260868">
                <a:tc>
                  <a:txBody>
                    <a:bodyPr/>
                    <a:lstStyle/>
                    <a:p>
                      <a:pPr algn="ctr" fontAlgn="ctr"/>
                      <a:r>
                        <a:rPr lang="en-US" sz="1400" b="1" u="none" strike="noStrike" dirty="0">
                          <a:solidFill>
                            <a:schemeClr val="bg1"/>
                          </a:solidFill>
                          <a:effectLst/>
                        </a:rPr>
                        <a:t>AGOSTO</a:t>
                      </a:r>
                      <a:endParaRPr lang="en-US" sz="14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en-US" sz="1800" u="none" strike="noStrike">
                          <a:effectLst/>
                        </a:rPr>
                        <a:t>248</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93</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475</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597</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17</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a:effectLst/>
                        </a:rPr>
                        <a:t>1430</a:t>
                      </a:r>
                      <a:endParaRPr lang="en-US" sz="1800" b="1" i="0" u="none" strike="noStrike">
                        <a:solidFill>
                          <a:srgbClr val="FF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r>
                        <a:rPr lang="en-US" sz="1800" u="none" strike="noStrike" dirty="0">
                          <a:effectLst/>
                        </a:rPr>
                        <a:t>628</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923280863"/>
                  </a:ext>
                </a:extLst>
              </a:tr>
            </a:tbl>
          </a:graphicData>
        </a:graphic>
      </p:graphicFrame>
      <p:sp>
        <p:nvSpPr>
          <p:cNvPr id="17" name="CuadroTexto 16">
            <a:extLst>
              <a:ext uri="{FF2B5EF4-FFF2-40B4-BE49-F238E27FC236}">
                <a16:creationId xmlns:a16="http://schemas.microsoft.com/office/drawing/2014/main" id="{9CF30239-3183-8943-A34B-3771211C700D}"/>
              </a:ext>
            </a:extLst>
          </p:cNvPr>
          <p:cNvSpPr txBox="1"/>
          <p:nvPr/>
        </p:nvSpPr>
        <p:spPr>
          <a:xfrm>
            <a:off x="2001022" y="567919"/>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9" name="CuadroTexto 18">
            <a:extLst>
              <a:ext uri="{FF2B5EF4-FFF2-40B4-BE49-F238E27FC236}">
                <a16:creationId xmlns:a16="http://schemas.microsoft.com/office/drawing/2014/main" id="{AB3AAE76-9CB0-495A-C65F-3015A078A063}"/>
              </a:ext>
            </a:extLst>
          </p:cNvPr>
          <p:cNvSpPr txBox="1"/>
          <p:nvPr/>
        </p:nvSpPr>
        <p:spPr>
          <a:xfrm>
            <a:off x="1426343" y="584663"/>
            <a:ext cx="649537" cy="830997"/>
          </a:xfrm>
          <a:prstGeom prst="rect">
            <a:avLst/>
          </a:prstGeom>
          <a:noFill/>
        </p:spPr>
        <p:txBody>
          <a:bodyPr wrap="none" rtlCol="0">
            <a:spAutoFit/>
          </a:bodyPr>
          <a:lstStyle/>
          <a:p>
            <a:r>
              <a:rPr lang="es-ES" sz="4800" b="1" dirty="0">
                <a:solidFill>
                  <a:schemeClr val="bg1">
                    <a:lumMod val="75000"/>
                  </a:schemeClr>
                </a:solidFill>
              </a:rPr>
              <a:t>E.</a:t>
            </a:r>
            <a:endParaRPr lang="es-CO" sz="4800" b="1" dirty="0">
              <a:solidFill>
                <a:schemeClr val="bg1">
                  <a:lumMod val="75000"/>
                </a:schemeClr>
              </a:solidFill>
            </a:endParaRPr>
          </a:p>
        </p:txBody>
      </p:sp>
    </p:spTree>
    <p:extLst>
      <p:ext uri="{BB962C8B-B14F-4D97-AF65-F5344CB8AC3E}">
        <p14:creationId xmlns:p14="http://schemas.microsoft.com/office/powerpoint/2010/main" val="26434282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5" name="Imagen 4">
            <a:extLst>
              <a:ext uri="{FF2B5EF4-FFF2-40B4-BE49-F238E27FC236}">
                <a16:creationId xmlns:a16="http://schemas.microsoft.com/office/drawing/2014/main" id="{43BEDBE6-2A20-0815-A293-16E4832A23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graphicFrame>
        <p:nvGraphicFramePr>
          <p:cNvPr id="10" name="Diagrama 9">
            <a:extLst>
              <a:ext uri="{FF2B5EF4-FFF2-40B4-BE49-F238E27FC236}">
                <a16:creationId xmlns:a16="http://schemas.microsoft.com/office/drawing/2014/main" id="{BFED06BD-0AEB-5F86-2B54-2F5E4E9E76A4}"/>
              </a:ext>
            </a:extLst>
          </p:cNvPr>
          <p:cNvGraphicFramePr/>
          <p:nvPr>
            <p:extLst>
              <p:ext uri="{D42A27DB-BD31-4B8C-83A1-F6EECF244321}">
                <p14:modId xmlns:p14="http://schemas.microsoft.com/office/powerpoint/2010/main" val="3819916936"/>
              </p:ext>
            </p:extLst>
          </p:nvPr>
        </p:nvGraphicFramePr>
        <p:xfrm>
          <a:off x="1176308" y="1977172"/>
          <a:ext cx="5153260" cy="27265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CuadroTexto 10">
            <a:extLst>
              <a:ext uri="{FF2B5EF4-FFF2-40B4-BE49-F238E27FC236}">
                <a16:creationId xmlns:a16="http://schemas.microsoft.com/office/drawing/2014/main" id="{C473431E-70AB-CB77-6068-D5968E1891AE}"/>
              </a:ext>
            </a:extLst>
          </p:cNvPr>
          <p:cNvSpPr txBox="1"/>
          <p:nvPr/>
        </p:nvSpPr>
        <p:spPr>
          <a:xfrm>
            <a:off x="863371" y="914425"/>
            <a:ext cx="7421878" cy="646331"/>
          </a:xfrm>
          <a:prstGeom prst="rect">
            <a:avLst/>
          </a:prstGeom>
          <a:noFill/>
        </p:spPr>
        <p:txBody>
          <a:bodyPr wrap="square" rtlCol="0">
            <a:spAutoFit/>
          </a:bodyPr>
          <a:lstStyle/>
          <a:p>
            <a:r>
              <a:rPr lang="es-ES" sz="3600" dirty="0">
                <a:latin typeface="Arial" panose="020B0604020202020204" pitchFamily="34" charset="0"/>
                <a:cs typeface="Arial" panose="020B0604020202020204" pitchFamily="34" charset="0"/>
              </a:rPr>
              <a:t>SERVICIO </a:t>
            </a:r>
            <a:r>
              <a:rPr lang="es-CO" sz="3600" b="1" dirty="0">
                <a:solidFill>
                  <a:srgbClr val="002060"/>
                </a:solidFill>
                <a:latin typeface="Arial" panose="020B0604020202020204" pitchFamily="34" charset="0"/>
                <a:cs typeface="Arial" panose="020B0604020202020204" pitchFamily="34" charset="0"/>
              </a:rPr>
              <a:t>Programas Especiales</a:t>
            </a:r>
            <a:endParaRPr lang="es-CO" sz="3600" dirty="0">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A86DB791-9471-971E-9135-8189B4AF53AA}"/>
              </a:ext>
            </a:extLst>
          </p:cNvPr>
          <p:cNvSpPr txBox="1"/>
          <p:nvPr/>
        </p:nvSpPr>
        <p:spPr>
          <a:xfrm>
            <a:off x="7006204" y="3159163"/>
            <a:ext cx="4731656" cy="2308324"/>
          </a:xfrm>
          <a:prstGeom prst="rect">
            <a:avLst/>
          </a:prstGeom>
          <a:noFill/>
        </p:spPr>
        <p:txBody>
          <a:bodyPr wrap="square">
            <a:spAutoFit/>
          </a:bodyPr>
          <a:lstStyle/>
          <a:p>
            <a:pPr marL="285750" indent="-285750" algn="just">
              <a:buBlip>
                <a:blip r:embed="rId10"/>
              </a:buBlip>
            </a:pPr>
            <a:r>
              <a:rPr lang="es-MX" sz="1600" dirty="0">
                <a:solidFill>
                  <a:schemeClr val="tx1">
                    <a:lumMod val="95000"/>
                    <a:lumOff val="5000"/>
                  </a:schemeClr>
                </a:solidFill>
                <a:latin typeface="Arial" panose="020B0604020202020204" pitchFamily="34" charset="0"/>
                <a:cs typeface="Arial" panose="020B0604020202020204" pitchFamily="34" charset="0"/>
              </a:rPr>
              <a:t>Mejora de la accesibilidad a los servicios y facilidad en trámites.(tramites en línea).</a:t>
            </a:r>
          </a:p>
          <a:p>
            <a:pPr marL="285750" indent="-285750" algn="just">
              <a:buBlip>
                <a:blip r:embed="rId10"/>
              </a:buBlip>
            </a:pPr>
            <a:r>
              <a:rPr lang="es-MX" sz="1600" dirty="0">
                <a:solidFill>
                  <a:schemeClr val="tx1">
                    <a:lumMod val="95000"/>
                    <a:lumOff val="5000"/>
                  </a:schemeClr>
                </a:solidFill>
                <a:latin typeface="Arial" panose="020B0604020202020204" pitchFamily="34" charset="0"/>
                <a:cs typeface="Arial" panose="020B0604020202020204" pitchFamily="34" charset="0"/>
              </a:rPr>
              <a:t>Desarrollo, implementación y adaptación de nuevos programas de bienestar, en mejora continua.(encuesta de satisfacción)</a:t>
            </a:r>
            <a:endParaRPr lang="es-CO" sz="1600" dirty="0">
              <a:solidFill>
                <a:schemeClr val="tx1">
                  <a:lumMod val="95000"/>
                  <a:lumOff val="5000"/>
                </a:schemeClr>
              </a:solidFill>
              <a:latin typeface="Arial" panose="020B0604020202020204" pitchFamily="34" charset="0"/>
              <a:cs typeface="Arial" panose="020B0604020202020204" pitchFamily="34" charset="0"/>
            </a:endParaRPr>
          </a:p>
          <a:p>
            <a:pPr marL="285750" indent="-285750" algn="just">
              <a:buBlip>
                <a:blip r:embed="rId10"/>
              </a:buBlip>
            </a:pPr>
            <a:r>
              <a:rPr lang="es-MX" sz="1600" dirty="0">
                <a:solidFill>
                  <a:schemeClr val="tx1">
                    <a:lumMod val="95000"/>
                    <a:lumOff val="5000"/>
                  </a:schemeClr>
                </a:solidFill>
                <a:latin typeface="Arial" panose="020B0604020202020204" pitchFamily="34" charset="0"/>
                <a:cs typeface="Arial" panose="020B0604020202020204" pitchFamily="34" charset="0"/>
              </a:rPr>
              <a:t>Póliza de vida  para funcionarios CGR.</a:t>
            </a:r>
          </a:p>
          <a:p>
            <a:pPr marL="285750" indent="-285750" algn="just">
              <a:buBlip>
                <a:blip r:embed="rId10"/>
              </a:buBlip>
            </a:pPr>
            <a:r>
              <a:rPr lang="es-MX" sz="1600" dirty="0">
                <a:solidFill>
                  <a:schemeClr val="tx1">
                    <a:lumMod val="95000"/>
                    <a:lumOff val="5000"/>
                  </a:schemeClr>
                </a:solidFill>
                <a:latin typeface="Arial" panose="020B0604020202020204" pitchFamily="34" charset="0"/>
                <a:cs typeface="Arial" panose="020B0604020202020204" pitchFamily="34" charset="0"/>
              </a:rPr>
              <a:t>Fortalecimiento plataforma tecnológica(school pack) y adaptabilidad del servicio educativo a nivel virtual – colegio.</a:t>
            </a:r>
            <a:endParaRPr lang="es-CO" sz="16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1C0B927A-CD25-C47D-014D-77FAD9D4B402}"/>
              </a:ext>
            </a:extLst>
          </p:cNvPr>
          <p:cNvSpPr txBox="1"/>
          <p:nvPr/>
        </p:nvSpPr>
        <p:spPr>
          <a:xfrm>
            <a:off x="7487422" y="2235620"/>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6" name="CuadroTexto 15">
            <a:extLst>
              <a:ext uri="{FF2B5EF4-FFF2-40B4-BE49-F238E27FC236}">
                <a16:creationId xmlns:a16="http://schemas.microsoft.com/office/drawing/2014/main" id="{CD58C5BE-9AD7-36DD-C39A-05A7313459DD}"/>
              </a:ext>
            </a:extLst>
          </p:cNvPr>
          <p:cNvSpPr txBox="1"/>
          <p:nvPr/>
        </p:nvSpPr>
        <p:spPr>
          <a:xfrm>
            <a:off x="6912743" y="2165280"/>
            <a:ext cx="583493" cy="830997"/>
          </a:xfrm>
          <a:prstGeom prst="rect">
            <a:avLst/>
          </a:prstGeom>
          <a:noFill/>
        </p:spPr>
        <p:txBody>
          <a:bodyPr wrap="none" rtlCol="0">
            <a:spAutoFit/>
          </a:bodyPr>
          <a:lstStyle/>
          <a:p>
            <a:r>
              <a:rPr lang="es-ES" sz="4800" b="1" dirty="0">
                <a:solidFill>
                  <a:schemeClr val="bg1">
                    <a:lumMod val="75000"/>
                  </a:schemeClr>
                </a:solidFill>
              </a:rPr>
              <a:t>F.</a:t>
            </a:r>
            <a:endParaRPr lang="es-CO" sz="4800" b="1" dirty="0">
              <a:solidFill>
                <a:schemeClr val="bg1">
                  <a:lumMod val="75000"/>
                </a:schemeClr>
              </a:solidFill>
            </a:endParaRPr>
          </a:p>
        </p:txBody>
      </p:sp>
      <p:pic>
        <p:nvPicPr>
          <p:cNvPr id="21" name="Imagen 20">
            <a:extLst>
              <a:ext uri="{FF2B5EF4-FFF2-40B4-BE49-F238E27FC236}">
                <a16:creationId xmlns:a16="http://schemas.microsoft.com/office/drawing/2014/main" id="{5E928AF6-E16D-8BDC-3ED6-B3BDEB374CB1}"/>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3025437" y="5060024"/>
            <a:ext cx="972566" cy="1187730"/>
          </a:xfrm>
          <a:prstGeom prst="rect">
            <a:avLst/>
          </a:prstGeom>
        </p:spPr>
      </p:pic>
      <p:pic>
        <p:nvPicPr>
          <p:cNvPr id="23" name="Imagen 22">
            <a:extLst>
              <a:ext uri="{FF2B5EF4-FFF2-40B4-BE49-F238E27FC236}">
                <a16:creationId xmlns:a16="http://schemas.microsoft.com/office/drawing/2014/main" id="{D27A8486-ED55-EE65-E1F2-D74CDD9E9F0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6139" y="5120146"/>
            <a:ext cx="1690192" cy="1171420"/>
          </a:xfrm>
          <a:prstGeom prst="rect">
            <a:avLst/>
          </a:prstGeom>
        </p:spPr>
      </p:pic>
      <p:pic>
        <p:nvPicPr>
          <p:cNvPr id="33" name="Gráfico 32">
            <a:extLst>
              <a:ext uri="{FF2B5EF4-FFF2-40B4-BE49-F238E27FC236}">
                <a16:creationId xmlns:a16="http://schemas.microsoft.com/office/drawing/2014/main" id="{6AD8DC8A-F3F4-B77D-5E63-4B214E0F948B}"/>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4317109" y="5155222"/>
            <a:ext cx="3047077" cy="1126094"/>
          </a:xfrm>
          <a:prstGeom prst="rect">
            <a:avLst/>
          </a:prstGeom>
        </p:spPr>
      </p:pic>
    </p:spTree>
    <p:extLst>
      <p:ext uri="{BB962C8B-B14F-4D97-AF65-F5344CB8AC3E}">
        <p14:creationId xmlns:p14="http://schemas.microsoft.com/office/powerpoint/2010/main" val="11225564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5" name="CuadroTexto 4">
            <a:extLst>
              <a:ext uri="{FF2B5EF4-FFF2-40B4-BE49-F238E27FC236}">
                <a16:creationId xmlns:a16="http://schemas.microsoft.com/office/drawing/2014/main" id="{FB95581B-CEA3-CF7F-861F-E9FAE505F612}"/>
              </a:ext>
            </a:extLst>
          </p:cNvPr>
          <p:cNvSpPr txBox="1"/>
          <p:nvPr/>
        </p:nvSpPr>
        <p:spPr>
          <a:xfrm>
            <a:off x="3250255" y="2446940"/>
            <a:ext cx="8201516" cy="1754326"/>
          </a:xfrm>
          <a:prstGeom prst="rect">
            <a:avLst/>
          </a:prstGeom>
          <a:noFill/>
        </p:spPr>
        <p:txBody>
          <a:bodyPr wrap="square" rtlCol="0">
            <a:spAutoFit/>
          </a:bodyPr>
          <a:lstStyle/>
          <a:p>
            <a:r>
              <a:rPr lang="es-ES" sz="4400" b="1" dirty="0" smtClean="0">
                <a:solidFill>
                  <a:srgbClr val="002060"/>
                </a:solidFill>
                <a:latin typeface="Arial"/>
                <a:cs typeface="Arial"/>
                <a:sym typeface="Arial"/>
              </a:rPr>
              <a:t>Acciones relevantes </a:t>
            </a:r>
          </a:p>
          <a:p>
            <a:r>
              <a:rPr lang="es-ES" sz="3200" b="1" dirty="0" smtClean="0">
                <a:solidFill>
                  <a:srgbClr val="002060"/>
                </a:solidFill>
                <a:latin typeface="Arial"/>
                <a:cs typeface="Arial"/>
                <a:sym typeface="Arial"/>
              </a:rPr>
              <a:t>(por Gestión Estratégica Administrativa y Financiera)</a:t>
            </a:r>
            <a:endParaRPr lang="es-CO" sz="3200" dirty="0">
              <a:solidFill>
                <a:srgbClr val="002060"/>
              </a:solidFill>
            </a:endParaRPr>
          </a:p>
        </p:txBody>
      </p:sp>
      <p:sp>
        <p:nvSpPr>
          <p:cNvPr id="6" name="CuadroTexto 5">
            <a:extLst>
              <a:ext uri="{FF2B5EF4-FFF2-40B4-BE49-F238E27FC236}">
                <a16:creationId xmlns:a16="http://schemas.microsoft.com/office/drawing/2014/main" id="{7C4AC174-D0CF-9C79-1D3E-5F6B866B7672}"/>
              </a:ext>
            </a:extLst>
          </p:cNvPr>
          <p:cNvSpPr txBox="1"/>
          <p:nvPr/>
        </p:nvSpPr>
        <p:spPr>
          <a:xfrm>
            <a:off x="1924251" y="2339218"/>
            <a:ext cx="1326004" cy="1862048"/>
          </a:xfrm>
          <a:prstGeom prst="rect">
            <a:avLst/>
          </a:prstGeom>
          <a:noFill/>
        </p:spPr>
        <p:txBody>
          <a:bodyPr wrap="none" rtlCol="0">
            <a:spAutoFit/>
          </a:bodyPr>
          <a:lstStyle/>
          <a:p>
            <a:r>
              <a:rPr lang="es-ES" sz="11500" b="1" dirty="0"/>
              <a:t>2.</a:t>
            </a:r>
            <a:endParaRPr lang="es-CO" sz="11500" b="1" dirty="0"/>
          </a:p>
        </p:txBody>
      </p:sp>
    </p:spTree>
    <p:extLst>
      <p:ext uri="{BB962C8B-B14F-4D97-AF65-F5344CB8AC3E}">
        <p14:creationId xmlns:p14="http://schemas.microsoft.com/office/powerpoint/2010/main" val="40738560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4" name="Rectángulo 3">
            <a:extLst>
              <a:ext uri="{FF2B5EF4-FFF2-40B4-BE49-F238E27FC236}">
                <a16:creationId xmlns:a16="http://schemas.microsoft.com/office/drawing/2014/main" id="{06EA786A-6EF5-00DA-D28C-53DF6B78954F}"/>
              </a:ext>
            </a:extLst>
          </p:cNvPr>
          <p:cNvSpPr/>
          <p:nvPr/>
        </p:nvSpPr>
        <p:spPr>
          <a:xfrm>
            <a:off x="1087044" y="618348"/>
            <a:ext cx="7043832" cy="480901"/>
          </a:xfrm>
          <a:prstGeom prst="rect">
            <a:avLst/>
          </a:prstGeom>
        </p:spPr>
        <p:txBody>
          <a:bodyPr wrap="square">
            <a:spAutoFit/>
          </a:bodyPr>
          <a:lstStyle/>
          <a:p>
            <a:pPr algn="just">
              <a:lnSpc>
                <a:spcPct val="115000"/>
              </a:lnSpc>
              <a:spcAft>
                <a:spcPts val="1000"/>
              </a:spcAft>
            </a:pPr>
            <a:r>
              <a:rPr lang="es-MX" sz="2400" b="1" dirty="0">
                <a:solidFill>
                  <a:schemeClr val="accent1">
                    <a:lumMod val="50000"/>
                  </a:schemeClr>
                </a:solidFill>
                <a:latin typeface="Arial" panose="020B0604020202020204" pitchFamily="34" charset="0"/>
                <a:cs typeface="Arial" panose="020B0604020202020204" pitchFamily="34" charset="0"/>
              </a:rPr>
              <a:t>GESTIÓN ADMINISTRATIVA Y FINANCIERA:</a:t>
            </a:r>
          </a:p>
        </p:txBody>
      </p:sp>
      <p:sp>
        <p:nvSpPr>
          <p:cNvPr id="29" name="CuadroTexto 28">
            <a:extLst>
              <a:ext uri="{FF2B5EF4-FFF2-40B4-BE49-F238E27FC236}">
                <a16:creationId xmlns:a16="http://schemas.microsoft.com/office/drawing/2014/main" id="{B6C96525-86D5-FC6B-FC55-730D84E887E3}"/>
              </a:ext>
            </a:extLst>
          </p:cNvPr>
          <p:cNvSpPr txBox="1"/>
          <p:nvPr/>
        </p:nvSpPr>
        <p:spPr>
          <a:xfrm>
            <a:off x="3551433" y="4250539"/>
            <a:ext cx="1686552" cy="369332"/>
          </a:xfrm>
          <a:prstGeom prst="rect">
            <a:avLst/>
          </a:prstGeom>
          <a:noFill/>
        </p:spPr>
        <p:txBody>
          <a:bodyPr wrap="none" rtlCol="0">
            <a:spAutoFit/>
          </a:bodyPr>
          <a:lstStyle/>
          <a:p>
            <a:r>
              <a:rPr lang="es-ES" dirty="0">
                <a:solidFill>
                  <a:schemeClr val="accent1"/>
                </a:solidFill>
              </a:rPr>
              <a:t>Defensa jurídica</a:t>
            </a:r>
            <a:endParaRPr lang="es-CO" dirty="0">
              <a:solidFill>
                <a:schemeClr val="accent1"/>
              </a:solidFill>
            </a:endParaRPr>
          </a:p>
        </p:txBody>
      </p:sp>
      <p:grpSp>
        <p:nvGrpSpPr>
          <p:cNvPr id="46" name="Grupo 45">
            <a:extLst>
              <a:ext uri="{FF2B5EF4-FFF2-40B4-BE49-F238E27FC236}">
                <a16:creationId xmlns:a16="http://schemas.microsoft.com/office/drawing/2014/main" id="{D5359A88-F497-508A-C66C-C0CA3E28FFFA}"/>
              </a:ext>
            </a:extLst>
          </p:cNvPr>
          <p:cNvGrpSpPr/>
          <p:nvPr/>
        </p:nvGrpSpPr>
        <p:grpSpPr>
          <a:xfrm>
            <a:off x="3016172" y="1250614"/>
            <a:ext cx="5954450" cy="707886"/>
            <a:chOff x="1174929" y="2471255"/>
            <a:chExt cx="5954450" cy="707886"/>
          </a:xfrm>
        </p:grpSpPr>
        <p:sp>
          <p:nvSpPr>
            <p:cNvPr id="34" name="CuadroTexto 33">
              <a:extLst>
                <a:ext uri="{FF2B5EF4-FFF2-40B4-BE49-F238E27FC236}">
                  <a16:creationId xmlns:a16="http://schemas.microsoft.com/office/drawing/2014/main" id="{AE435EA6-2BAC-5F3F-30A7-6AD284FB6AED}"/>
                </a:ext>
              </a:extLst>
            </p:cNvPr>
            <p:cNvSpPr txBox="1"/>
            <p:nvPr/>
          </p:nvSpPr>
          <p:spPr>
            <a:xfrm>
              <a:off x="1688274" y="2706694"/>
              <a:ext cx="5441105" cy="369332"/>
            </a:xfrm>
            <a:prstGeom prst="rect">
              <a:avLst/>
            </a:prstGeom>
            <a:noFill/>
          </p:spPr>
          <p:txBody>
            <a:bodyPr wrap="none" rtlCol="0">
              <a:spAutoFit/>
            </a:bodyPr>
            <a:lstStyle/>
            <a:p>
              <a:r>
                <a:rPr lang="es-ES" dirty="0">
                  <a:solidFill>
                    <a:schemeClr val="accent1"/>
                  </a:solidFill>
                </a:rPr>
                <a:t>Direccionamiento estratégico y evaluación de la gestión </a:t>
              </a:r>
              <a:endParaRPr lang="es-CO" dirty="0">
                <a:solidFill>
                  <a:schemeClr val="accent1"/>
                </a:solidFill>
              </a:endParaRPr>
            </a:p>
          </p:txBody>
        </p:sp>
        <p:sp>
          <p:nvSpPr>
            <p:cNvPr id="42" name="CuadroTexto 41">
              <a:extLst>
                <a:ext uri="{FF2B5EF4-FFF2-40B4-BE49-F238E27FC236}">
                  <a16:creationId xmlns:a16="http://schemas.microsoft.com/office/drawing/2014/main" id="{042C0850-7D45-63D9-F029-C5605A7738B3}"/>
                </a:ext>
              </a:extLst>
            </p:cNvPr>
            <p:cNvSpPr txBox="1"/>
            <p:nvPr/>
          </p:nvSpPr>
          <p:spPr>
            <a:xfrm>
              <a:off x="1174929" y="2471255"/>
              <a:ext cx="580608" cy="707886"/>
            </a:xfrm>
            <a:prstGeom prst="rect">
              <a:avLst/>
            </a:prstGeom>
            <a:noFill/>
          </p:spPr>
          <p:txBody>
            <a:bodyPr wrap="none" rtlCol="0">
              <a:spAutoFit/>
            </a:bodyPr>
            <a:lstStyle/>
            <a:p>
              <a:r>
                <a:rPr lang="es-ES" sz="4000" b="1" dirty="0">
                  <a:solidFill>
                    <a:srgbClr val="FFC000"/>
                  </a:solidFill>
                </a:rPr>
                <a:t>1.</a:t>
              </a:r>
              <a:endParaRPr lang="es-CO" sz="4000" b="1" dirty="0">
                <a:solidFill>
                  <a:srgbClr val="FFC000"/>
                </a:solidFill>
              </a:endParaRPr>
            </a:p>
          </p:txBody>
        </p:sp>
      </p:grpSp>
      <p:grpSp>
        <p:nvGrpSpPr>
          <p:cNvPr id="47" name="Grupo 46">
            <a:extLst>
              <a:ext uri="{FF2B5EF4-FFF2-40B4-BE49-F238E27FC236}">
                <a16:creationId xmlns:a16="http://schemas.microsoft.com/office/drawing/2014/main" id="{15E5EED8-FC5D-F166-F667-AFA244A44922}"/>
              </a:ext>
            </a:extLst>
          </p:cNvPr>
          <p:cNvGrpSpPr/>
          <p:nvPr/>
        </p:nvGrpSpPr>
        <p:grpSpPr>
          <a:xfrm>
            <a:off x="3016172" y="1939512"/>
            <a:ext cx="2677508" cy="707886"/>
            <a:chOff x="1180206" y="4118690"/>
            <a:chExt cx="2677508" cy="707886"/>
          </a:xfrm>
        </p:grpSpPr>
        <p:sp>
          <p:nvSpPr>
            <p:cNvPr id="27" name="CuadroTexto 26">
              <a:extLst>
                <a:ext uri="{FF2B5EF4-FFF2-40B4-BE49-F238E27FC236}">
                  <a16:creationId xmlns:a16="http://schemas.microsoft.com/office/drawing/2014/main" id="{F858CA4E-F157-9DB0-90CA-ABB3B883E466}"/>
                </a:ext>
              </a:extLst>
            </p:cNvPr>
            <p:cNvSpPr txBox="1"/>
            <p:nvPr/>
          </p:nvSpPr>
          <p:spPr>
            <a:xfrm>
              <a:off x="1688274" y="4371148"/>
              <a:ext cx="2169440" cy="369332"/>
            </a:xfrm>
            <a:prstGeom prst="rect">
              <a:avLst/>
            </a:prstGeom>
            <a:noFill/>
          </p:spPr>
          <p:txBody>
            <a:bodyPr wrap="none" rtlCol="0">
              <a:spAutoFit/>
            </a:bodyPr>
            <a:lstStyle/>
            <a:p>
              <a:r>
                <a:rPr lang="es-ES" dirty="0">
                  <a:solidFill>
                    <a:schemeClr val="accent1"/>
                  </a:solidFill>
                </a:rPr>
                <a:t>Gestión presupuestal</a:t>
              </a:r>
              <a:endParaRPr lang="es-CO" dirty="0">
                <a:solidFill>
                  <a:schemeClr val="accent1"/>
                </a:solidFill>
              </a:endParaRPr>
            </a:p>
          </p:txBody>
        </p:sp>
        <p:sp>
          <p:nvSpPr>
            <p:cNvPr id="43" name="CuadroTexto 42">
              <a:extLst>
                <a:ext uri="{FF2B5EF4-FFF2-40B4-BE49-F238E27FC236}">
                  <a16:creationId xmlns:a16="http://schemas.microsoft.com/office/drawing/2014/main" id="{1D214478-9020-7FCB-842E-7E55C88722CA}"/>
                </a:ext>
              </a:extLst>
            </p:cNvPr>
            <p:cNvSpPr txBox="1"/>
            <p:nvPr/>
          </p:nvSpPr>
          <p:spPr>
            <a:xfrm>
              <a:off x="1180206" y="4118690"/>
              <a:ext cx="580608" cy="707886"/>
            </a:xfrm>
            <a:prstGeom prst="rect">
              <a:avLst/>
            </a:prstGeom>
            <a:noFill/>
          </p:spPr>
          <p:txBody>
            <a:bodyPr wrap="none" rtlCol="0">
              <a:spAutoFit/>
            </a:bodyPr>
            <a:lstStyle/>
            <a:p>
              <a:r>
                <a:rPr lang="es-ES" sz="4000" b="1" dirty="0">
                  <a:solidFill>
                    <a:srgbClr val="FFC000"/>
                  </a:solidFill>
                </a:rPr>
                <a:t>2.</a:t>
              </a:r>
              <a:endParaRPr lang="es-CO" sz="4000" b="1" dirty="0">
                <a:solidFill>
                  <a:srgbClr val="FFC000"/>
                </a:solidFill>
              </a:endParaRPr>
            </a:p>
          </p:txBody>
        </p:sp>
      </p:grpSp>
      <p:grpSp>
        <p:nvGrpSpPr>
          <p:cNvPr id="48" name="Grupo 47">
            <a:extLst>
              <a:ext uri="{FF2B5EF4-FFF2-40B4-BE49-F238E27FC236}">
                <a16:creationId xmlns:a16="http://schemas.microsoft.com/office/drawing/2014/main" id="{F7CF3EDC-6063-5843-19AD-C9D34073A06D}"/>
              </a:ext>
            </a:extLst>
          </p:cNvPr>
          <p:cNvGrpSpPr/>
          <p:nvPr/>
        </p:nvGrpSpPr>
        <p:grpSpPr>
          <a:xfrm>
            <a:off x="3016172" y="2636858"/>
            <a:ext cx="4480342" cy="707886"/>
            <a:chOff x="1174929" y="5620558"/>
            <a:chExt cx="4480342" cy="707886"/>
          </a:xfrm>
        </p:grpSpPr>
        <p:sp>
          <p:nvSpPr>
            <p:cNvPr id="30" name="CuadroTexto 29">
              <a:extLst>
                <a:ext uri="{FF2B5EF4-FFF2-40B4-BE49-F238E27FC236}">
                  <a16:creationId xmlns:a16="http://schemas.microsoft.com/office/drawing/2014/main" id="{08131B1B-7D58-8E96-1557-CBC43A57625D}"/>
                </a:ext>
              </a:extLst>
            </p:cNvPr>
            <p:cNvSpPr txBox="1"/>
            <p:nvPr/>
          </p:nvSpPr>
          <p:spPr>
            <a:xfrm>
              <a:off x="1677323" y="5858883"/>
              <a:ext cx="3977948" cy="369332"/>
            </a:xfrm>
            <a:prstGeom prst="rect">
              <a:avLst/>
            </a:prstGeom>
            <a:noFill/>
          </p:spPr>
          <p:txBody>
            <a:bodyPr wrap="none" rtlCol="0">
              <a:spAutoFit/>
            </a:bodyPr>
            <a:lstStyle/>
            <a:p>
              <a:r>
                <a:rPr lang="es-ES" dirty="0">
                  <a:solidFill>
                    <a:schemeClr val="accent1"/>
                  </a:solidFill>
                </a:rPr>
                <a:t>Estructura y gestión del talento humano</a:t>
              </a:r>
              <a:endParaRPr lang="es-CO" dirty="0">
                <a:solidFill>
                  <a:schemeClr val="accent1"/>
                </a:solidFill>
              </a:endParaRPr>
            </a:p>
          </p:txBody>
        </p:sp>
        <p:sp>
          <p:nvSpPr>
            <p:cNvPr id="44" name="CuadroTexto 43">
              <a:extLst>
                <a:ext uri="{FF2B5EF4-FFF2-40B4-BE49-F238E27FC236}">
                  <a16:creationId xmlns:a16="http://schemas.microsoft.com/office/drawing/2014/main" id="{6262DEDC-340B-C6BE-4E57-5AB1EEA11DB3}"/>
                </a:ext>
              </a:extLst>
            </p:cNvPr>
            <p:cNvSpPr txBox="1"/>
            <p:nvPr/>
          </p:nvSpPr>
          <p:spPr>
            <a:xfrm>
              <a:off x="1174929" y="5620558"/>
              <a:ext cx="580608" cy="707886"/>
            </a:xfrm>
            <a:prstGeom prst="rect">
              <a:avLst/>
            </a:prstGeom>
            <a:noFill/>
          </p:spPr>
          <p:txBody>
            <a:bodyPr wrap="none" rtlCol="0">
              <a:spAutoFit/>
            </a:bodyPr>
            <a:lstStyle/>
            <a:p>
              <a:r>
                <a:rPr lang="es-ES" sz="4000" b="1" dirty="0">
                  <a:solidFill>
                    <a:srgbClr val="FFC000"/>
                  </a:solidFill>
                </a:rPr>
                <a:t>3.</a:t>
              </a:r>
              <a:endParaRPr lang="es-CO" sz="4000" b="1" dirty="0">
                <a:solidFill>
                  <a:srgbClr val="FFC000"/>
                </a:solidFill>
              </a:endParaRPr>
            </a:p>
          </p:txBody>
        </p:sp>
      </p:grpSp>
      <p:grpSp>
        <p:nvGrpSpPr>
          <p:cNvPr id="53" name="Grupo 52">
            <a:extLst>
              <a:ext uri="{FF2B5EF4-FFF2-40B4-BE49-F238E27FC236}">
                <a16:creationId xmlns:a16="http://schemas.microsoft.com/office/drawing/2014/main" id="{EC02002A-8A36-72B9-F881-28C57FAC70A9}"/>
              </a:ext>
            </a:extLst>
          </p:cNvPr>
          <p:cNvGrpSpPr/>
          <p:nvPr/>
        </p:nvGrpSpPr>
        <p:grpSpPr>
          <a:xfrm>
            <a:off x="3016172" y="3304599"/>
            <a:ext cx="2523550" cy="707886"/>
            <a:chOff x="2463277" y="4755366"/>
            <a:chExt cx="2523550" cy="707886"/>
          </a:xfrm>
        </p:grpSpPr>
        <p:sp>
          <p:nvSpPr>
            <p:cNvPr id="28" name="CuadroTexto 27">
              <a:extLst>
                <a:ext uri="{FF2B5EF4-FFF2-40B4-BE49-F238E27FC236}">
                  <a16:creationId xmlns:a16="http://schemas.microsoft.com/office/drawing/2014/main" id="{DF2CED08-633F-87CE-2031-D81690C66773}"/>
                </a:ext>
              </a:extLst>
            </p:cNvPr>
            <p:cNvSpPr txBox="1"/>
            <p:nvPr/>
          </p:nvSpPr>
          <p:spPr>
            <a:xfrm>
              <a:off x="2966850" y="5014492"/>
              <a:ext cx="2019977" cy="369332"/>
            </a:xfrm>
            <a:prstGeom prst="rect">
              <a:avLst/>
            </a:prstGeom>
            <a:noFill/>
          </p:spPr>
          <p:txBody>
            <a:bodyPr wrap="none" rtlCol="0">
              <a:spAutoFit/>
            </a:bodyPr>
            <a:lstStyle/>
            <a:p>
              <a:r>
                <a:rPr lang="es-ES" dirty="0">
                  <a:solidFill>
                    <a:schemeClr val="accent1"/>
                  </a:solidFill>
                </a:rPr>
                <a:t>Gestión contractual</a:t>
              </a:r>
              <a:endParaRPr lang="es-CO" dirty="0">
                <a:solidFill>
                  <a:schemeClr val="accent1"/>
                </a:solidFill>
              </a:endParaRPr>
            </a:p>
          </p:txBody>
        </p:sp>
        <p:sp>
          <p:nvSpPr>
            <p:cNvPr id="51" name="CuadroTexto 50">
              <a:extLst>
                <a:ext uri="{FF2B5EF4-FFF2-40B4-BE49-F238E27FC236}">
                  <a16:creationId xmlns:a16="http://schemas.microsoft.com/office/drawing/2014/main" id="{9D807300-E737-49FE-3F46-310D7D383231}"/>
                </a:ext>
              </a:extLst>
            </p:cNvPr>
            <p:cNvSpPr txBox="1"/>
            <p:nvPr/>
          </p:nvSpPr>
          <p:spPr>
            <a:xfrm>
              <a:off x="2463277" y="4755366"/>
              <a:ext cx="580608" cy="707886"/>
            </a:xfrm>
            <a:prstGeom prst="rect">
              <a:avLst/>
            </a:prstGeom>
            <a:noFill/>
          </p:spPr>
          <p:txBody>
            <a:bodyPr wrap="none" rtlCol="0">
              <a:spAutoFit/>
            </a:bodyPr>
            <a:lstStyle/>
            <a:p>
              <a:r>
                <a:rPr lang="es-ES" sz="4000" b="1" dirty="0">
                  <a:solidFill>
                    <a:srgbClr val="FFC000"/>
                  </a:solidFill>
                </a:rPr>
                <a:t>4.</a:t>
              </a:r>
              <a:endParaRPr lang="es-CO" sz="4000" b="1" dirty="0">
                <a:solidFill>
                  <a:srgbClr val="FFC000"/>
                </a:solidFill>
              </a:endParaRPr>
            </a:p>
          </p:txBody>
        </p:sp>
      </p:grpSp>
      <p:sp>
        <p:nvSpPr>
          <p:cNvPr id="54" name="CuadroTexto 53">
            <a:extLst>
              <a:ext uri="{FF2B5EF4-FFF2-40B4-BE49-F238E27FC236}">
                <a16:creationId xmlns:a16="http://schemas.microsoft.com/office/drawing/2014/main" id="{AA74F006-D01A-FD25-D51E-EB73AAC1B111}"/>
              </a:ext>
            </a:extLst>
          </p:cNvPr>
          <p:cNvSpPr txBox="1"/>
          <p:nvPr/>
        </p:nvSpPr>
        <p:spPr>
          <a:xfrm>
            <a:off x="3016172" y="4019029"/>
            <a:ext cx="580608" cy="707886"/>
          </a:xfrm>
          <a:prstGeom prst="rect">
            <a:avLst/>
          </a:prstGeom>
          <a:noFill/>
        </p:spPr>
        <p:txBody>
          <a:bodyPr wrap="none" rtlCol="0">
            <a:spAutoFit/>
          </a:bodyPr>
          <a:lstStyle/>
          <a:p>
            <a:r>
              <a:rPr lang="es-ES" sz="4000" b="1" dirty="0">
                <a:solidFill>
                  <a:srgbClr val="FFC000"/>
                </a:solidFill>
              </a:rPr>
              <a:t>5.</a:t>
            </a:r>
            <a:endParaRPr lang="es-CO" sz="4000" b="1" dirty="0">
              <a:solidFill>
                <a:srgbClr val="FFC000"/>
              </a:solidFill>
            </a:endParaRPr>
          </a:p>
        </p:txBody>
      </p:sp>
      <p:sp>
        <p:nvSpPr>
          <p:cNvPr id="55" name="CuadroTexto 54">
            <a:extLst>
              <a:ext uri="{FF2B5EF4-FFF2-40B4-BE49-F238E27FC236}">
                <a16:creationId xmlns:a16="http://schemas.microsoft.com/office/drawing/2014/main" id="{252BB5D3-D448-DBEB-B77B-4AA1C83BDE66}"/>
              </a:ext>
            </a:extLst>
          </p:cNvPr>
          <p:cNvSpPr txBox="1"/>
          <p:nvPr/>
        </p:nvSpPr>
        <p:spPr>
          <a:xfrm>
            <a:off x="2993499" y="4707861"/>
            <a:ext cx="580608" cy="707886"/>
          </a:xfrm>
          <a:prstGeom prst="rect">
            <a:avLst/>
          </a:prstGeom>
          <a:noFill/>
        </p:spPr>
        <p:txBody>
          <a:bodyPr wrap="none" rtlCol="0">
            <a:spAutoFit/>
          </a:bodyPr>
          <a:lstStyle/>
          <a:p>
            <a:r>
              <a:rPr lang="es-ES" sz="4000" b="1" dirty="0">
                <a:solidFill>
                  <a:srgbClr val="FFC000"/>
                </a:solidFill>
              </a:rPr>
              <a:t>6.</a:t>
            </a:r>
            <a:endParaRPr lang="es-CO" sz="4000" b="1" dirty="0">
              <a:solidFill>
                <a:srgbClr val="FFC000"/>
              </a:solidFill>
            </a:endParaRPr>
          </a:p>
        </p:txBody>
      </p:sp>
      <p:sp>
        <p:nvSpPr>
          <p:cNvPr id="5" name="CuadroTexto 4">
            <a:extLst>
              <a:ext uri="{FF2B5EF4-FFF2-40B4-BE49-F238E27FC236}">
                <a16:creationId xmlns:a16="http://schemas.microsoft.com/office/drawing/2014/main" id="{3742AAED-DEB5-42F6-F769-8216E39E955D}"/>
              </a:ext>
            </a:extLst>
          </p:cNvPr>
          <p:cNvSpPr txBox="1"/>
          <p:nvPr/>
        </p:nvSpPr>
        <p:spPr>
          <a:xfrm>
            <a:off x="3551433" y="4891152"/>
            <a:ext cx="2370072" cy="369332"/>
          </a:xfrm>
          <a:prstGeom prst="rect">
            <a:avLst/>
          </a:prstGeom>
          <a:noFill/>
        </p:spPr>
        <p:txBody>
          <a:bodyPr wrap="none" rtlCol="0">
            <a:spAutoFit/>
          </a:bodyPr>
          <a:lstStyle/>
          <a:p>
            <a:r>
              <a:rPr lang="es-ES" dirty="0">
                <a:solidFill>
                  <a:schemeClr val="accent1"/>
                </a:solidFill>
              </a:rPr>
              <a:t>Gestión de documental</a:t>
            </a:r>
            <a:endParaRPr lang="es-CO" dirty="0">
              <a:solidFill>
                <a:schemeClr val="accent1"/>
              </a:solidFill>
            </a:endParaRPr>
          </a:p>
        </p:txBody>
      </p:sp>
    </p:spTree>
    <p:extLst>
      <p:ext uri="{BB962C8B-B14F-4D97-AF65-F5344CB8AC3E}">
        <p14:creationId xmlns:p14="http://schemas.microsoft.com/office/powerpoint/2010/main" val="32397984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2E006A3-AA2E-5D36-D2C6-89125AAF8F58}"/>
              </a:ext>
            </a:extLst>
          </p:cNvPr>
          <p:cNvGrpSpPr/>
          <p:nvPr/>
        </p:nvGrpSpPr>
        <p:grpSpPr>
          <a:xfrm>
            <a:off x="0" y="0"/>
            <a:ext cx="11842231" cy="6887980"/>
            <a:chOff x="0" y="0"/>
            <a:chExt cx="11842231" cy="6887980"/>
          </a:xfrm>
        </p:grpSpPr>
        <p:grpSp>
          <p:nvGrpSpPr>
            <p:cNvPr id="4" name="Grupo 3">
              <a:extLst>
                <a:ext uri="{FF2B5EF4-FFF2-40B4-BE49-F238E27FC236}">
                  <a16:creationId xmlns:a16="http://schemas.microsoft.com/office/drawing/2014/main" id="{D63724FE-0335-74B4-1358-9E1F28372E64}"/>
                </a:ext>
              </a:extLst>
            </p:cNvPr>
            <p:cNvGrpSpPr/>
            <p:nvPr/>
          </p:nvGrpSpPr>
          <p:grpSpPr>
            <a:xfrm>
              <a:off x="0" y="0"/>
              <a:ext cx="11842231" cy="6887980"/>
              <a:chOff x="0" y="0"/>
              <a:chExt cx="11842231" cy="6887980"/>
            </a:xfrm>
          </p:grpSpPr>
          <p:pic>
            <p:nvPicPr>
              <p:cNvPr id="11" name="Gráfico 10">
                <a:extLst>
                  <a:ext uri="{FF2B5EF4-FFF2-40B4-BE49-F238E27FC236}">
                    <a16:creationId xmlns:a16="http://schemas.microsoft.com/office/drawing/2014/main" id="{437CA6EE-496C-DADE-AA27-E0A681F0EAA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12" name="Imagen 11">
                <a:extLst>
                  <a:ext uri="{FF2B5EF4-FFF2-40B4-BE49-F238E27FC236}">
                    <a16:creationId xmlns:a16="http://schemas.microsoft.com/office/drawing/2014/main" id="{6EEF3A15-86C3-2BA7-4BE8-351B33978E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52" name="CuadroTexto 51">
                <a:extLst>
                  <a:ext uri="{FF2B5EF4-FFF2-40B4-BE49-F238E27FC236}">
                    <a16:creationId xmlns:a16="http://schemas.microsoft.com/office/drawing/2014/main" id="{7FB94CD2-DF76-4F31-2CCB-29050DC9D91E}"/>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53" name="Conector recto 52">
                <a:extLst>
                  <a:ext uri="{FF2B5EF4-FFF2-40B4-BE49-F238E27FC236}">
                    <a16:creationId xmlns:a16="http://schemas.microsoft.com/office/drawing/2014/main" id="{30B30213-6D0C-1D72-5EA2-ED67B484DB2F}"/>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8" name="Rectángulo 7">
              <a:extLst>
                <a:ext uri="{FF2B5EF4-FFF2-40B4-BE49-F238E27FC236}">
                  <a16:creationId xmlns:a16="http://schemas.microsoft.com/office/drawing/2014/main" id="{E0448960-7B31-77D9-9339-595A9C62AF5D}"/>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6" name="CuadroTexto 5">
            <a:extLst>
              <a:ext uri="{FF2B5EF4-FFF2-40B4-BE49-F238E27FC236}">
                <a16:creationId xmlns:a16="http://schemas.microsoft.com/office/drawing/2014/main" id="{BF9EE340-02A7-4637-8105-54C49EC953F9}"/>
              </a:ext>
            </a:extLst>
          </p:cNvPr>
          <p:cNvSpPr txBox="1"/>
          <p:nvPr/>
        </p:nvSpPr>
        <p:spPr>
          <a:xfrm>
            <a:off x="1241035" y="583200"/>
            <a:ext cx="652487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400" b="1" dirty="0">
                <a:solidFill>
                  <a:srgbClr val="002060"/>
                </a:solidFill>
              </a:rPr>
              <a:t>DIRECCIONAMIENTO</a:t>
            </a:r>
            <a:r>
              <a:rPr lang="es-ES" sz="2400" b="1" dirty="0">
                <a:solidFill>
                  <a:schemeClr val="accent1"/>
                </a:solidFill>
              </a:rPr>
              <a:t> </a:t>
            </a:r>
            <a:r>
              <a:rPr lang="es-ES" sz="2400" b="1" dirty="0">
                <a:solidFill>
                  <a:srgbClr val="002060"/>
                </a:solidFill>
              </a:rPr>
              <a:t>ESTRATÉGICO</a:t>
            </a:r>
            <a:r>
              <a:rPr lang="es-ES" sz="2400" b="1" dirty="0">
                <a:solidFill>
                  <a:schemeClr val="accent1"/>
                </a:solidFill>
              </a:rPr>
              <a:t> </a:t>
            </a:r>
            <a:r>
              <a:rPr kumimoji="0" lang="es-MX"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2018-2022</a:t>
            </a:r>
          </a:p>
        </p:txBody>
      </p:sp>
      <p:grpSp>
        <p:nvGrpSpPr>
          <p:cNvPr id="18" name="Grupo 17">
            <a:extLst>
              <a:ext uri="{FF2B5EF4-FFF2-40B4-BE49-F238E27FC236}">
                <a16:creationId xmlns:a16="http://schemas.microsoft.com/office/drawing/2014/main" id="{00000000-0008-0000-0000-00006D000000}"/>
              </a:ext>
            </a:extLst>
          </p:cNvPr>
          <p:cNvGrpSpPr/>
          <p:nvPr/>
        </p:nvGrpSpPr>
        <p:grpSpPr>
          <a:xfrm>
            <a:off x="769367" y="1087429"/>
            <a:ext cx="11431531" cy="5546194"/>
            <a:chOff x="-32568" y="-519327"/>
            <a:chExt cx="8217159" cy="7034417"/>
          </a:xfrm>
        </p:grpSpPr>
        <p:grpSp>
          <p:nvGrpSpPr>
            <p:cNvPr id="20" name="Grupo 19">
              <a:extLst>
                <a:ext uri="{FF2B5EF4-FFF2-40B4-BE49-F238E27FC236}">
                  <a16:creationId xmlns:a16="http://schemas.microsoft.com/office/drawing/2014/main" id="{00000000-0008-0000-0000-00006F000000}"/>
                </a:ext>
              </a:extLst>
            </p:cNvPr>
            <p:cNvGrpSpPr/>
            <p:nvPr/>
          </p:nvGrpSpPr>
          <p:grpSpPr>
            <a:xfrm>
              <a:off x="-32568" y="-519327"/>
              <a:ext cx="8217159" cy="7034417"/>
              <a:chOff x="-32568" y="-519327"/>
              <a:chExt cx="8217159" cy="7034417"/>
            </a:xfrm>
          </p:grpSpPr>
          <p:grpSp>
            <p:nvGrpSpPr>
              <p:cNvPr id="31" name="Grupo 30">
                <a:extLst>
                  <a:ext uri="{FF2B5EF4-FFF2-40B4-BE49-F238E27FC236}">
                    <a16:creationId xmlns:a16="http://schemas.microsoft.com/office/drawing/2014/main" id="{00000000-0008-0000-0000-00007A000000}"/>
                  </a:ext>
                </a:extLst>
              </p:cNvPr>
              <p:cNvGrpSpPr/>
              <p:nvPr/>
            </p:nvGrpSpPr>
            <p:grpSpPr>
              <a:xfrm>
                <a:off x="-32568" y="-519327"/>
                <a:ext cx="8217159" cy="7034417"/>
                <a:chOff x="-19217" y="-442361"/>
                <a:chExt cx="4848959" cy="5991886"/>
              </a:xfrm>
            </p:grpSpPr>
            <p:sp>
              <p:nvSpPr>
                <p:cNvPr id="35" name="Rectángulo redondeado 105">
                  <a:extLst>
                    <a:ext uri="{FF2B5EF4-FFF2-40B4-BE49-F238E27FC236}">
                      <a16:creationId xmlns:a16="http://schemas.microsoft.com/office/drawing/2014/main" id="{00000000-0008-0000-0000-00007E000000}"/>
                    </a:ext>
                  </a:extLst>
                </p:cNvPr>
                <p:cNvSpPr/>
                <p:nvPr/>
              </p:nvSpPr>
              <p:spPr>
                <a:xfrm>
                  <a:off x="1092" y="965479"/>
                  <a:ext cx="4828650" cy="4584046"/>
                </a:xfrm>
                <a:prstGeom prst="roundRect">
                  <a:avLst>
                    <a:gd name="adj" fmla="val 586"/>
                  </a:avLst>
                </a:prstGeom>
                <a:noFill/>
                <a:ln w="127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Rectángulo redondeado 106">
                  <a:extLst>
                    <a:ext uri="{FF2B5EF4-FFF2-40B4-BE49-F238E27FC236}">
                      <a16:creationId xmlns:a16="http://schemas.microsoft.com/office/drawing/2014/main" id="{00000000-0008-0000-0000-00007F000000}"/>
                    </a:ext>
                  </a:extLst>
                </p:cNvPr>
                <p:cNvSpPr/>
                <p:nvPr/>
              </p:nvSpPr>
              <p:spPr>
                <a:xfrm>
                  <a:off x="0" y="0"/>
                  <a:ext cx="4828095" cy="941343"/>
                </a:xfrm>
                <a:prstGeom prst="roundRect">
                  <a:avLst>
                    <a:gd name="adj" fmla="val 10813"/>
                  </a:avLst>
                </a:prstGeom>
                <a:noFill/>
                <a:ln w="127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CuadroTexto 127">
                  <a:extLst>
                    <a:ext uri="{FF2B5EF4-FFF2-40B4-BE49-F238E27FC236}">
                      <a16:creationId xmlns:a16="http://schemas.microsoft.com/office/drawing/2014/main" id="{00000000-0008-0000-0000-000080000000}"/>
                    </a:ext>
                  </a:extLst>
                </p:cNvPr>
                <p:cNvSpPr txBox="1"/>
                <p:nvPr/>
              </p:nvSpPr>
              <p:spPr>
                <a:xfrm rot="5400000">
                  <a:off x="1973540" y="-851207"/>
                  <a:ext cx="433406" cy="1251098"/>
                </a:xfrm>
                <a:prstGeom prst="rect">
                  <a:avLst/>
                </a:prstGeom>
                <a:solidFill>
                  <a:sysClr val="window" lastClr="FFFFFF"/>
                </a:solidFill>
                <a:ln w="9525" cmpd="sng">
                  <a:noFill/>
                </a:ln>
                <a:effectLst/>
              </p:spPr>
              <p:txBody>
                <a:bodyPr vert="vert270"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FFC000"/>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OBJETIVOS</a:t>
                  </a:r>
                  <a:endParaRPr kumimoji="0" lang="es-CO" sz="2400" b="1" i="0" u="none" strike="noStrike" kern="1200" cap="none" spc="0" normalizeH="0" baseline="0" noProof="0" dirty="0">
                    <a:ln>
                      <a:noFill/>
                    </a:ln>
                    <a:solidFill>
                      <a:srgbClr val="FFC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8" name="CuadroTexto 128">
                  <a:extLst>
                    <a:ext uri="{FF2B5EF4-FFF2-40B4-BE49-F238E27FC236}">
                      <a16:creationId xmlns:a16="http://schemas.microsoft.com/office/drawing/2014/main" id="{00000000-0008-0000-0000-000081000000}"/>
                    </a:ext>
                  </a:extLst>
                </p:cNvPr>
                <p:cNvSpPr txBox="1"/>
                <p:nvPr/>
              </p:nvSpPr>
              <p:spPr>
                <a:xfrm>
                  <a:off x="-19217" y="1652293"/>
                  <a:ext cx="187094" cy="3816098"/>
                </a:xfrm>
                <a:prstGeom prst="rect">
                  <a:avLst/>
                </a:prstGeom>
                <a:solidFill>
                  <a:sysClr val="window" lastClr="FFFFFF"/>
                </a:solidFill>
                <a:ln w="9525" cmpd="sng">
                  <a:noFill/>
                </a:ln>
                <a:effectLst/>
              </p:spPr>
              <p:txBody>
                <a:bodyPr vert="vert270"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FFC000"/>
                      </a:solidFill>
                      <a:effectLst/>
                      <a:uLnTx/>
                      <a:uFillTx/>
                      <a:latin typeface="Calibri" panose="020F0502020204030204" pitchFamily="34" charset="0"/>
                      <a:ea typeface="Times New Roman" panose="02020603050405020304" pitchFamily="18" charset="0"/>
                      <a:cs typeface="Times New Roman" panose="02020603050405020304" pitchFamily="18" charset="0"/>
                    </a:rPr>
                    <a:t>ESTRATEGIAS</a:t>
                  </a:r>
                  <a:endParaRPr kumimoji="0" lang="es-CO" sz="2800" b="0" i="0" u="none" strike="noStrike" kern="1200" cap="none" spc="0" normalizeH="0" baseline="0" noProof="0" dirty="0">
                    <a:ln>
                      <a:noFill/>
                    </a:ln>
                    <a:solidFill>
                      <a:srgbClr val="FFC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9" name="Rectángulo redondeado 109">
                  <a:extLst>
                    <a:ext uri="{FF2B5EF4-FFF2-40B4-BE49-F238E27FC236}">
                      <a16:creationId xmlns:a16="http://schemas.microsoft.com/office/drawing/2014/main" id="{00000000-0008-0000-0000-000082000000}"/>
                    </a:ext>
                  </a:extLst>
                </p:cNvPr>
                <p:cNvSpPr/>
                <p:nvPr/>
              </p:nvSpPr>
              <p:spPr>
                <a:xfrm>
                  <a:off x="197260" y="107571"/>
                  <a:ext cx="832875" cy="687527"/>
                </a:xfrm>
                <a:prstGeom prst="roundRect">
                  <a:avLst>
                    <a:gd name="adj" fmla="val 11646"/>
                  </a:avLst>
                </a:prstGeom>
                <a:solidFill>
                  <a:srgbClr val="002060"/>
                </a:solidFill>
                <a:ln w="9525" cap="flat" cmpd="sng" algn="ctr">
                  <a:noFill/>
                  <a:prstDash val="sysDot"/>
                  <a:miter lim="800000"/>
                </a:ln>
                <a:effectLst>
                  <a:outerShdw blurRad="50800" dist="38100" dir="5400000" algn="t"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schemeClr val="bg1"/>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POSICIONAR LOS SERVICIOS MISIONALES</a:t>
                  </a:r>
                  <a:endParaRPr kumimoji="0" lang="es-CO" sz="1100" b="0" i="0" u="none" strike="noStrike" kern="1200" cap="none" spc="0" normalizeH="0" baseline="0" noProof="0" dirty="0">
                    <a:ln>
                      <a:noFill/>
                    </a:ln>
                    <a:solidFill>
                      <a:schemeClr val="bg1"/>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0" name="Rectángulo redondeado 110">
                  <a:extLst>
                    <a:ext uri="{FF2B5EF4-FFF2-40B4-BE49-F238E27FC236}">
                      <a16:creationId xmlns:a16="http://schemas.microsoft.com/office/drawing/2014/main" id="{00000000-0008-0000-0000-000083000000}"/>
                    </a:ext>
                  </a:extLst>
                </p:cNvPr>
                <p:cNvSpPr/>
                <p:nvPr/>
              </p:nvSpPr>
              <p:spPr>
                <a:xfrm>
                  <a:off x="208207" y="1457139"/>
                  <a:ext cx="815005" cy="1168041"/>
                </a:xfrm>
                <a:prstGeom prst="roundRect">
                  <a:avLst>
                    <a:gd name="adj" fmla="val 1448"/>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Identificar las necesidades y expectativas de bienestar integral de los usuarios para crear un portafolio de servicios innovador y dinámico.</a:t>
                  </a:r>
                  <a:endParaRPr kumimoji="0" lang="es-CO"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1" name="Rectángulo redondeado 111">
                  <a:extLst>
                    <a:ext uri="{FF2B5EF4-FFF2-40B4-BE49-F238E27FC236}">
                      <a16:creationId xmlns:a16="http://schemas.microsoft.com/office/drawing/2014/main" id="{00000000-0008-0000-0000-000084000000}"/>
                    </a:ext>
                  </a:extLst>
                </p:cNvPr>
                <p:cNvSpPr/>
                <p:nvPr/>
              </p:nvSpPr>
              <p:spPr>
                <a:xfrm>
                  <a:off x="3969771" y="120606"/>
                  <a:ext cx="787324" cy="739399"/>
                </a:xfrm>
                <a:prstGeom prst="roundRect">
                  <a:avLst>
                    <a:gd name="adj" fmla="val 9876"/>
                  </a:avLst>
                </a:prstGeom>
                <a:solidFill>
                  <a:srgbClr val="002060"/>
                </a:solidFill>
                <a:ln w="9525" cap="flat" cmpd="sng" algn="ctr">
                  <a:noFill/>
                  <a:prstDash val="sysDot"/>
                  <a:miter lim="800000"/>
                </a:ln>
                <a:effectLst>
                  <a:outerShdw blurRad="50800" dist="38100" dir="5400000" algn="t"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schemeClr val="bg1"/>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FORTALECER LAS COMUNICACIONES</a:t>
                  </a:r>
                  <a:endParaRPr kumimoji="0" lang="es-CO" sz="1100" b="0" i="0" u="none" strike="noStrike" kern="1200" cap="none" spc="0" normalizeH="0" baseline="0" noProof="0">
                    <a:ln>
                      <a:noFill/>
                    </a:ln>
                    <a:solidFill>
                      <a:schemeClr val="bg1"/>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2" name="Rectángulo redondeado 112">
                  <a:extLst>
                    <a:ext uri="{FF2B5EF4-FFF2-40B4-BE49-F238E27FC236}">
                      <a16:creationId xmlns:a16="http://schemas.microsoft.com/office/drawing/2014/main" id="{00000000-0008-0000-0000-000085000000}"/>
                    </a:ext>
                  </a:extLst>
                </p:cNvPr>
                <p:cNvSpPr/>
                <p:nvPr/>
              </p:nvSpPr>
              <p:spPr>
                <a:xfrm>
                  <a:off x="2833795" y="1050661"/>
                  <a:ext cx="1044801" cy="605540"/>
                </a:xfrm>
                <a:prstGeom prst="roundRect">
                  <a:avLst>
                    <a:gd name="adj" fmla="val 0"/>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Implementar control y seguimiento oportuno al presupuesto y a las finanzas de la entidad</a:t>
                  </a:r>
                  <a:endParaRPr kumimoji="0" lang="es-CO"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3" name="Rectángulo redondeado 113">
                  <a:extLst>
                    <a:ext uri="{FF2B5EF4-FFF2-40B4-BE49-F238E27FC236}">
                      <a16:creationId xmlns:a16="http://schemas.microsoft.com/office/drawing/2014/main" id="{00000000-0008-0000-0000-000086000000}"/>
                    </a:ext>
                  </a:extLst>
                </p:cNvPr>
                <p:cNvSpPr/>
                <p:nvPr/>
              </p:nvSpPr>
              <p:spPr>
                <a:xfrm>
                  <a:off x="2830352" y="1699705"/>
                  <a:ext cx="1053865" cy="634726"/>
                </a:xfrm>
                <a:prstGeom prst="roundRect">
                  <a:avLst>
                    <a:gd name="adj" fmla="val 2411"/>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Fortalecer la planeación, seguimiento y evaluación de la gestión por resultados de todos los procesos.</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4" name="Rectángulo redondeado 114">
                  <a:extLst>
                    <a:ext uri="{FF2B5EF4-FFF2-40B4-BE49-F238E27FC236}">
                      <a16:creationId xmlns:a16="http://schemas.microsoft.com/office/drawing/2014/main" id="{00000000-0008-0000-0000-000087000000}"/>
                    </a:ext>
                  </a:extLst>
                </p:cNvPr>
                <p:cNvSpPr/>
                <p:nvPr/>
              </p:nvSpPr>
              <p:spPr>
                <a:xfrm>
                  <a:off x="1090822" y="121014"/>
                  <a:ext cx="748696" cy="706538"/>
                </a:xfrm>
                <a:prstGeom prst="roundRect">
                  <a:avLst>
                    <a:gd name="adj" fmla="val 11483"/>
                  </a:avLst>
                </a:prstGeom>
                <a:solidFill>
                  <a:srgbClr val="002060"/>
                </a:solidFill>
                <a:ln w="9525" cap="flat" cmpd="sng" algn="ctr">
                  <a:noFill/>
                  <a:prstDash val="sysDot"/>
                  <a:miter lim="800000"/>
                </a:ln>
                <a:effectLst>
                  <a:outerShdw blurRad="50800" dist="38100" dir="5400000" algn="t"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schemeClr val="bg1"/>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AMPLIAR LA COBERTURA</a:t>
                  </a:r>
                  <a:endParaRPr kumimoji="0" lang="es-CO" sz="1100" b="0" i="0" u="none" strike="noStrike" kern="1200" cap="none" spc="0" normalizeH="0" baseline="0" noProof="0" dirty="0">
                    <a:ln>
                      <a:noFill/>
                    </a:ln>
                    <a:solidFill>
                      <a:schemeClr val="bg1"/>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schemeClr val="bg1"/>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DE LOS   SERVICIOS</a:t>
                  </a:r>
                  <a:endParaRPr kumimoji="0" lang="es-CO" sz="1100" b="0" i="0" u="none" strike="noStrike" kern="1200" cap="none" spc="0" normalizeH="0" baseline="0" noProof="0" dirty="0">
                    <a:ln>
                      <a:noFill/>
                    </a:ln>
                    <a:solidFill>
                      <a:schemeClr val="bg1"/>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5" name="Rectángulo redondeado 115">
                  <a:extLst>
                    <a:ext uri="{FF2B5EF4-FFF2-40B4-BE49-F238E27FC236}">
                      <a16:creationId xmlns:a16="http://schemas.microsoft.com/office/drawing/2014/main" id="{00000000-0008-0000-0000-000088000000}"/>
                    </a:ext>
                  </a:extLst>
                </p:cNvPr>
                <p:cNvSpPr/>
                <p:nvPr/>
              </p:nvSpPr>
              <p:spPr>
                <a:xfrm>
                  <a:off x="1935070" y="112763"/>
                  <a:ext cx="820626" cy="731014"/>
                </a:xfrm>
                <a:prstGeom prst="roundRect">
                  <a:avLst>
                    <a:gd name="adj" fmla="val 17758"/>
                  </a:avLst>
                </a:prstGeom>
                <a:solidFill>
                  <a:srgbClr val="002060"/>
                </a:solidFill>
                <a:ln w="9525" cap="flat" cmpd="sng" algn="ctr">
                  <a:noFill/>
                  <a:prstDash val="sysDot"/>
                  <a:miter lim="800000"/>
                </a:ln>
                <a:effectLst>
                  <a:outerShdw blurRad="50800" dist="38100" dir="5400000" algn="t"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schemeClr val="bg1"/>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MEJORAR EL DESARROLLO ORGANIZACIONAL DE LA ENTIDAD</a:t>
                  </a:r>
                  <a:endParaRPr kumimoji="0" lang="es-CO" sz="1100" b="0" i="0" u="none" strike="noStrike" kern="1200" cap="none" spc="0" normalizeH="0" baseline="0" noProof="0">
                    <a:ln>
                      <a:noFill/>
                    </a:ln>
                    <a:solidFill>
                      <a:schemeClr val="bg1"/>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6" name="Rectángulo redondeado 116">
                  <a:extLst>
                    <a:ext uri="{FF2B5EF4-FFF2-40B4-BE49-F238E27FC236}">
                      <a16:creationId xmlns:a16="http://schemas.microsoft.com/office/drawing/2014/main" id="{00000000-0008-0000-0000-000089000000}"/>
                    </a:ext>
                  </a:extLst>
                </p:cNvPr>
                <p:cNvSpPr/>
                <p:nvPr/>
              </p:nvSpPr>
              <p:spPr>
                <a:xfrm>
                  <a:off x="2896216" y="96674"/>
                  <a:ext cx="916177" cy="722765"/>
                </a:xfrm>
                <a:prstGeom prst="roundRect">
                  <a:avLst>
                    <a:gd name="adj" fmla="val 11828"/>
                  </a:avLst>
                </a:prstGeom>
                <a:solidFill>
                  <a:srgbClr val="002060"/>
                </a:solidFill>
                <a:ln w="9525" cap="flat" cmpd="sng" algn="ctr">
                  <a:noFill/>
                  <a:prstDash val="sysDot"/>
                  <a:miter lim="800000"/>
                </a:ln>
                <a:effectLst>
                  <a:outerShdw blurRad="50800" dist="38100" dir="5400000" algn="t"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schemeClr val="bg1"/>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OPTIMIZAR LA GESTIÓN INSTITUCIONAL</a:t>
                  </a:r>
                  <a:endParaRPr kumimoji="0" lang="es-CO" sz="1100" b="0" i="0" u="none" strike="noStrike" kern="1200" cap="none" spc="0" normalizeH="0" baseline="0" noProof="0">
                    <a:ln>
                      <a:noFill/>
                    </a:ln>
                    <a:solidFill>
                      <a:schemeClr val="bg1"/>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7" name="Rectángulo redondeado 117">
                  <a:extLst>
                    <a:ext uri="{FF2B5EF4-FFF2-40B4-BE49-F238E27FC236}">
                      <a16:creationId xmlns:a16="http://schemas.microsoft.com/office/drawing/2014/main" id="{00000000-0008-0000-0000-00008A000000}"/>
                    </a:ext>
                  </a:extLst>
                </p:cNvPr>
                <p:cNvSpPr/>
                <p:nvPr/>
              </p:nvSpPr>
              <p:spPr>
                <a:xfrm>
                  <a:off x="213826" y="2675567"/>
                  <a:ext cx="798143" cy="770726"/>
                </a:xfrm>
                <a:prstGeom prst="roundRect">
                  <a:avLst>
                    <a:gd name="adj" fmla="val 4002"/>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Fortalecer el portafolio de servicios de bienestar con un modelo de atención humanizado.</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8" name="Rectángulo redondeado 118">
                  <a:extLst>
                    <a:ext uri="{FF2B5EF4-FFF2-40B4-BE49-F238E27FC236}">
                      <a16:creationId xmlns:a16="http://schemas.microsoft.com/office/drawing/2014/main" id="{00000000-0008-0000-0000-00008B000000}"/>
                    </a:ext>
                  </a:extLst>
                </p:cNvPr>
                <p:cNvSpPr/>
                <p:nvPr/>
              </p:nvSpPr>
              <p:spPr>
                <a:xfrm>
                  <a:off x="231996" y="4478188"/>
                  <a:ext cx="781279" cy="931120"/>
                </a:xfrm>
                <a:prstGeom prst="roundRect">
                  <a:avLst>
                    <a:gd name="adj" fmla="val 3940"/>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Establecer canales de comunicación efectivos tanto interna como externamente.</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9" name="Rectángulo redondeado 119">
                  <a:extLst>
                    <a:ext uri="{FF2B5EF4-FFF2-40B4-BE49-F238E27FC236}">
                      <a16:creationId xmlns:a16="http://schemas.microsoft.com/office/drawing/2014/main" id="{00000000-0008-0000-0000-00008C000000}"/>
                    </a:ext>
                  </a:extLst>
                </p:cNvPr>
                <p:cNvSpPr/>
                <p:nvPr/>
              </p:nvSpPr>
              <p:spPr>
                <a:xfrm>
                  <a:off x="225070" y="3525675"/>
                  <a:ext cx="796668" cy="869133"/>
                </a:xfrm>
                <a:prstGeom prst="roundRect">
                  <a:avLst>
                    <a:gd name="adj" fmla="val 2058"/>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Implementar el uso de las herramientas tecnológicas para optimizar la prestación de los servicios.</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0" name="Rectángulo redondeado 120">
                  <a:extLst>
                    <a:ext uri="{FF2B5EF4-FFF2-40B4-BE49-F238E27FC236}">
                      <a16:creationId xmlns:a16="http://schemas.microsoft.com/office/drawing/2014/main" id="{00000000-0008-0000-0000-00008D000000}"/>
                    </a:ext>
                  </a:extLst>
                </p:cNvPr>
                <p:cNvSpPr/>
                <p:nvPr/>
              </p:nvSpPr>
              <p:spPr>
                <a:xfrm>
                  <a:off x="1091963" y="3446292"/>
                  <a:ext cx="741936" cy="1100427"/>
                </a:xfrm>
                <a:prstGeom prst="roundRect">
                  <a:avLst>
                    <a:gd name="adj" fmla="val 513"/>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Presentar ante la Junta Directiva la propuesta de ampliación de cobertura de servicios</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1" name="Rectángulo redondeado 121">
                  <a:extLst>
                    <a:ext uri="{FF2B5EF4-FFF2-40B4-BE49-F238E27FC236}">
                      <a16:creationId xmlns:a16="http://schemas.microsoft.com/office/drawing/2014/main" id="{00000000-0008-0000-0000-00008E000000}"/>
                    </a:ext>
                  </a:extLst>
                </p:cNvPr>
                <p:cNvSpPr/>
                <p:nvPr/>
              </p:nvSpPr>
              <p:spPr>
                <a:xfrm>
                  <a:off x="1086343" y="2161280"/>
                  <a:ext cx="770037" cy="1194048"/>
                </a:xfrm>
                <a:prstGeom prst="roundRect">
                  <a:avLst>
                    <a:gd name="adj" fmla="val 1635"/>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Revisar la normativa vigente y realizar estudio técnico de todos los programas, para lograr la optimización de los recursos.</a:t>
                  </a:r>
                  <a:endParaRPr kumimoji="0" lang="es-CO"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grpSp>
          <p:sp>
            <p:nvSpPr>
              <p:cNvPr id="32" name="Rectángulo redondeado 122">
                <a:extLst>
                  <a:ext uri="{FF2B5EF4-FFF2-40B4-BE49-F238E27FC236}">
                    <a16:creationId xmlns:a16="http://schemas.microsoft.com/office/drawing/2014/main" id="{00000000-0008-0000-0000-00007B000000}"/>
                  </a:ext>
                </a:extLst>
              </p:cNvPr>
              <p:cNvSpPr/>
              <p:nvPr/>
            </p:nvSpPr>
            <p:spPr>
              <a:xfrm>
                <a:off x="3286125" y="1971251"/>
                <a:ext cx="1381126" cy="1219188"/>
              </a:xfrm>
              <a:prstGeom prst="roundRect">
                <a:avLst>
                  <a:gd name="adj" fmla="val 1448"/>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Garantizar la provisión oportuna y eficaz de los empleos del FBSCGR con personal idóneo, independiente de su tipo de vinculación</a:t>
                </a:r>
                <a:endParaRPr kumimoji="0" lang="es-CO"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3" name="Rectángulo redondeado 123">
                <a:extLst>
                  <a:ext uri="{FF2B5EF4-FFF2-40B4-BE49-F238E27FC236}">
                    <a16:creationId xmlns:a16="http://schemas.microsoft.com/office/drawing/2014/main" id="{00000000-0008-0000-0000-00007C000000}"/>
                  </a:ext>
                </a:extLst>
              </p:cNvPr>
              <p:cNvSpPr/>
              <p:nvPr/>
            </p:nvSpPr>
            <p:spPr>
              <a:xfrm>
                <a:off x="3314702" y="4600141"/>
                <a:ext cx="1350052" cy="1020354"/>
              </a:xfrm>
              <a:prstGeom prst="roundRect">
                <a:avLst>
                  <a:gd name="adj" fmla="val 2058"/>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Mejorar la productividad y satisfacción de los empleados del FBSCGR</a:t>
                </a:r>
                <a:endParaRPr kumimoji="0" lang="es-CO"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4" name="Rectángulo redondeado 124">
                <a:extLst>
                  <a:ext uri="{FF2B5EF4-FFF2-40B4-BE49-F238E27FC236}">
                    <a16:creationId xmlns:a16="http://schemas.microsoft.com/office/drawing/2014/main" id="{00000000-0008-0000-0000-00007D000000}"/>
                  </a:ext>
                </a:extLst>
              </p:cNvPr>
              <p:cNvSpPr/>
              <p:nvPr/>
            </p:nvSpPr>
            <p:spPr>
              <a:xfrm>
                <a:off x="3305173" y="3335002"/>
                <a:ext cx="1352551" cy="1122262"/>
              </a:xfrm>
              <a:prstGeom prst="roundRect">
                <a:avLst>
                  <a:gd name="adj" fmla="val 4002"/>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Organizar aprendizajes, fomentando la aplicación de programas pedagógicos para educar a nuestros empleados en cultura organizacional.</a:t>
                </a:r>
                <a:endParaRPr kumimoji="0" lang="es-CO"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grpSp>
        <p:grpSp>
          <p:nvGrpSpPr>
            <p:cNvPr id="21" name="Grupo 20">
              <a:extLst>
                <a:ext uri="{FF2B5EF4-FFF2-40B4-BE49-F238E27FC236}">
                  <a16:creationId xmlns:a16="http://schemas.microsoft.com/office/drawing/2014/main" id="{00000000-0008-0000-0000-000070000000}"/>
                </a:ext>
              </a:extLst>
            </p:cNvPr>
            <p:cNvGrpSpPr/>
            <p:nvPr/>
          </p:nvGrpSpPr>
          <p:grpSpPr>
            <a:xfrm>
              <a:off x="4798492" y="1405973"/>
              <a:ext cx="3297759" cy="5013866"/>
              <a:chOff x="4798492" y="1405973"/>
              <a:chExt cx="3297759" cy="5013866"/>
            </a:xfrm>
          </p:grpSpPr>
          <p:sp>
            <p:nvSpPr>
              <p:cNvPr id="22" name="Rectángulo redondeado 126">
                <a:extLst>
                  <a:ext uri="{FF2B5EF4-FFF2-40B4-BE49-F238E27FC236}">
                    <a16:creationId xmlns:a16="http://schemas.microsoft.com/office/drawing/2014/main" id="{00000000-0008-0000-0000-000071000000}"/>
                  </a:ext>
                </a:extLst>
              </p:cNvPr>
              <p:cNvSpPr/>
              <p:nvPr/>
            </p:nvSpPr>
            <p:spPr>
              <a:xfrm>
                <a:off x="4798492" y="2784472"/>
                <a:ext cx="1783790" cy="638165"/>
              </a:xfrm>
              <a:prstGeom prst="roundRect">
                <a:avLst>
                  <a:gd name="adj" fmla="val 2411"/>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Garantizar la gestión jurídica integral en pro de la defensa de los intereses  de la entidad</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3" name="Rectángulo redondeado 127">
                <a:extLst>
                  <a:ext uri="{FF2B5EF4-FFF2-40B4-BE49-F238E27FC236}">
                    <a16:creationId xmlns:a16="http://schemas.microsoft.com/office/drawing/2014/main" id="{00000000-0008-0000-0000-000072000000}"/>
                  </a:ext>
                </a:extLst>
              </p:cNvPr>
              <p:cNvSpPr/>
              <p:nvPr/>
            </p:nvSpPr>
            <p:spPr>
              <a:xfrm>
                <a:off x="4810125" y="3470271"/>
                <a:ext cx="1793316" cy="933442"/>
              </a:xfrm>
              <a:prstGeom prst="roundRect">
                <a:avLst>
                  <a:gd name="adj" fmla="val 2411"/>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Fortalecer el sistema de control interno a través de los procesos y procedimientos para mejorar las calidad y eficiencia de la prestación del servicio</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4" name="Rectángulo redondeado 128">
                <a:extLst>
                  <a:ext uri="{FF2B5EF4-FFF2-40B4-BE49-F238E27FC236}">
                    <a16:creationId xmlns:a16="http://schemas.microsoft.com/office/drawing/2014/main" id="{00000000-0008-0000-0000-000073000000}"/>
                  </a:ext>
                </a:extLst>
              </p:cNvPr>
              <p:cNvSpPr/>
              <p:nvPr/>
            </p:nvSpPr>
            <p:spPr>
              <a:xfrm>
                <a:off x="4819651" y="4457698"/>
                <a:ext cx="1793315" cy="485766"/>
              </a:xfrm>
              <a:prstGeom prst="roundRect">
                <a:avLst>
                  <a:gd name="adj" fmla="val 2411"/>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Asegurar la efectividad de la gestión documental de la entidad</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5" name="Rectángulo redondeado 129">
                <a:extLst>
                  <a:ext uri="{FF2B5EF4-FFF2-40B4-BE49-F238E27FC236}">
                    <a16:creationId xmlns:a16="http://schemas.microsoft.com/office/drawing/2014/main" id="{00000000-0008-0000-0000-000074000000}"/>
                  </a:ext>
                </a:extLst>
              </p:cNvPr>
              <p:cNvSpPr/>
              <p:nvPr/>
            </p:nvSpPr>
            <p:spPr>
              <a:xfrm>
                <a:off x="4841317" y="4991096"/>
                <a:ext cx="1771649" cy="628641"/>
              </a:xfrm>
              <a:prstGeom prst="roundRect">
                <a:avLst>
                  <a:gd name="adj" fmla="val 2411"/>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Gestionar los recursos necesarios para cumplir con los objetivos institucionales</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6" name="Rectángulo redondeado 130">
                <a:extLst>
                  <a:ext uri="{FF2B5EF4-FFF2-40B4-BE49-F238E27FC236}">
                    <a16:creationId xmlns:a16="http://schemas.microsoft.com/office/drawing/2014/main" id="{00000000-0008-0000-0000-000075000000}"/>
                  </a:ext>
                </a:extLst>
              </p:cNvPr>
              <p:cNvSpPr/>
              <p:nvPr/>
            </p:nvSpPr>
            <p:spPr>
              <a:xfrm>
                <a:off x="4831791" y="5676889"/>
                <a:ext cx="1762125" cy="742950"/>
              </a:xfrm>
              <a:prstGeom prst="roundRect">
                <a:avLst>
                  <a:gd name="adj" fmla="val 2411"/>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Implementar mecanismos de austeridad que permitan la racionalización del uso de los recursos.</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7" name="Rectángulo redondeado 131">
                <a:extLst>
                  <a:ext uri="{FF2B5EF4-FFF2-40B4-BE49-F238E27FC236}">
                    <a16:creationId xmlns:a16="http://schemas.microsoft.com/office/drawing/2014/main" id="{00000000-0008-0000-0000-000076000000}"/>
                  </a:ext>
                </a:extLst>
              </p:cNvPr>
              <p:cNvSpPr/>
              <p:nvPr/>
            </p:nvSpPr>
            <p:spPr>
              <a:xfrm>
                <a:off x="6715125" y="1405973"/>
                <a:ext cx="1381126" cy="971538"/>
              </a:xfrm>
              <a:prstGeom prst="roundRect">
                <a:avLst>
                  <a:gd name="adj" fmla="val 1448"/>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Identificar la necesidad del recurso humano, físico y financiero que permita el desarrollo de las comunicaciones</a:t>
                </a:r>
                <a:endParaRPr kumimoji="0" lang="es-CO"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8" name="Rectángulo redondeado 132">
                <a:extLst>
                  <a:ext uri="{FF2B5EF4-FFF2-40B4-BE49-F238E27FC236}">
                    <a16:creationId xmlns:a16="http://schemas.microsoft.com/office/drawing/2014/main" id="{00000000-0008-0000-0000-000077000000}"/>
                  </a:ext>
                </a:extLst>
              </p:cNvPr>
              <p:cNvSpPr/>
              <p:nvPr/>
            </p:nvSpPr>
            <p:spPr>
              <a:xfrm>
                <a:off x="6724648" y="2455396"/>
                <a:ext cx="1352551" cy="912713"/>
              </a:xfrm>
              <a:prstGeom prst="roundRect">
                <a:avLst>
                  <a:gd name="adj" fmla="val 4002"/>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Actualizar y adecuar periódicamente la plataforma tecnológica</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9" name="Rectángulo redondeado 133">
                <a:extLst>
                  <a:ext uri="{FF2B5EF4-FFF2-40B4-BE49-F238E27FC236}">
                    <a16:creationId xmlns:a16="http://schemas.microsoft.com/office/drawing/2014/main" id="{00000000-0008-0000-0000-000078000000}"/>
                  </a:ext>
                </a:extLst>
              </p:cNvPr>
              <p:cNvSpPr/>
              <p:nvPr/>
            </p:nvSpPr>
            <p:spPr>
              <a:xfrm>
                <a:off x="6734177" y="3481987"/>
                <a:ext cx="1350052" cy="876723"/>
              </a:xfrm>
              <a:prstGeom prst="roundRect">
                <a:avLst>
                  <a:gd name="adj" fmla="val 2058"/>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Acompañar y facilitar el acceso a las herramientas tecnológicas del FBSCGR</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0" name="Rectángulo redondeado 134">
                <a:extLst>
                  <a:ext uri="{FF2B5EF4-FFF2-40B4-BE49-F238E27FC236}">
                    <a16:creationId xmlns:a16="http://schemas.microsoft.com/office/drawing/2014/main" id="{00000000-0008-0000-0000-000079000000}"/>
                  </a:ext>
                </a:extLst>
              </p:cNvPr>
              <p:cNvSpPr/>
              <p:nvPr/>
            </p:nvSpPr>
            <p:spPr>
              <a:xfrm>
                <a:off x="6734177" y="4453959"/>
                <a:ext cx="1350052" cy="1162806"/>
              </a:xfrm>
              <a:prstGeom prst="roundRect">
                <a:avLst>
                  <a:gd name="adj" fmla="val 2058"/>
                </a:avLst>
              </a:prstGeom>
              <a:solidFill>
                <a:sysClr val="window" lastClr="FFFFFF">
                  <a:lumMod val="95000"/>
                </a:sysClr>
              </a:solidFill>
              <a:ln w="9525" cap="flat" cmpd="sng" algn="ctr">
                <a:solidFill>
                  <a:sysClr val="windowText" lastClr="000000"/>
                </a:solidFill>
                <a:prstDash val="sysDot"/>
                <a:miter lim="800000"/>
              </a:ln>
              <a:effectLst/>
              <a:scene3d>
                <a:camera prst="orthographicFront">
                  <a:rot lat="0" lon="0" rev="0"/>
                </a:camera>
                <a:lightRig rig="contrasting" dir="t">
                  <a:rot lat="0" lon="0" rev="1500000"/>
                </a:lightRig>
              </a:scene3d>
              <a:sp3d prstMaterial="metal">
                <a:bevelT w="88900" h="88900"/>
              </a:sp3d>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srgbClr val="17365D"/>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Implementar mecanismos de seguridad, que garanticen confianza en la utilización de las herramientas tecnológicas.</a:t>
                </a:r>
                <a:endParaRPr kumimoji="0" lang="es-CO"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grpSp>
      </p:grpSp>
      <p:cxnSp>
        <p:nvCxnSpPr>
          <p:cNvPr id="13" name="Conector recto 12">
            <a:extLst>
              <a:ext uri="{FF2B5EF4-FFF2-40B4-BE49-F238E27FC236}">
                <a16:creationId xmlns:a16="http://schemas.microsoft.com/office/drawing/2014/main" id="{00000000-0008-0000-0000-000006000000}"/>
              </a:ext>
            </a:extLst>
          </p:cNvPr>
          <p:cNvCxnSpPr/>
          <p:nvPr/>
        </p:nvCxnSpPr>
        <p:spPr>
          <a:xfrm>
            <a:off x="2261481" y="2232842"/>
            <a:ext cx="7820" cy="612797"/>
          </a:xfrm>
          <a:prstGeom prst="line">
            <a:avLst/>
          </a:prstGeom>
          <a:noFill/>
          <a:ln w="9525" cap="flat" cmpd="sng" algn="ctr">
            <a:solidFill>
              <a:srgbClr val="A5A5A5"/>
            </a:solidFill>
            <a:prstDash val="dash"/>
            <a:round/>
            <a:headEnd type="none" w="med" len="med"/>
            <a:tailEnd type="triangle" w="med" len="med"/>
          </a:ln>
          <a:effectLst/>
        </p:spPr>
      </p:cxnSp>
      <p:cxnSp>
        <p:nvCxnSpPr>
          <p:cNvPr id="14" name="Conector recto 13">
            <a:extLst>
              <a:ext uri="{FF2B5EF4-FFF2-40B4-BE49-F238E27FC236}">
                <a16:creationId xmlns:a16="http://schemas.microsoft.com/office/drawing/2014/main" id="{00000000-0008-0000-0000-00000B000000}"/>
              </a:ext>
            </a:extLst>
          </p:cNvPr>
          <p:cNvCxnSpPr/>
          <p:nvPr/>
        </p:nvCxnSpPr>
        <p:spPr>
          <a:xfrm>
            <a:off x="4268846" y="2262882"/>
            <a:ext cx="14596" cy="1231617"/>
          </a:xfrm>
          <a:prstGeom prst="line">
            <a:avLst/>
          </a:prstGeom>
          <a:noFill/>
          <a:ln w="9525" cap="flat" cmpd="sng" algn="ctr">
            <a:solidFill>
              <a:srgbClr val="A5A5A5"/>
            </a:solidFill>
            <a:prstDash val="dash"/>
            <a:round/>
            <a:headEnd type="none" w="med" len="med"/>
            <a:tailEnd type="triangle" w="med" len="med"/>
          </a:ln>
          <a:effectLst/>
        </p:spPr>
      </p:cxnSp>
      <p:cxnSp>
        <p:nvCxnSpPr>
          <p:cNvPr id="15" name="Conector recto 14">
            <a:extLst>
              <a:ext uri="{FF2B5EF4-FFF2-40B4-BE49-F238E27FC236}">
                <a16:creationId xmlns:a16="http://schemas.microsoft.com/office/drawing/2014/main" id="{00000000-0008-0000-0000-00000E000000}"/>
              </a:ext>
            </a:extLst>
          </p:cNvPr>
          <p:cNvCxnSpPr/>
          <p:nvPr/>
        </p:nvCxnSpPr>
        <p:spPr>
          <a:xfrm>
            <a:off x="6343968" y="2277901"/>
            <a:ext cx="2988" cy="766017"/>
          </a:xfrm>
          <a:prstGeom prst="line">
            <a:avLst/>
          </a:prstGeom>
          <a:noFill/>
          <a:ln w="9525" cap="flat" cmpd="sng" algn="ctr">
            <a:solidFill>
              <a:srgbClr val="A5A5A5"/>
            </a:solidFill>
            <a:prstDash val="dash"/>
            <a:round/>
            <a:headEnd type="none" w="med" len="med"/>
            <a:tailEnd type="triangle" w="med" len="med"/>
          </a:ln>
          <a:effectLst/>
        </p:spPr>
      </p:cxnSp>
      <p:cxnSp>
        <p:nvCxnSpPr>
          <p:cNvPr id="16" name="Conector recto 15">
            <a:extLst>
              <a:ext uri="{FF2B5EF4-FFF2-40B4-BE49-F238E27FC236}">
                <a16:creationId xmlns:a16="http://schemas.microsoft.com/office/drawing/2014/main" id="{00000000-0008-0000-0000-000010000000}"/>
              </a:ext>
            </a:extLst>
          </p:cNvPr>
          <p:cNvCxnSpPr/>
          <p:nvPr/>
        </p:nvCxnSpPr>
        <p:spPr>
          <a:xfrm>
            <a:off x="8722522" y="2255372"/>
            <a:ext cx="7393" cy="214024"/>
          </a:xfrm>
          <a:prstGeom prst="line">
            <a:avLst/>
          </a:prstGeom>
          <a:noFill/>
          <a:ln w="9525" cap="flat" cmpd="sng" algn="ctr">
            <a:solidFill>
              <a:srgbClr val="A5A5A5"/>
            </a:solidFill>
            <a:prstDash val="dash"/>
            <a:round/>
            <a:headEnd type="none" w="med" len="med"/>
            <a:tailEnd type="triangle" w="med" len="med"/>
          </a:ln>
          <a:effectLst/>
        </p:spPr>
      </p:cxnSp>
      <p:cxnSp>
        <p:nvCxnSpPr>
          <p:cNvPr id="17" name="Conector recto 16">
            <a:extLst>
              <a:ext uri="{FF2B5EF4-FFF2-40B4-BE49-F238E27FC236}">
                <a16:creationId xmlns:a16="http://schemas.microsoft.com/office/drawing/2014/main" id="{00000000-0008-0000-0000-000012000000}"/>
              </a:ext>
            </a:extLst>
          </p:cNvPr>
          <p:cNvCxnSpPr/>
          <p:nvPr/>
        </p:nvCxnSpPr>
        <p:spPr>
          <a:xfrm>
            <a:off x="11101566" y="2292921"/>
            <a:ext cx="15740" cy="300405"/>
          </a:xfrm>
          <a:prstGeom prst="line">
            <a:avLst/>
          </a:prstGeom>
          <a:noFill/>
          <a:ln w="9525" cap="flat" cmpd="sng" algn="ctr">
            <a:solidFill>
              <a:srgbClr val="A5A5A5"/>
            </a:solidFill>
            <a:prstDash val="dash"/>
            <a:round/>
            <a:headEnd type="none" w="med" len="med"/>
            <a:tailEnd type="triangle" w="med" len="med"/>
          </a:ln>
          <a:effectLst/>
        </p:spPr>
      </p:cxnSp>
    </p:spTree>
    <p:extLst>
      <p:ext uri="{BB962C8B-B14F-4D97-AF65-F5344CB8AC3E}">
        <p14:creationId xmlns:p14="http://schemas.microsoft.com/office/powerpoint/2010/main" val="30535779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FA14ACA4-FBA0-3F06-E7DC-7ECD3B6639B0}"/>
              </a:ext>
            </a:extLst>
          </p:cNvPr>
          <p:cNvGrpSpPr/>
          <p:nvPr/>
        </p:nvGrpSpPr>
        <p:grpSpPr>
          <a:xfrm>
            <a:off x="0" y="0"/>
            <a:ext cx="11842231" cy="6887980"/>
            <a:chOff x="0" y="0"/>
            <a:chExt cx="11842231" cy="6887980"/>
          </a:xfrm>
        </p:grpSpPr>
        <p:grpSp>
          <p:nvGrpSpPr>
            <p:cNvPr id="5" name="Grupo 4">
              <a:extLst>
                <a:ext uri="{FF2B5EF4-FFF2-40B4-BE49-F238E27FC236}">
                  <a16:creationId xmlns:a16="http://schemas.microsoft.com/office/drawing/2014/main" id="{5EBDB9FD-A4A5-2D32-B1D0-52C54C7C3C17}"/>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185C84BD-8667-369D-B3B2-884DE0FB1BE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13A1CB8F-1337-3D01-1D34-163D1B8D6C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BB25889B-B700-F4F7-DFC5-50D50140EE91}"/>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0" name="Conector recto 9">
                <a:extLst>
                  <a:ext uri="{FF2B5EF4-FFF2-40B4-BE49-F238E27FC236}">
                    <a16:creationId xmlns:a16="http://schemas.microsoft.com/office/drawing/2014/main" id="{9D9644AA-1C0E-95AC-22F9-96F413AECDD9}"/>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6" name="Rectángulo 5">
              <a:extLst>
                <a:ext uri="{FF2B5EF4-FFF2-40B4-BE49-F238E27FC236}">
                  <a16:creationId xmlns:a16="http://schemas.microsoft.com/office/drawing/2014/main" id="{352CB331-8A7F-E307-6894-D31559DA75BB}"/>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3" name="CuadroTexto 12">
            <a:extLst>
              <a:ext uri="{FF2B5EF4-FFF2-40B4-BE49-F238E27FC236}">
                <a16:creationId xmlns:a16="http://schemas.microsoft.com/office/drawing/2014/main" id="{0B3F656E-3518-B53E-DBB1-8A6192646407}"/>
              </a:ext>
            </a:extLst>
          </p:cNvPr>
          <p:cNvSpPr txBox="1"/>
          <p:nvPr/>
        </p:nvSpPr>
        <p:spPr>
          <a:xfrm>
            <a:off x="1145881" y="1236049"/>
            <a:ext cx="813816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002060"/>
                </a:solidFill>
                <a:effectLst/>
                <a:uLnTx/>
                <a:uFillTx/>
                <a:latin typeface="Calibri" panose="020F0502020204030204"/>
                <a:ea typeface="+mn-ea"/>
                <a:cs typeface="+mn-cs"/>
              </a:rPr>
              <a:t>EJECUCIÓN OBJETIVOS ESTRATÉGICO 2019 – 2022 </a:t>
            </a:r>
            <a:r>
              <a:rPr kumimoji="0" lang="es-MX" sz="2400" b="1" i="0" u="none" strike="noStrike" kern="1200" cap="none" spc="0" normalizeH="0" baseline="0" noProof="0" dirty="0" smtClean="0">
                <a:ln>
                  <a:noFill/>
                </a:ln>
                <a:solidFill>
                  <a:srgbClr val="002060"/>
                </a:solidFill>
                <a:effectLst/>
                <a:uLnTx/>
                <a:uFillTx/>
                <a:latin typeface="Calibri" panose="020F0502020204030204"/>
                <a:ea typeface="+mn-ea"/>
                <a:cs typeface="+mn-cs"/>
              </a:rPr>
              <a:t>(julio </a:t>
            </a:r>
            <a:r>
              <a:rPr kumimoji="0" lang="es-MX" sz="2400" b="1" i="0" u="none" strike="noStrike" kern="1200" cap="none" spc="0" normalizeH="0" baseline="0" noProof="0" dirty="0">
                <a:ln>
                  <a:noFill/>
                </a:ln>
                <a:solidFill>
                  <a:srgbClr val="002060"/>
                </a:solidFill>
                <a:effectLst/>
                <a:uLnTx/>
                <a:uFillTx/>
                <a:latin typeface="Calibri" panose="020F0502020204030204"/>
                <a:ea typeface="+mn-ea"/>
                <a:cs typeface="+mn-cs"/>
              </a:rPr>
              <a:t>2022)</a:t>
            </a:r>
            <a:endParaRPr kumimoji="0" lang="es-CO"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4" name="CuadroTexto 13">
            <a:extLst>
              <a:ext uri="{FF2B5EF4-FFF2-40B4-BE49-F238E27FC236}">
                <a16:creationId xmlns:a16="http://schemas.microsoft.com/office/drawing/2014/main" id="{994B441A-E54C-4E4B-39E1-6B776A224A9D}"/>
              </a:ext>
            </a:extLst>
          </p:cNvPr>
          <p:cNvSpPr txBox="1"/>
          <p:nvPr/>
        </p:nvSpPr>
        <p:spPr>
          <a:xfrm>
            <a:off x="1720560" y="347172"/>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5" name="CuadroTexto 14">
            <a:extLst>
              <a:ext uri="{FF2B5EF4-FFF2-40B4-BE49-F238E27FC236}">
                <a16:creationId xmlns:a16="http://schemas.microsoft.com/office/drawing/2014/main" id="{931487A6-E81F-6AFC-7F22-AD65A28490FF}"/>
              </a:ext>
            </a:extLst>
          </p:cNvPr>
          <p:cNvSpPr txBox="1"/>
          <p:nvPr/>
        </p:nvSpPr>
        <p:spPr>
          <a:xfrm>
            <a:off x="1145881" y="363916"/>
            <a:ext cx="727763" cy="830997"/>
          </a:xfrm>
          <a:prstGeom prst="rect">
            <a:avLst/>
          </a:prstGeom>
          <a:noFill/>
        </p:spPr>
        <p:txBody>
          <a:bodyPr wrap="none" rtlCol="0">
            <a:spAutoFit/>
          </a:bodyPr>
          <a:lstStyle/>
          <a:p>
            <a:r>
              <a:rPr lang="es-ES" sz="4800" b="1" dirty="0">
                <a:solidFill>
                  <a:schemeClr val="bg1">
                    <a:lumMod val="75000"/>
                  </a:schemeClr>
                </a:solidFill>
              </a:rPr>
              <a:t>A.</a:t>
            </a:r>
            <a:endParaRPr lang="es-CO" sz="4800" b="1" dirty="0">
              <a:solidFill>
                <a:schemeClr val="bg1">
                  <a:lumMod val="75000"/>
                </a:schemeClr>
              </a:solidFill>
            </a:endParaRPr>
          </a:p>
        </p:txBody>
      </p:sp>
      <p:graphicFrame>
        <p:nvGraphicFramePr>
          <p:cNvPr id="2" name="Gráfico 1">
            <a:extLst>
              <a:ext uri="{FF2B5EF4-FFF2-40B4-BE49-F238E27FC236}">
                <a16:creationId xmlns:a16="http://schemas.microsoft.com/office/drawing/2014/main" id="{99BDAED9-5F82-52C5-0C02-F1FD7747DF6A}"/>
              </a:ext>
            </a:extLst>
          </p:cNvPr>
          <p:cNvGraphicFramePr/>
          <p:nvPr>
            <p:extLst>
              <p:ext uri="{D42A27DB-BD31-4B8C-83A1-F6EECF244321}">
                <p14:modId xmlns:p14="http://schemas.microsoft.com/office/powerpoint/2010/main" val="3036917678"/>
              </p:ext>
            </p:extLst>
          </p:nvPr>
        </p:nvGraphicFramePr>
        <p:xfrm>
          <a:off x="1145881" y="1697714"/>
          <a:ext cx="9029761" cy="493458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403494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graphicFrame>
        <p:nvGraphicFramePr>
          <p:cNvPr id="6" name="Tabla 5">
            <a:extLst>
              <a:ext uri="{FF2B5EF4-FFF2-40B4-BE49-F238E27FC236}">
                <a16:creationId xmlns:a16="http://schemas.microsoft.com/office/drawing/2014/main" id="{448D46A3-C757-4A4B-C434-8728E35E6884}"/>
              </a:ext>
            </a:extLst>
          </p:cNvPr>
          <p:cNvGraphicFramePr>
            <a:graphicFrameLocks noGrp="1"/>
          </p:cNvGraphicFramePr>
          <p:nvPr>
            <p:extLst>
              <p:ext uri="{D42A27DB-BD31-4B8C-83A1-F6EECF244321}">
                <p14:modId xmlns:p14="http://schemas.microsoft.com/office/powerpoint/2010/main" val="3458438728"/>
              </p:ext>
            </p:extLst>
          </p:nvPr>
        </p:nvGraphicFramePr>
        <p:xfrm>
          <a:off x="2001022" y="2329722"/>
          <a:ext cx="5749013" cy="2174684"/>
        </p:xfrm>
        <a:graphic>
          <a:graphicData uri="http://schemas.openxmlformats.org/drawingml/2006/table">
            <a:tbl>
              <a:tblPr>
                <a:tableStyleId>{5C22544A-7EE6-4342-B048-85BDC9FD1C3A}</a:tableStyleId>
              </a:tblPr>
              <a:tblGrid>
                <a:gridCol w="3345245">
                  <a:extLst>
                    <a:ext uri="{9D8B030D-6E8A-4147-A177-3AD203B41FA5}">
                      <a16:colId xmlns:a16="http://schemas.microsoft.com/office/drawing/2014/main" val="132924674"/>
                    </a:ext>
                  </a:extLst>
                </a:gridCol>
                <a:gridCol w="801256">
                  <a:extLst>
                    <a:ext uri="{9D8B030D-6E8A-4147-A177-3AD203B41FA5}">
                      <a16:colId xmlns:a16="http://schemas.microsoft.com/office/drawing/2014/main" val="1416437728"/>
                    </a:ext>
                  </a:extLst>
                </a:gridCol>
                <a:gridCol w="801256">
                  <a:extLst>
                    <a:ext uri="{9D8B030D-6E8A-4147-A177-3AD203B41FA5}">
                      <a16:colId xmlns:a16="http://schemas.microsoft.com/office/drawing/2014/main" val="2042757463"/>
                    </a:ext>
                  </a:extLst>
                </a:gridCol>
                <a:gridCol w="801256">
                  <a:extLst>
                    <a:ext uri="{9D8B030D-6E8A-4147-A177-3AD203B41FA5}">
                      <a16:colId xmlns:a16="http://schemas.microsoft.com/office/drawing/2014/main" val="1763798476"/>
                    </a:ext>
                  </a:extLst>
                </a:gridCol>
              </a:tblGrid>
              <a:tr h="679792">
                <a:tc rowSpan="2">
                  <a:txBody>
                    <a:bodyPr/>
                    <a:lstStyle/>
                    <a:p>
                      <a:pPr algn="ctr" fontAlgn="ctr"/>
                      <a:r>
                        <a:rPr lang="en-US" sz="2000" b="1" u="none" strike="noStrike" dirty="0">
                          <a:solidFill>
                            <a:schemeClr val="bg1"/>
                          </a:solidFill>
                          <a:effectLst/>
                        </a:rPr>
                        <a:t>DESCRIPCIÓN</a:t>
                      </a:r>
                      <a:endParaRPr lang="en-US" sz="2000" b="1" i="0" u="none" strike="noStrike" dirty="0">
                        <a:solidFill>
                          <a:schemeClr val="bg1"/>
                        </a:solidFill>
                        <a:effectLst/>
                        <a:latin typeface="Calibri" panose="020F0502020204030204" pitchFamily="34" charset="0"/>
                      </a:endParaRPr>
                    </a:p>
                  </a:txBody>
                  <a:tcPr marL="6350" marR="6350" marT="6350" marB="0" anchor="ctr">
                    <a:solidFill>
                      <a:srgbClr val="002060"/>
                    </a:solidFill>
                  </a:tcPr>
                </a:tc>
                <a:tc gridSpan="3">
                  <a:txBody>
                    <a:bodyPr/>
                    <a:lstStyle/>
                    <a:p>
                      <a:pPr algn="ctr" fontAlgn="ctr"/>
                      <a:r>
                        <a:rPr lang="en-US" sz="2000" b="1" u="none" strike="noStrike" dirty="0" err="1" smtClean="0">
                          <a:solidFill>
                            <a:srgbClr val="002060"/>
                          </a:solidFill>
                          <a:effectLst/>
                        </a:rPr>
                        <a:t>AUDITORÍAS</a:t>
                      </a:r>
                      <a:r>
                        <a:rPr lang="en-US" sz="2000" b="1" u="none" strike="noStrike" dirty="0" smtClean="0">
                          <a:solidFill>
                            <a:srgbClr val="002060"/>
                          </a:solidFill>
                          <a:effectLst/>
                        </a:rPr>
                        <a:t> </a:t>
                      </a:r>
                      <a:r>
                        <a:rPr lang="en-US" sz="2000" b="1" u="none" strike="noStrike" dirty="0">
                          <a:solidFill>
                            <a:srgbClr val="002060"/>
                          </a:solidFill>
                          <a:effectLst/>
                        </a:rPr>
                        <a:t>A VIGENCIAS</a:t>
                      </a:r>
                      <a:endParaRPr lang="en-US" sz="2000" b="1" i="0" u="none" strike="noStrike" dirty="0">
                        <a:solidFill>
                          <a:srgbClr val="002060"/>
                        </a:solidFill>
                        <a:effectLst/>
                        <a:latin typeface="Calibri" panose="020F0502020204030204" pitchFamily="34" charset="0"/>
                      </a:endParaRPr>
                    </a:p>
                  </a:txBody>
                  <a:tcPr marL="6350" marR="6350" marT="635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8287707"/>
                  </a:ext>
                </a:extLst>
              </a:tr>
              <a:tr h="415857">
                <a:tc vMerge="1">
                  <a:txBody>
                    <a:bodyPr/>
                    <a:lstStyle/>
                    <a:p>
                      <a:endParaRPr lang="en-US"/>
                    </a:p>
                  </a:txBody>
                  <a:tcPr/>
                </a:tc>
                <a:tc>
                  <a:txBody>
                    <a:bodyPr/>
                    <a:lstStyle/>
                    <a:p>
                      <a:pPr algn="ctr" fontAlgn="b"/>
                      <a:r>
                        <a:rPr lang="en-US" sz="2000" b="1" u="none" strike="noStrike" dirty="0">
                          <a:solidFill>
                            <a:schemeClr val="bg1"/>
                          </a:solidFill>
                          <a:effectLst/>
                        </a:rPr>
                        <a:t>2018</a:t>
                      </a:r>
                      <a:endParaRPr lang="en-US" sz="2000" b="1" i="0" u="none" strike="noStrike" dirty="0">
                        <a:solidFill>
                          <a:schemeClr val="bg1"/>
                        </a:solidFill>
                        <a:effectLst/>
                        <a:latin typeface="Calibri" panose="020F0502020204030204" pitchFamily="34" charset="0"/>
                      </a:endParaRPr>
                    </a:p>
                  </a:txBody>
                  <a:tcPr marL="6350" marR="6350" marT="6350" marB="0" anchor="b">
                    <a:solidFill>
                      <a:srgbClr val="FFC000"/>
                    </a:solidFill>
                  </a:tcPr>
                </a:tc>
                <a:tc>
                  <a:txBody>
                    <a:bodyPr/>
                    <a:lstStyle/>
                    <a:p>
                      <a:pPr algn="ctr" fontAlgn="b"/>
                      <a:r>
                        <a:rPr lang="en-US" sz="2000" b="1" u="none" strike="noStrike" dirty="0">
                          <a:solidFill>
                            <a:schemeClr val="bg1"/>
                          </a:solidFill>
                          <a:effectLst/>
                        </a:rPr>
                        <a:t>2019</a:t>
                      </a:r>
                      <a:endParaRPr lang="en-US" sz="2000" b="1" i="0" u="none" strike="noStrike" dirty="0">
                        <a:solidFill>
                          <a:schemeClr val="bg1"/>
                        </a:solidFill>
                        <a:effectLst/>
                        <a:latin typeface="Calibri" panose="020F0502020204030204" pitchFamily="34" charset="0"/>
                      </a:endParaRPr>
                    </a:p>
                  </a:txBody>
                  <a:tcPr marL="6350" marR="6350" marT="6350" marB="0" anchor="b">
                    <a:solidFill>
                      <a:srgbClr val="FFC000"/>
                    </a:solidFill>
                  </a:tcPr>
                </a:tc>
                <a:tc>
                  <a:txBody>
                    <a:bodyPr/>
                    <a:lstStyle/>
                    <a:p>
                      <a:pPr algn="ctr" fontAlgn="b"/>
                      <a:r>
                        <a:rPr lang="en-US" sz="2000" b="1" u="none" strike="noStrike" dirty="0">
                          <a:solidFill>
                            <a:schemeClr val="bg1"/>
                          </a:solidFill>
                          <a:effectLst/>
                        </a:rPr>
                        <a:t>2020</a:t>
                      </a:r>
                      <a:endParaRPr lang="en-US" sz="2000" b="1" i="0" u="none" strike="noStrike" dirty="0">
                        <a:solidFill>
                          <a:schemeClr val="bg1"/>
                        </a:solidFill>
                        <a:effectLst/>
                        <a:latin typeface="Calibri" panose="020F0502020204030204" pitchFamily="34" charset="0"/>
                      </a:endParaRPr>
                    </a:p>
                  </a:txBody>
                  <a:tcPr marL="6350" marR="6350" marT="6350" marB="0" anchor="b">
                    <a:solidFill>
                      <a:srgbClr val="FFC000"/>
                    </a:solidFill>
                  </a:tcPr>
                </a:tc>
                <a:extLst>
                  <a:ext uri="{0D108BD9-81ED-4DB2-BD59-A6C34878D82A}">
                    <a16:rowId xmlns:a16="http://schemas.microsoft.com/office/drawing/2014/main" val="1442897512"/>
                  </a:ext>
                </a:extLst>
              </a:tr>
              <a:tr h="453195">
                <a:tc>
                  <a:txBody>
                    <a:bodyPr/>
                    <a:lstStyle/>
                    <a:p>
                      <a:pPr algn="ctr" fontAlgn="ctr"/>
                      <a:r>
                        <a:rPr lang="en-US" sz="2000" b="0" u="none" strike="noStrike" dirty="0">
                          <a:solidFill>
                            <a:srgbClr val="002060"/>
                          </a:solidFill>
                          <a:effectLst/>
                        </a:rPr>
                        <a:t>Hallazgos</a:t>
                      </a:r>
                      <a:endParaRPr lang="en-US" sz="2000" b="0" i="0" u="none" strike="noStrike" dirty="0">
                        <a:solidFill>
                          <a:srgbClr val="002060"/>
                        </a:solidFill>
                        <a:effectLst/>
                        <a:latin typeface="Calibri" panose="020F0502020204030204" pitchFamily="34" charset="0"/>
                      </a:endParaRPr>
                    </a:p>
                  </a:txBody>
                  <a:tcPr marL="6350" marR="6350" marT="6350" marB="0" anchor="ctr"/>
                </a:tc>
                <a:tc>
                  <a:txBody>
                    <a:bodyPr/>
                    <a:lstStyle/>
                    <a:p>
                      <a:pPr algn="ctr" fontAlgn="b"/>
                      <a:r>
                        <a:rPr lang="en-US" sz="2000" b="0" u="none" strike="noStrike" dirty="0">
                          <a:solidFill>
                            <a:srgbClr val="002060"/>
                          </a:solidFill>
                          <a:effectLst/>
                        </a:rPr>
                        <a:t>23</a:t>
                      </a:r>
                      <a:endParaRPr lang="en-US" sz="2000" b="0" i="0" u="none" strike="noStrike" dirty="0">
                        <a:solidFill>
                          <a:srgbClr val="002060"/>
                        </a:solidFill>
                        <a:effectLst/>
                        <a:latin typeface="Calibri" panose="020F0502020204030204" pitchFamily="34" charset="0"/>
                      </a:endParaRPr>
                    </a:p>
                  </a:txBody>
                  <a:tcPr marL="6350" marR="6350" marT="6350" marB="0" anchor="b"/>
                </a:tc>
                <a:tc>
                  <a:txBody>
                    <a:bodyPr/>
                    <a:lstStyle/>
                    <a:p>
                      <a:pPr algn="ctr" fontAlgn="b"/>
                      <a:r>
                        <a:rPr lang="en-US" sz="2000" b="0" u="none" strike="noStrike" dirty="0">
                          <a:solidFill>
                            <a:srgbClr val="002060"/>
                          </a:solidFill>
                          <a:effectLst/>
                        </a:rPr>
                        <a:t>12</a:t>
                      </a:r>
                      <a:endParaRPr lang="en-US" sz="2000" b="0" i="0" u="none" strike="noStrike" dirty="0">
                        <a:solidFill>
                          <a:srgbClr val="002060"/>
                        </a:solidFill>
                        <a:effectLst/>
                        <a:latin typeface="Calibri" panose="020F0502020204030204" pitchFamily="34" charset="0"/>
                      </a:endParaRPr>
                    </a:p>
                  </a:txBody>
                  <a:tcPr marL="6350" marR="6350" marT="6350" marB="0" anchor="b"/>
                </a:tc>
                <a:tc>
                  <a:txBody>
                    <a:bodyPr/>
                    <a:lstStyle/>
                    <a:p>
                      <a:pPr algn="ctr" fontAlgn="b"/>
                      <a:r>
                        <a:rPr lang="en-US" sz="2000" b="0" u="none" strike="noStrike">
                          <a:solidFill>
                            <a:srgbClr val="002060"/>
                          </a:solidFill>
                          <a:effectLst/>
                        </a:rPr>
                        <a:t>8</a:t>
                      </a:r>
                      <a:endParaRPr lang="en-US" sz="2000" b="0" i="0" u="none" strike="noStrike">
                        <a:solidFill>
                          <a:srgbClr val="00206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389849769"/>
                  </a:ext>
                </a:extLst>
              </a:tr>
              <a:tr h="625840">
                <a:tc>
                  <a:txBody>
                    <a:bodyPr/>
                    <a:lstStyle/>
                    <a:p>
                      <a:pPr algn="ctr" fontAlgn="ctr"/>
                      <a:r>
                        <a:rPr lang="es-ES" sz="2000" b="0" u="none" strike="noStrike" dirty="0">
                          <a:solidFill>
                            <a:srgbClr val="002060"/>
                          </a:solidFill>
                          <a:effectLst/>
                        </a:rPr>
                        <a:t>Número de acciones Planes de Mejoramiento</a:t>
                      </a:r>
                      <a:endParaRPr lang="es-ES" sz="2000" b="0" i="0" u="none" strike="noStrike" dirty="0">
                        <a:solidFill>
                          <a:srgbClr val="002060"/>
                        </a:solidFill>
                        <a:effectLst/>
                        <a:latin typeface="Calibri" panose="020F0502020204030204" pitchFamily="34" charset="0"/>
                      </a:endParaRPr>
                    </a:p>
                  </a:txBody>
                  <a:tcPr marL="6350" marR="6350" marT="6350" marB="0" anchor="ctr"/>
                </a:tc>
                <a:tc>
                  <a:txBody>
                    <a:bodyPr/>
                    <a:lstStyle/>
                    <a:p>
                      <a:pPr algn="ctr" fontAlgn="b"/>
                      <a:r>
                        <a:rPr lang="en-US" sz="2000" b="0" u="none" strike="noStrike" dirty="0">
                          <a:solidFill>
                            <a:srgbClr val="002060"/>
                          </a:solidFill>
                          <a:effectLst/>
                        </a:rPr>
                        <a:t>24</a:t>
                      </a:r>
                      <a:endParaRPr lang="en-US" sz="2000" b="0" i="0" u="none" strike="noStrike" dirty="0">
                        <a:solidFill>
                          <a:srgbClr val="002060"/>
                        </a:solidFill>
                        <a:effectLst/>
                        <a:latin typeface="Calibri" panose="020F0502020204030204" pitchFamily="34" charset="0"/>
                      </a:endParaRPr>
                    </a:p>
                  </a:txBody>
                  <a:tcPr marL="6350" marR="6350" marT="6350" marB="0" anchor="b"/>
                </a:tc>
                <a:tc>
                  <a:txBody>
                    <a:bodyPr/>
                    <a:lstStyle/>
                    <a:p>
                      <a:pPr algn="ctr" fontAlgn="b"/>
                      <a:r>
                        <a:rPr lang="en-US" sz="2000" b="0" u="none" strike="noStrike" dirty="0">
                          <a:solidFill>
                            <a:srgbClr val="002060"/>
                          </a:solidFill>
                          <a:effectLst/>
                        </a:rPr>
                        <a:t>16</a:t>
                      </a:r>
                      <a:endParaRPr lang="en-US" sz="2000" b="0" i="0" u="none" strike="noStrike" dirty="0">
                        <a:solidFill>
                          <a:srgbClr val="002060"/>
                        </a:solidFill>
                        <a:effectLst/>
                        <a:latin typeface="Calibri" panose="020F0502020204030204" pitchFamily="34" charset="0"/>
                      </a:endParaRPr>
                    </a:p>
                  </a:txBody>
                  <a:tcPr marL="6350" marR="6350" marT="6350" marB="0" anchor="b"/>
                </a:tc>
                <a:tc>
                  <a:txBody>
                    <a:bodyPr/>
                    <a:lstStyle/>
                    <a:p>
                      <a:pPr algn="ctr" fontAlgn="b"/>
                      <a:r>
                        <a:rPr lang="en-US" sz="2000" b="0" u="none" strike="noStrike" dirty="0">
                          <a:solidFill>
                            <a:srgbClr val="002060"/>
                          </a:solidFill>
                          <a:effectLst/>
                        </a:rPr>
                        <a:t>12</a:t>
                      </a:r>
                      <a:endParaRPr lang="en-US" sz="2000" b="0" i="0" u="none" strike="noStrike" dirty="0">
                        <a:solidFill>
                          <a:srgbClr val="00206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933649215"/>
                  </a:ext>
                </a:extLst>
              </a:tr>
            </a:tbl>
          </a:graphicData>
        </a:graphic>
      </p:graphicFrame>
      <p:sp>
        <p:nvSpPr>
          <p:cNvPr id="10" name="CuadroTexto 9">
            <a:extLst>
              <a:ext uri="{FF2B5EF4-FFF2-40B4-BE49-F238E27FC236}">
                <a16:creationId xmlns:a16="http://schemas.microsoft.com/office/drawing/2014/main" id="{83AAD8A9-63E4-872C-9C07-939BAE72C3D4}"/>
              </a:ext>
            </a:extLst>
          </p:cNvPr>
          <p:cNvSpPr txBox="1"/>
          <p:nvPr/>
        </p:nvSpPr>
        <p:spPr>
          <a:xfrm>
            <a:off x="2154106" y="4752995"/>
            <a:ext cx="8652464" cy="1569660"/>
          </a:xfrm>
          <a:prstGeom prst="rect">
            <a:avLst/>
          </a:prstGeom>
          <a:noFill/>
        </p:spPr>
        <p:txBody>
          <a:bodyPr wrap="square" rtlCol="0">
            <a:spAutoFit/>
          </a:bodyPr>
          <a:lstStyle/>
          <a:p>
            <a:pPr algn="just"/>
            <a:r>
              <a:rPr lang="es-ES" sz="1600" dirty="0">
                <a:latin typeface="Arial" panose="020B0604020202020204" pitchFamily="34" charset="0"/>
                <a:cs typeface="Arial" panose="020B0604020202020204" pitchFamily="34" charset="0"/>
              </a:rPr>
              <a:t>En el año 2019 se logró la depuración de 350 acciones de mejora represadas desde al año </a:t>
            </a:r>
            <a:r>
              <a:rPr lang="es-ES" sz="1600" dirty="0" smtClean="0">
                <a:latin typeface="Arial" panose="020B0604020202020204" pitchFamily="34" charset="0"/>
                <a:cs typeface="Arial" panose="020B0604020202020204" pitchFamily="34" charset="0"/>
              </a:rPr>
              <a:t>2016.</a:t>
            </a:r>
            <a:endParaRPr lang="es-ES" sz="1600" dirty="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Los datos observados en la tabla son un logro significativo del FBS no solo por al disminución en los hallazgos sino también por la connotación de los mismos (administrativos), dando cuenta a la mejora de la gestión y las buenas prácticas administrativas.</a:t>
            </a:r>
            <a:endParaRPr lang="en-US" sz="1600" dirty="0">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595C170F-E421-964C-AB42-514D29C0612C}"/>
              </a:ext>
            </a:extLst>
          </p:cNvPr>
          <p:cNvSpPr txBox="1"/>
          <p:nvPr/>
        </p:nvSpPr>
        <p:spPr>
          <a:xfrm>
            <a:off x="2001022" y="567919"/>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2" name="CuadroTexto 11">
            <a:extLst>
              <a:ext uri="{FF2B5EF4-FFF2-40B4-BE49-F238E27FC236}">
                <a16:creationId xmlns:a16="http://schemas.microsoft.com/office/drawing/2014/main" id="{B7EE23ED-1F28-8858-30C8-730B9E3F03E1}"/>
              </a:ext>
            </a:extLst>
          </p:cNvPr>
          <p:cNvSpPr txBox="1"/>
          <p:nvPr/>
        </p:nvSpPr>
        <p:spPr>
          <a:xfrm>
            <a:off x="1426343" y="584663"/>
            <a:ext cx="727763" cy="830997"/>
          </a:xfrm>
          <a:prstGeom prst="rect">
            <a:avLst/>
          </a:prstGeom>
          <a:noFill/>
        </p:spPr>
        <p:txBody>
          <a:bodyPr wrap="none" rtlCol="0">
            <a:spAutoFit/>
          </a:bodyPr>
          <a:lstStyle/>
          <a:p>
            <a:r>
              <a:rPr lang="es-ES" sz="4800" b="1" dirty="0">
                <a:solidFill>
                  <a:schemeClr val="bg1">
                    <a:lumMod val="75000"/>
                  </a:schemeClr>
                </a:solidFill>
              </a:rPr>
              <a:t>A.</a:t>
            </a:r>
            <a:endParaRPr lang="es-CO" sz="4800" b="1" dirty="0">
              <a:solidFill>
                <a:schemeClr val="bg1">
                  <a:lumMod val="75000"/>
                </a:schemeClr>
              </a:solidFill>
            </a:endParaRPr>
          </a:p>
        </p:txBody>
      </p:sp>
      <p:sp>
        <p:nvSpPr>
          <p:cNvPr id="13" name="CuadroTexto 12">
            <a:extLst>
              <a:ext uri="{FF2B5EF4-FFF2-40B4-BE49-F238E27FC236}">
                <a16:creationId xmlns:a16="http://schemas.microsoft.com/office/drawing/2014/main" id="{6869B466-06E7-272B-2F7B-81D13853DF81}"/>
              </a:ext>
            </a:extLst>
          </p:cNvPr>
          <p:cNvSpPr txBox="1"/>
          <p:nvPr/>
        </p:nvSpPr>
        <p:spPr>
          <a:xfrm>
            <a:off x="2001022" y="1635513"/>
            <a:ext cx="384531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002060"/>
                </a:solidFill>
                <a:effectLst/>
                <a:uLnTx/>
                <a:uFillTx/>
                <a:latin typeface="Calibri" panose="020F0502020204030204"/>
                <a:ea typeface="+mn-ea"/>
                <a:cs typeface="+mn-cs"/>
              </a:rPr>
              <a:t>EVALUACIÓN DE LA GESTIÓN</a:t>
            </a:r>
            <a:endParaRPr kumimoji="0" lang="es-CO"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14" name="Picture 2" descr="Cómo elaborar un ícono de aceptación">
            <a:extLst>
              <a:ext uri="{FF2B5EF4-FFF2-40B4-BE49-F238E27FC236}">
                <a16:creationId xmlns:a16="http://schemas.microsoft.com/office/drawing/2014/main" id="{E82AF88B-0DBA-8C05-5B71-7524693EA4EE}"/>
              </a:ext>
            </a:extLst>
          </p:cNvPr>
          <p:cNvPicPr>
            <a:picLocks noChangeAspect="1" noChangeArrowheads="1"/>
          </p:cNvPicPr>
          <p:nvPr/>
        </p:nvPicPr>
        <p:blipFill>
          <a:blip r:embed="rId5"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4025" y="4504406"/>
            <a:ext cx="1221951" cy="9200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ómo elaborar un ícono de aceptación">
            <a:extLst>
              <a:ext uri="{FF2B5EF4-FFF2-40B4-BE49-F238E27FC236}">
                <a16:creationId xmlns:a16="http://schemas.microsoft.com/office/drawing/2014/main" id="{692EDE33-D4DC-A338-F0C5-7281D7DC7947}"/>
              </a:ext>
            </a:extLst>
          </p:cNvPr>
          <p:cNvPicPr>
            <a:picLocks noChangeAspect="1" noChangeArrowheads="1"/>
          </p:cNvPicPr>
          <p:nvPr/>
        </p:nvPicPr>
        <p:blipFill>
          <a:blip r:embed="rId5"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4025" y="5370024"/>
            <a:ext cx="1221951" cy="920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109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6" name="CuadroTexto 5">
            <a:extLst>
              <a:ext uri="{FF2B5EF4-FFF2-40B4-BE49-F238E27FC236}">
                <a16:creationId xmlns:a16="http://schemas.microsoft.com/office/drawing/2014/main" id="{09C56B05-0921-0679-D840-A55C85750A8B}"/>
              </a:ext>
            </a:extLst>
          </p:cNvPr>
          <p:cNvSpPr txBox="1"/>
          <p:nvPr/>
        </p:nvSpPr>
        <p:spPr>
          <a:xfrm>
            <a:off x="808097" y="1782208"/>
            <a:ext cx="5287903"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El presupuesto anual de conformidad con los techos presupuestales fijados en el año 2021 presentó un alza significativa del 38,09% frente al año 2020 por el aumento en los recursos para el pago de la póliza de vida y las cesantías de los funcionarios de la CGR, a raíz del incremento de su planta de personal en 1616 y 709 empleos permanentes.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De igual manera con el aumento de los recursos presupuestales de la vigencia 2022, donde además se incluyen recursos para cubrir los gastos de la nueva planta de personal del Fondo creada en enero. </a:t>
            </a:r>
            <a:endParaRPr kumimoji="0" lang="es-CO"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CuadroTexto 9">
            <a:extLst>
              <a:ext uri="{FF2B5EF4-FFF2-40B4-BE49-F238E27FC236}">
                <a16:creationId xmlns:a16="http://schemas.microsoft.com/office/drawing/2014/main" id="{07E41598-A762-5B9C-6FCE-AC7B8ADBA428}"/>
              </a:ext>
            </a:extLst>
          </p:cNvPr>
          <p:cNvSpPr txBox="1"/>
          <p:nvPr/>
        </p:nvSpPr>
        <p:spPr>
          <a:xfrm>
            <a:off x="1382776" y="389732"/>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2" name="CuadroTexto 11">
            <a:extLst>
              <a:ext uri="{FF2B5EF4-FFF2-40B4-BE49-F238E27FC236}">
                <a16:creationId xmlns:a16="http://schemas.microsoft.com/office/drawing/2014/main" id="{85712577-3B47-9FD7-C92E-EDC36D67E5DF}"/>
              </a:ext>
            </a:extLst>
          </p:cNvPr>
          <p:cNvSpPr txBox="1"/>
          <p:nvPr/>
        </p:nvSpPr>
        <p:spPr>
          <a:xfrm>
            <a:off x="812071" y="1506990"/>
            <a:ext cx="500815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002060"/>
                </a:solidFill>
                <a:effectLst/>
                <a:uLnTx/>
                <a:uFillTx/>
                <a:latin typeface="Calibri" panose="020F0502020204030204"/>
                <a:ea typeface="+mn-ea"/>
                <a:cs typeface="+mn-cs"/>
              </a:rPr>
              <a:t>GESTIÓN </a:t>
            </a:r>
            <a:r>
              <a:rPr kumimoji="0" lang="es-MX" sz="2400" b="1" i="0" u="none" strike="noStrike" kern="1200" cap="none" spc="0" normalizeH="0" baseline="0" noProof="0" dirty="0" smtClean="0">
                <a:ln>
                  <a:noFill/>
                </a:ln>
                <a:solidFill>
                  <a:srgbClr val="002060"/>
                </a:solidFill>
                <a:effectLst/>
                <a:uLnTx/>
                <a:uFillTx/>
                <a:latin typeface="Calibri" panose="020F0502020204030204"/>
                <a:ea typeface="+mn-ea"/>
                <a:cs typeface="+mn-cs"/>
              </a:rPr>
              <a:t>PRESUPUESTAL Y</a:t>
            </a:r>
            <a:r>
              <a:rPr kumimoji="0" lang="es-MX" sz="2400" b="1" i="0" u="none" strike="noStrike" kern="1200" cap="none" spc="0" normalizeH="0" noProof="0" dirty="0" smtClean="0">
                <a:ln>
                  <a:noFill/>
                </a:ln>
                <a:solidFill>
                  <a:srgbClr val="002060"/>
                </a:solidFill>
                <a:effectLst/>
                <a:uLnTx/>
                <a:uFillTx/>
                <a:latin typeface="Calibri" panose="020F0502020204030204"/>
                <a:ea typeface="+mn-ea"/>
                <a:cs typeface="+mn-cs"/>
              </a:rPr>
              <a:t> CARTERA</a:t>
            </a:r>
            <a:endParaRPr kumimoji="0" lang="es-CO"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3" name="CuadroTexto 12">
            <a:extLst>
              <a:ext uri="{FF2B5EF4-FFF2-40B4-BE49-F238E27FC236}">
                <a16:creationId xmlns:a16="http://schemas.microsoft.com/office/drawing/2014/main" id="{94A28BEB-A322-53F4-AB35-6C7C5614326D}"/>
              </a:ext>
            </a:extLst>
          </p:cNvPr>
          <p:cNvSpPr txBox="1"/>
          <p:nvPr/>
        </p:nvSpPr>
        <p:spPr>
          <a:xfrm>
            <a:off x="808097" y="406476"/>
            <a:ext cx="694421" cy="830997"/>
          </a:xfrm>
          <a:prstGeom prst="rect">
            <a:avLst/>
          </a:prstGeom>
          <a:noFill/>
        </p:spPr>
        <p:txBody>
          <a:bodyPr wrap="none" rtlCol="0">
            <a:spAutoFit/>
          </a:bodyPr>
          <a:lstStyle/>
          <a:p>
            <a:r>
              <a:rPr lang="es-ES" sz="4800" b="1" dirty="0">
                <a:solidFill>
                  <a:schemeClr val="bg1">
                    <a:lumMod val="75000"/>
                  </a:schemeClr>
                </a:solidFill>
              </a:rPr>
              <a:t>B.</a:t>
            </a:r>
            <a:endParaRPr lang="es-CO" sz="4800" b="1" dirty="0">
              <a:solidFill>
                <a:schemeClr val="bg1">
                  <a:lumMod val="75000"/>
                </a:schemeClr>
              </a:solidFill>
            </a:endParaRPr>
          </a:p>
        </p:txBody>
      </p:sp>
      <p:sp>
        <p:nvSpPr>
          <p:cNvPr id="19" name="CuadroTexto 18">
            <a:extLst>
              <a:ext uri="{FF2B5EF4-FFF2-40B4-BE49-F238E27FC236}">
                <a16:creationId xmlns:a16="http://schemas.microsoft.com/office/drawing/2014/main" id="{1B38F121-7EFF-DF8F-249F-A43E5E69A903}"/>
              </a:ext>
            </a:extLst>
          </p:cNvPr>
          <p:cNvSpPr txBox="1"/>
          <p:nvPr/>
        </p:nvSpPr>
        <p:spPr>
          <a:xfrm>
            <a:off x="6714334" y="5353356"/>
            <a:ext cx="497799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i="0" u="none"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EJECUCIÓN DE PRESUPUESTO  2018-2022(Agosto)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i="0" u="none"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MILLONES DE PESOS</a:t>
            </a:r>
          </a:p>
        </p:txBody>
      </p:sp>
      <p:pic>
        <p:nvPicPr>
          <p:cNvPr id="23" name="Imagen 22">
            <a:extLst>
              <a:ext uri="{FF2B5EF4-FFF2-40B4-BE49-F238E27FC236}">
                <a16:creationId xmlns:a16="http://schemas.microsoft.com/office/drawing/2014/main" id="{05F964F6-E6D4-A100-6B85-F8BADF25D0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0740" y="1381807"/>
            <a:ext cx="6010629" cy="3927165"/>
          </a:xfrm>
          <a:prstGeom prst="rect">
            <a:avLst/>
          </a:prstGeom>
        </p:spPr>
      </p:pic>
    </p:spTree>
    <p:extLst>
      <p:ext uri="{BB962C8B-B14F-4D97-AF65-F5344CB8AC3E}">
        <p14:creationId xmlns:p14="http://schemas.microsoft.com/office/powerpoint/2010/main" val="25748863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graphicFrame>
        <p:nvGraphicFramePr>
          <p:cNvPr id="5" name="Tabla 4">
            <a:extLst>
              <a:ext uri="{FF2B5EF4-FFF2-40B4-BE49-F238E27FC236}">
                <a16:creationId xmlns:a16="http://schemas.microsoft.com/office/drawing/2014/main" id="{03EB99D5-1B05-170A-AC7B-6D92AE7AF11E}"/>
              </a:ext>
            </a:extLst>
          </p:cNvPr>
          <p:cNvGraphicFramePr>
            <a:graphicFrameLocks noGrp="1"/>
          </p:cNvGraphicFramePr>
          <p:nvPr>
            <p:extLst>
              <p:ext uri="{D42A27DB-BD31-4B8C-83A1-F6EECF244321}">
                <p14:modId xmlns:p14="http://schemas.microsoft.com/office/powerpoint/2010/main" val="979415747"/>
              </p:ext>
            </p:extLst>
          </p:nvPr>
        </p:nvGraphicFramePr>
        <p:xfrm>
          <a:off x="1105203" y="1203122"/>
          <a:ext cx="10171470" cy="3332058"/>
        </p:xfrm>
        <a:graphic>
          <a:graphicData uri="http://schemas.openxmlformats.org/drawingml/2006/table">
            <a:tbl>
              <a:tblPr>
                <a:tableStyleId>{5C22544A-7EE6-4342-B048-85BDC9FD1C3A}</a:tableStyleId>
              </a:tblPr>
              <a:tblGrid>
                <a:gridCol w="1714668">
                  <a:extLst>
                    <a:ext uri="{9D8B030D-6E8A-4147-A177-3AD203B41FA5}">
                      <a16:colId xmlns:a16="http://schemas.microsoft.com/office/drawing/2014/main" val="4191963731"/>
                    </a:ext>
                  </a:extLst>
                </a:gridCol>
                <a:gridCol w="5970813">
                  <a:extLst>
                    <a:ext uri="{9D8B030D-6E8A-4147-A177-3AD203B41FA5}">
                      <a16:colId xmlns:a16="http://schemas.microsoft.com/office/drawing/2014/main" val="2713598014"/>
                    </a:ext>
                  </a:extLst>
                </a:gridCol>
                <a:gridCol w="2485989">
                  <a:extLst>
                    <a:ext uri="{9D8B030D-6E8A-4147-A177-3AD203B41FA5}">
                      <a16:colId xmlns:a16="http://schemas.microsoft.com/office/drawing/2014/main" val="4165054450"/>
                    </a:ext>
                  </a:extLst>
                </a:gridCol>
              </a:tblGrid>
              <a:tr h="433212">
                <a:tc gridSpan="3">
                  <a:txBody>
                    <a:bodyPr/>
                    <a:lstStyle/>
                    <a:p>
                      <a:pPr algn="ctr" rtl="0" fontAlgn="ctr"/>
                      <a:r>
                        <a:rPr lang="es-CO" sz="1600" b="1" i="0" u="none" strike="noStrike" dirty="0">
                          <a:solidFill>
                            <a:schemeClr val="bg1"/>
                          </a:solidFill>
                          <a:effectLst/>
                          <a:latin typeface="Arial" panose="020B0604020202020204" pitchFamily="34" charset="0"/>
                          <a:cs typeface="Arial" panose="020B0604020202020204" pitchFamily="34" charset="0"/>
                        </a:rPr>
                        <a:t>ASIGNACIÓN PRESUPUESTAL 2022 </a:t>
                      </a:r>
                    </a:p>
                  </a:txBody>
                  <a:tcPr marL="154605" marR="154605" marT="77303" marB="77303" anchor="ctr">
                    <a:solidFill>
                      <a:srgbClr val="002060"/>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250047834"/>
                  </a:ext>
                </a:extLst>
              </a:tr>
              <a:tr h="322094">
                <a:tc>
                  <a:txBody>
                    <a:bodyPr/>
                    <a:lstStyle/>
                    <a:p>
                      <a:pPr algn="ctr" rtl="0" fontAlgn="ctr"/>
                      <a:r>
                        <a:rPr lang="es-CO" sz="1600" b="1" u="none" strike="noStrike" dirty="0">
                          <a:solidFill>
                            <a:schemeClr val="tx1"/>
                          </a:solidFill>
                          <a:effectLst/>
                          <a:latin typeface="Arial" panose="020B0604020202020204" pitchFamily="34" charset="0"/>
                          <a:cs typeface="Arial" panose="020B0604020202020204" pitchFamily="34" charset="0"/>
                        </a:rPr>
                        <a:t>RUBRO</a:t>
                      </a:r>
                      <a:endParaRPr lang="es-CO" sz="1600" b="1" i="0" u="none" strike="noStrike" dirty="0">
                        <a:solidFill>
                          <a:schemeClr val="tx1"/>
                        </a:solidFill>
                        <a:effectLst/>
                        <a:latin typeface="Arial" panose="020B0604020202020204" pitchFamily="34" charset="0"/>
                        <a:cs typeface="Arial" panose="020B0604020202020204" pitchFamily="34" charset="0"/>
                      </a:endParaRPr>
                    </a:p>
                  </a:txBody>
                  <a:tcPr marL="16105" marR="16105" marT="16105" marB="0" anchor="ctr">
                    <a:solidFill>
                      <a:schemeClr val="accent4">
                        <a:lumMod val="60000"/>
                        <a:lumOff val="40000"/>
                      </a:schemeClr>
                    </a:solidFill>
                  </a:tcPr>
                </a:tc>
                <a:tc>
                  <a:txBody>
                    <a:bodyPr/>
                    <a:lstStyle/>
                    <a:p>
                      <a:pPr algn="ctr" rtl="0" fontAlgn="ctr"/>
                      <a:r>
                        <a:rPr lang="es-CO" sz="1600" b="0" u="none" strike="noStrike" dirty="0" smtClean="0">
                          <a:solidFill>
                            <a:schemeClr val="tx1"/>
                          </a:solidFill>
                          <a:effectLst/>
                          <a:latin typeface="Arial" panose="020B0604020202020204" pitchFamily="34" charset="0"/>
                          <a:cs typeface="Arial" panose="020B0604020202020204" pitchFamily="34" charset="0"/>
                        </a:rPr>
                        <a:t>DESCRIPCIÓN</a:t>
                      </a:r>
                      <a:endParaRPr lang="es-CO" sz="1600" b="0" i="0" u="none" strike="noStrike" dirty="0">
                        <a:solidFill>
                          <a:schemeClr val="tx1"/>
                        </a:solidFill>
                        <a:effectLst/>
                        <a:latin typeface="Arial" panose="020B0604020202020204" pitchFamily="34" charset="0"/>
                        <a:cs typeface="Arial" panose="020B0604020202020204" pitchFamily="34" charset="0"/>
                      </a:endParaRPr>
                    </a:p>
                  </a:txBody>
                  <a:tcPr marL="16105" marR="16105" marT="16105" marB="0" anchor="ctr">
                    <a:solidFill>
                      <a:schemeClr val="accent4">
                        <a:lumMod val="60000"/>
                        <a:lumOff val="40000"/>
                      </a:schemeClr>
                    </a:solidFill>
                  </a:tcPr>
                </a:tc>
                <a:tc>
                  <a:txBody>
                    <a:bodyPr/>
                    <a:lstStyle/>
                    <a:p>
                      <a:pPr algn="ctr" rtl="0" fontAlgn="ctr"/>
                      <a:r>
                        <a:rPr lang="es-CO" sz="1600" b="1" u="none" strike="noStrike" dirty="0">
                          <a:solidFill>
                            <a:schemeClr val="tx1"/>
                          </a:solidFill>
                          <a:effectLst/>
                          <a:latin typeface="Arial" panose="020B0604020202020204" pitchFamily="34" charset="0"/>
                          <a:cs typeface="Arial" panose="020B0604020202020204" pitchFamily="34" charset="0"/>
                        </a:rPr>
                        <a:t>APR. VIGENTE</a:t>
                      </a:r>
                      <a:endParaRPr lang="es-CO" sz="1600" b="1" i="0" u="none" strike="noStrike" dirty="0">
                        <a:solidFill>
                          <a:schemeClr val="tx1"/>
                        </a:solidFill>
                        <a:effectLst/>
                        <a:latin typeface="Arial" panose="020B0604020202020204" pitchFamily="34" charset="0"/>
                        <a:cs typeface="Arial" panose="020B0604020202020204" pitchFamily="34" charset="0"/>
                      </a:endParaRPr>
                    </a:p>
                  </a:txBody>
                  <a:tcPr marL="16105" marR="16105" marT="16105" marB="0" anchor="ctr">
                    <a:solidFill>
                      <a:schemeClr val="accent4">
                        <a:lumMod val="60000"/>
                        <a:lumOff val="40000"/>
                      </a:schemeClr>
                    </a:solidFill>
                  </a:tcPr>
                </a:tc>
                <a:extLst>
                  <a:ext uri="{0D108BD9-81ED-4DB2-BD59-A6C34878D82A}">
                    <a16:rowId xmlns:a16="http://schemas.microsoft.com/office/drawing/2014/main" val="402570799"/>
                  </a:ext>
                </a:extLst>
              </a:tr>
              <a:tr h="322094">
                <a:tc>
                  <a:txBody>
                    <a:bodyPr/>
                    <a:lstStyle/>
                    <a:p>
                      <a:pPr algn="ctr" rtl="0" fontAlgn="ctr"/>
                      <a:r>
                        <a:rPr lang="es-CO" sz="1600" u="none" strike="noStrike" dirty="0">
                          <a:effectLst/>
                          <a:latin typeface="Arial" panose="020B0604020202020204" pitchFamily="34" charset="0"/>
                          <a:cs typeface="Arial" panose="020B0604020202020204" pitchFamily="34" charset="0"/>
                        </a:rPr>
                        <a:t>A01</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l" rtl="0" fontAlgn="ctr"/>
                      <a:r>
                        <a:rPr lang="es-CO" sz="1600" u="none" strike="noStrike" dirty="0">
                          <a:effectLst/>
                          <a:latin typeface="Arial" panose="020B0604020202020204" pitchFamily="34" charset="0"/>
                          <a:cs typeface="Arial" panose="020B0604020202020204" pitchFamily="34" charset="0"/>
                        </a:rPr>
                        <a:t>GASTOS DE PERSONAL</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r" rtl="0" fontAlgn="ctr"/>
                      <a:r>
                        <a:rPr lang="es-CO" sz="1600" u="none" strike="noStrike" dirty="0">
                          <a:effectLst/>
                          <a:latin typeface="Arial" panose="020B0604020202020204" pitchFamily="34" charset="0"/>
                          <a:cs typeface="Arial" panose="020B0604020202020204" pitchFamily="34" charset="0"/>
                        </a:rPr>
                        <a:t>$ 8.146.785.000,00</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extLst>
                  <a:ext uri="{0D108BD9-81ED-4DB2-BD59-A6C34878D82A}">
                    <a16:rowId xmlns:a16="http://schemas.microsoft.com/office/drawing/2014/main" val="2621513883"/>
                  </a:ext>
                </a:extLst>
              </a:tr>
              <a:tr h="322094">
                <a:tc>
                  <a:txBody>
                    <a:bodyPr/>
                    <a:lstStyle/>
                    <a:p>
                      <a:pPr algn="ctr" rtl="0" fontAlgn="ctr"/>
                      <a:r>
                        <a:rPr lang="es-CO" sz="1600" u="none" strike="noStrike" dirty="0">
                          <a:effectLst/>
                          <a:latin typeface="Arial" panose="020B0604020202020204" pitchFamily="34" charset="0"/>
                          <a:cs typeface="Arial" panose="020B0604020202020204" pitchFamily="34" charset="0"/>
                        </a:rPr>
                        <a:t>A02</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l" rtl="0" fontAlgn="ctr"/>
                      <a:r>
                        <a:rPr lang="es-ES" sz="1600" u="none" strike="noStrike" dirty="0">
                          <a:effectLst/>
                          <a:latin typeface="Arial" panose="020B0604020202020204" pitchFamily="34" charset="0"/>
                          <a:cs typeface="Arial" panose="020B0604020202020204" pitchFamily="34" charset="0"/>
                        </a:rPr>
                        <a:t>ADQUISICIÓN DE BIENES Y SERVICIOS</a:t>
                      </a:r>
                      <a:endParaRPr lang="es-ES"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r" rtl="0" fontAlgn="ctr"/>
                      <a:r>
                        <a:rPr lang="es-CO" sz="1600" u="none" strike="noStrike" dirty="0">
                          <a:effectLst/>
                          <a:latin typeface="Arial" panose="020B0604020202020204" pitchFamily="34" charset="0"/>
                          <a:cs typeface="Arial" panose="020B0604020202020204" pitchFamily="34" charset="0"/>
                        </a:rPr>
                        <a:t>$ 6.718.200.000,00</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extLst>
                  <a:ext uri="{0D108BD9-81ED-4DB2-BD59-A6C34878D82A}">
                    <a16:rowId xmlns:a16="http://schemas.microsoft.com/office/drawing/2014/main" val="894046278"/>
                  </a:ext>
                </a:extLst>
              </a:tr>
              <a:tr h="322094">
                <a:tc>
                  <a:txBody>
                    <a:bodyPr/>
                    <a:lstStyle/>
                    <a:p>
                      <a:pPr algn="ctr" rtl="0" fontAlgn="ctr"/>
                      <a:r>
                        <a:rPr lang="es-CO" sz="1600" u="none" strike="noStrike" dirty="0">
                          <a:effectLst/>
                          <a:latin typeface="Arial" panose="020B0604020202020204" pitchFamily="34" charset="0"/>
                          <a:cs typeface="Arial" panose="020B0604020202020204" pitchFamily="34" charset="0"/>
                        </a:rPr>
                        <a:t>A03</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l" rtl="0" fontAlgn="ctr"/>
                      <a:r>
                        <a:rPr lang="es-CO" sz="1600" u="none" strike="noStrike" dirty="0">
                          <a:effectLst/>
                          <a:latin typeface="Arial" panose="020B0604020202020204" pitchFamily="34" charset="0"/>
                          <a:cs typeface="Arial" panose="020B0604020202020204" pitchFamily="34" charset="0"/>
                        </a:rPr>
                        <a:t>TRANSFERENCIAS CORRIENTES (recursos propios*)</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r" rtl="0" fontAlgn="ctr"/>
                      <a:r>
                        <a:rPr lang="es-CO" sz="1600" u="none" strike="noStrike" dirty="0">
                          <a:effectLst/>
                          <a:latin typeface="Arial" panose="020B0604020202020204" pitchFamily="34" charset="0"/>
                          <a:cs typeface="Arial" panose="020B0604020202020204" pitchFamily="34" charset="0"/>
                        </a:rPr>
                        <a:t>$ 16.612.561.000,00</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extLst>
                  <a:ext uri="{0D108BD9-81ED-4DB2-BD59-A6C34878D82A}">
                    <a16:rowId xmlns:a16="http://schemas.microsoft.com/office/drawing/2014/main" val="593902277"/>
                  </a:ext>
                </a:extLst>
              </a:tr>
              <a:tr h="322094">
                <a:tc>
                  <a:txBody>
                    <a:bodyPr/>
                    <a:lstStyle/>
                    <a:p>
                      <a:pPr algn="ctr" rtl="0" fontAlgn="ctr"/>
                      <a:r>
                        <a:rPr lang="es-CO" sz="1600" u="none" strike="noStrike" dirty="0">
                          <a:effectLst/>
                          <a:latin typeface="Arial" panose="020B0604020202020204" pitchFamily="34" charset="0"/>
                          <a:cs typeface="Arial" panose="020B0604020202020204" pitchFamily="34" charset="0"/>
                        </a:rPr>
                        <a:t>A-06</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l" rtl="0" fontAlgn="ctr"/>
                      <a:r>
                        <a:rPr lang="es-ES" sz="1600" u="none" strike="noStrike" dirty="0">
                          <a:effectLst/>
                          <a:latin typeface="Arial" panose="020B0604020202020204" pitchFamily="34" charset="0"/>
                          <a:cs typeface="Arial" panose="020B0604020202020204" pitchFamily="34" charset="0"/>
                        </a:rPr>
                        <a:t>PRÉSTAMOS DIRECTOS LEY 106 DE 1933</a:t>
                      </a:r>
                      <a:endParaRPr lang="es-ES"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r" rtl="0" fontAlgn="ctr"/>
                      <a:r>
                        <a:rPr lang="es-CO" sz="1600" u="none" strike="noStrike" dirty="0">
                          <a:effectLst/>
                          <a:latin typeface="Arial" panose="020B0604020202020204" pitchFamily="34" charset="0"/>
                          <a:cs typeface="Arial" panose="020B0604020202020204" pitchFamily="34" charset="0"/>
                        </a:rPr>
                        <a:t>$ 12.771.000.000,00</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extLst>
                  <a:ext uri="{0D108BD9-81ED-4DB2-BD59-A6C34878D82A}">
                    <a16:rowId xmlns:a16="http://schemas.microsoft.com/office/drawing/2014/main" val="1385320306"/>
                  </a:ext>
                </a:extLst>
              </a:tr>
              <a:tr h="322094">
                <a:tc>
                  <a:txBody>
                    <a:bodyPr/>
                    <a:lstStyle/>
                    <a:p>
                      <a:pPr algn="ctr" rtl="0" fontAlgn="ctr"/>
                      <a:r>
                        <a:rPr lang="es-CO" sz="1600" u="none" strike="noStrike" dirty="0">
                          <a:effectLst/>
                          <a:latin typeface="Arial" panose="020B0604020202020204" pitchFamily="34" charset="0"/>
                          <a:cs typeface="Arial" panose="020B0604020202020204" pitchFamily="34" charset="0"/>
                        </a:rPr>
                        <a:t>A-07</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l" rtl="0" fontAlgn="ctr"/>
                      <a:r>
                        <a:rPr lang="es-CO" sz="1600" u="none" strike="noStrike" dirty="0">
                          <a:effectLst/>
                          <a:latin typeface="Arial" panose="020B0604020202020204" pitchFamily="34" charset="0"/>
                          <a:cs typeface="Arial" panose="020B0604020202020204" pitchFamily="34" charset="0"/>
                        </a:rPr>
                        <a:t>CESANTÍAS</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r" rtl="0" fontAlgn="ctr"/>
                      <a:r>
                        <a:rPr lang="es-CO" sz="1600" u="none" strike="noStrike" dirty="0">
                          <a:effectLst/>
                          <a:latin typeface="Arial" panose="020B0604020202020204" pitchFamily="34" charset="0"/>
                          <a:cs typeface="Arial" panose="020B0604020202020204" pitchFamily="34" charset="0"/>
                        </a:rPr>
                        <a:t>$ 63.084.806.000,00</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extLst>
                  <a:ext uri="{0D108BD9-81ED-4DB2-BD59-A6C34878D82A}">
                    <a16:rowId xmlns:a16="http://schemas.microsoft.com/office/drawing/2014/main" val="3388120874"/>
                  </a:ext>
                </a:extLst>
              </a:tr>
              <a:tr h="322094">
                <a:tc>
                  <a:txBody>
                    <a:bodyPr/>
                    <a:lstStyle/>
                    <a:p>
                      <a:pPr algn="ctr" rtl="0" fontAlgn="ctr"/>
                      <a:r>
                        <a:rPr lang="es-CO" sz="1600" u="none" strike="noStrike" dirty="0">
                          <a:effectLst/>
                          <a:latin typeface="Arial" panose="020B0604020202020204" pitchFamily="34" charset="0"/>
                          <a:cs typeface="Arial" panose="020B0604020202020204" pitchFamily="34" charset="0"/>
                        </a:rPr>
                        <a:t>A-08</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l" rtl="0" fontAlgn="ctr"/>
                      <a:r>
                        <a:rPr lang="es-CO" sz="1600" u="none" strike="noStrike" dirty="0">
                          <a:effectLst/>
                          <a:latin typeface="Arial" panose="020B0604020202020204" pitchFamily="34" charset="0"/>
                          <a:cs typeface="Arial" panose="020B0604020202020204" pitchFamily="34" charset="0"/>
                        </a:rPr>
                        <a:t>IMPUESTOS</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r" rtl="0" fontAlgn="ctr"/>
                      <a:r>
                        <a:rPr lang="es-CO" sz="1600" u="none" strike="noStrike" dirty="0">
                          <a:effectLst/>
                          <a:latin typeface="Arial" panose="020B0604020202020204" pitchFamily="34" charset="0"/>
                          <a:cs typeface="Arial" panose="020B0604020202020204" pitchFamily="34" charset="0"/>
                        </a:rPr>
                        <a:t>$ 55.145.000,00</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extLst>
                  <a:ext uri="{0D108BD9-81ED-4DB2-BD59-A6C34878D82A}">
                    <a16:rowId xmlns:a16="http://schemas.microsoft.com/office/drawing/2014/main" val="1157703897"/>
                  </a:ext>
                </a:extLst>
              </a:tr>
              <a:tr h="322094">
                <a:tc>
                  <a:txBody>
                    <a:bodyPr/>
                    <a:lstStyle/>
                    <a:p>
                      <a:pPr algn="ctr" rtl="0" fontAlgn="ctr"/>
                      <a:r>
                        <a:rPr lang="es-CO" sz="1600" u="none" strike="noStrike" dirty="0">
                          <a:effectLst/>
                          <a:latin typeface="Arial" panose="020B0604020202020204" pitchFamily="34" charset="0"/>
                          <a:cs typeface="Arial" panose="020B0604020202020204" pitchFamily="34" charset="0"/>
                        </a:rPr>
                        <a:t>B-10</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l" rtl="0" fontAlgn="ctr"/>
                      <a:r>
                        <a:rPr lang="es-ES" sz="1600" u="none" strike="noStrike" dirty="0">
                          <a:effectLst/>
                          <a:latin typeface="Arial" panose="020B0604020202020204" pitchFamily="34" charset="0"/>
                          <a:cs typeface="Arial" panose="020B0604020202020204" pitchFamily="34" charset="0"/>
                        </a:rPr>
                        <a:t>APORTES AL FONDO DE CONTINGENCIAS</a:t>
                      </a:r>
                      <a:endParaRPr lang="es-ES"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tc>
                  <a:txBody>
                    <a:bodyPr/>
                    <a:lstStyle/>
                    <a:p>
                      <a:pPr algn="r" rtl="0" fontAlgn="ctr"/>
                      <a:r>
                        <a:rPr lang="es-CO" sz="1600" u="none" strike="noStrike" dirty="0">
                          <a:effectLst/>
                          <a:latin typeface="Arial" panose="020B0604020202020204" pitchFamily="34" charset="0"/>
                          <a:cs typeface="Arial" panose="020B0604020202020204" pitchFamily="34" charset="0"/>
                        </a:rPr>
                        <a:t>$ 7.790.978,00</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16105" marR="16105" marT="16105" marB="0" anchor="ctr"/>
                </a:tc>
                <a:extLst>
                  <a:ext uri="{0D108BD9-81ED-4DB2-BD59-A6C34878D82A}">
                    <a16:rowId xmlns:a16="http://schemas.microsoft.com/office/drawing/2014/main" val="438772753"/>
                  </a:ext>
                </a:extLst>
              </a:tr>
              <a:tr h="322094">
                <a:tc>
                  <a:txBody>
                    <a:bodyPr/>
                    <a:lstStyle/>
                    <a:p>
                      <a:pPr algn="l" rtl="0" fontAlgn="ctr"/>
                      <a:r>
                        <a:rPr lang="es-CO" sz="1600" u="none" strike="noStrike" dirty="0">
                          <a:solidFill>
                            <a:schemeClr val="bg1"/>
                          </a:solidFill>
                          <a:effectLst/>
                          <a:latin typeface="Arial" panose="020B0604020202020204" pitchFamily="34" charset="0"/>
                          <a:cs typeface="Arial" panose="020B0604020202020204" pitchFamily="34" charset="0"/>
                        </a:rPr>
                        <a:t> </a:t>
                      </a:r>
                      <a:endParaRPr lang="es-CO" sz="1600" b="0" i="0" u="none" strike="noStrike" dirty="0">
                        <a:solidFill>
                          <a:schemeClr val="bg1"/>
                        </a:solidFill>
                        <a:effectLst/>
                        <a:latin typeface="Arial" panose="020B0604020202020204" pitchFamily="34" charset="0"/>
                        <a:cs typeface="Arial" panose="020B0604020202020204" pitchFamily="34" charset="0"/>
                      </a:endParaRPr>
                    </a:p>
                  </a:txBody>
                  <a:tcPr marL="16105" marR="16105" marT="16105" marB="0" anchor="ctr">
                    <a:solidFill>
                      <a:srgbClr val="002060"/>
                    </a:solidFill>
                  </a:tcPr>
                </a:tc>
                <a:tc>
                  <a:txBody>
                    <a:bodyPr/>
                    <a:lstStyle/>
                    <a:p>
                      <a:pPr algn="r" rtl="0" fontAlgn="ctr"/>
                      <a:r>
                        <a:rPr lang="es-CO" sz="1600" b="1" u="none" strike="noStrike" dirty="0">
                          <a:solidFill>
                            <a:schemeClr val="tx1"/>
                          </a:solidFill>
                          <a:effectLst/>
                          <a:latin typeface="Arial" panose="020B0604020202020204" pitchFamily="34" charset="0"/>
                          <a:cs typeface="Arial" panose="020B0604020202020204" pitchFamily="34" charset="0"/>
                        </a:rPr>
                        <a:t>TOTALES</a:t>
                      </a:r>
                      <a:endParaRPr lang="es-CO" sz="1600" b="1" i="0" u="none" strike="noStrike" dirty="0">
                        <a:solidFill>
                          <a:schemeClr val="tx1"/>
                        </a:solidFill>
                        <a:effectLst/>
                        <a:latin typeface="Arial" panose="020B0604020202020204" pitchFamily="34" charset="0"/>
                        <a:cs typeface="Arial" panose="020B0604020202020204" pitchFamily="34" charset="0"/>
                      </a:endParaRPr>
                    </a:p>
                  </a:txBody>
                  <a:tcPr marL="16105" marR="16105" marT="16105" marB="0" anchor="ctr">
                    <a:solidFill>
                      <a:schemeClr val="accent1">
                        <a:lumMod val="40000"/>
                        <a:lumOff val="60000"/>
                      </a:schemeClr>
                    </a:solidFill>
                  </a:tcPr>
                </a:tc>
                <a:tc>
                  <a:txBody>
                    <a:bodyPr/>
                    <a:lstStyle/>
                    <a:p>
                      <a:pPr algn="r" rtl="0" fontAlgn="ctr"/>
                      <a:r>
                        <a:rPr lang="es-CO" sz="1600" b="1" u="none" strike="noStrike" dirty="0">
                          <a:solidFill>
                            <a:schemeClr val="tx1"/>
                          </a:solidFill>
                          <a:effectLst/>
                          <a:latin typeface="Arial" panose="020B0604020202020204" pitchFamily="34" charset="0"/>
                          <a:cs typeface="Arial" panose="020B0604020202020204" pitchFamily="34" charset="0"/>
                        </a:rPr>
                        <a:t>$ 107.396.287.978,00</a:t>
                      </a:r>
                      <a:endParaRPr lang="es-CO" sz="1600" b="1" i="0" u="none" strike="noStrike" dirty="0">
                        <a:solidFill>
                          <a:schemeClr val="tx1"/>
                        </a:solidFill>
                        <a:effectLst/>
                        <a:latin typeface="Arial" panose="020B0604020202020204" pitchFamily="34" charset="0"/>
                        <a:cs typeface="Arial" panose="020B0604020202020204" pitchFamily="34" charset="0"/>
                      </a:endParaRPr>
                    </a:p>
                  </a:txBody>
                  <a:tcPr marL="16105" marR="16105" marT="16105" marB="0" anchor="ctr">
                    <a:solidFill>
                      <a:schemeClr val="accent1">
                        <a:lumMod val="40000"/>
                        <a:lumOff val="60000"/>
                      </a:schemeClr>
                    </a:solidFill>
                  </a:tcPr>
                </a:tc>
                <a:extLst>
                  <a:ext uri="{0D108BD9-81ED-4DB2-BD59-A6C34878D82A}">
                    <a16:rowId xmlns:a16="http://schemas.microsoft.com/office/drawing/2014/main" val="2509723597"/>
                  </a:ext>
                </a:extLst>
              </a:tr>
            </a:tbl>
          </a:graphicData>
        </a:graphic>
      </p:graphicFrame>
      <p:sp>
        <p:nvSpPr>
          <p:cNvPr id="6" name="CuadroTexto 5">
            <a:extLst>
              <a:ext uri="{FF2B5EF4-FFF2-40B4-BE49-F238E27FC236}">
                <a16:creationId xmlns:a16="http://schemas.microsoft.com/office/drawing/2014/main" id="{047C8A61-3B26-65A5-896A-AB703021CB53}"/>
              </a:ext>
            </a:extLst>
          </p:cNvPr>
          <p:cNvSpPr txBox="1"/>
          <p:nvPr/>
        </p:nvSpPr>
        <p:spPr>
          <a:xfrm>
            <a:off x="1105203" y="4772223"/>
            <a:ext cx="10171470" cy="1477328"/>
          </a:xfrm>
          <a:prstGeom prst="rect">
            <a:avLst/>
          </a:prstGeom>
          <a:noFill/>
        </p:spPr>
        <p:txBody>
          <a:bodyPr wrap="square" rtlCol="0">
            <a:spAutoFit/>
          </a:bodyPr>
          <a:lstStyle/>
          <a:p>
            <a:pPr algn="just"/>
            <a:r>
              <a:rPr lang="es-ES" dirty="0"/>
              <a:t>El presupuesto del FBS corresponde directamente del PGN conforme al presupuesto de la CGR, especialmente por el aporte que hace la CGR correspondiente al 2%(…) de su presupuesto anual ,así mismo, los rendimientos operacionales y </a:t>
            </a:r>
            <a:r>
              <a:rPr lang="es-ES" dirty="0" smtClean="0"/>
              <a:t>financieros, </a:t>
            </a:r>
            <a:r>
              <a:rPr lang="es-ES" dirty="0"/>
              <a:t>las sumas que recaude la Contraloría por concepto de las multas y como recursos propios* aquellos que recauda como contraprestación de los servicios médicos, colegio y por el margen de intermediación en los créditos.</a:t>
            </a:r>
            <a:endParaRPr lang="es-CO" dirty="0"/>
          </a:p>
        </p:txBody>
      </p:sp>
    </p:spTree>
    <p:extLst>
      <p:ext uri="{BB962C8B-B14F-4D97-AF65-F5344CB8AC3E}">
        <p14:creationId xmlns:p14="http://schemas.microsoft.com/office/powerpoint/2010/main" val="1647791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1" name="CuadroTexto 10">
            <a:extLst>
              <a:ext uri="{FF2B5EF4-FFF2-40B4-BE49-F238E27FC236}">
                <a16:creationId xmlns:a16="http://schemas.microsoft.com/office/drawing/2014/main" id="{6869B466-06E7-272B-2F7B-81D13853DF81}"/>
              </a:ext>
            </a:extLst>
          </p:cNvPr>
          <p:cNvSpPr txBox="1"/>
          <p:nvPr/>
        </p:nvSpPr>
        <p:spPr>
          <a:xfrm>
            <a:off x="1463994" y="959369"/>
            <a:ext cx="384531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2400" b="1" dirty="0" smtClean="0">
                <a:solidFill>
                  <a:srgbClr val="002060"/>
                </a:solidFill>
                <a:latin typeface="Calibri" panose="020F0502020204030204"/>
              </a:rPr>
              <a:t>CARTERA</a:t>
            </a:r>
            <a:endParaRPr kumimoji="0" lang="es-CO"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4" name="CuadroTexto 13"/>
          <p:cNvSpPr txBox="1"/>
          <p:nvPr/>
        </p:nvSpPr>
        <p:spPr>
          <a:xfrm>
            <a:off x="1262743" y="4417420"/>
            <a:ext cx="2904806" cy="261610"/>
          </a:xfrm>
          <a:prstGeom prst="rect">
            <a:avLst/>
          </a:prstGeom>
          <a:noFill/>
        </p:spPr>
        <p:txBody>
          <a:bodyPr wrap="square" rtlCol="0">
            <a:spAutoFit/>
          </a:bodyPr>
          <a:lstStyle/>
          <a:p>
            <a:r>
              <a:rPr lang="es-MX" sz="1100" dirty="0" smtClean="0"/>
              <a:t>Cifras en millones de pesos</a:t>
            </a:r>
            <a:endParaRPr lang="es-CO" sz="1100" dirty="0"/>
          </a:p>
        </p:txBody>
      </p:sp>
      <p:sp>
        <p:nvSpPr>
          <p:cNvPr id="16" name="CuadroTexto 15"/>
          <p:cNvSpPr txBox="1"/>
          <p:nvPr/>
        </p:nvSpPr>
        <p:spPr>
          <a:xfrm>
            <a:off x="1096742" y="1596267"/>
            <a:ext cx="6855279" cy="646331"/>
          </a:xfrm>
          <a:prstGeom prst="rect">
            <a:avLst/>
          </a:prstGeom>
          <a:noFill/>
        </p:spPr>
        <p:txBody>
          <a:bodyPr wrap="square" rtlCol="0">
            <a:spAutoFit/>
          </a:bodyPr>
          <a:lstStyle/>
          <a:p>
            <a:pPr algn="ctr"/>
            <a:r>
              <a:rPr lang="es-MX" b="1" dirty="0" smtClean="0"/>
              <a:t>ESTADO DE LA CARTERA</a:t>
            </a:r>
          </a:p>
          <a:p>
            <a:pPr algn="ctr"/>
            <a:r>
              <a:rPr lang="es-MX" dirty="0" smtClean="0"/>
              <a:t>Agosto de 2022</a:t>
            </a:r>
            <a:endParaRPr lang="es-CO" dirty="0"/>
          </a:p>
        </p:txBody>
      </p:sp>
      <p:graphicFrame>
        <p:nvGraphicFramePr>
          <p:cNvPr id="5" name="Objeto 4"/>
          <p:cNvGraphicFramePr>
            <a:graphicFrameLocks noChangeAspect="1"/>
          </p:cNvGraphicFramePr>
          <p:nvPr>
            <p:extLst>
              <p:ext uri="{D42A27DB-BD31-4B8C-83A1-F6EECF244321}">
                <p14:modId xmlns:p14="http://schemas.microsoft.com/office/powerpoint/2010/main" val="3544764881"/>
              </p:ext>
            </p:extLst>
          </p:nvPr>
        </p:nvGraphicFramePr>
        <p:xfrm>
          <a:off x="1262743" y="2166646"/>
          <a:ext cx="6831467" cy="2197950"/>
        </p:xfrm>
        <a:graphic>
          <a:graphicData uri="http://schemas.openxmlformats.org/presentationml/2006/ole">
            <mc:AlternateContent xmlns:mc="http://schemas.openxmlformats.org/markup-compatibility/2006">
              <mc:Choice xmlns:v="urn:schemas-microsoft-com:vml" Requires="v">
                <p:oleObj spid="_x0000_s2068" name="Hoja de cálculo" r:id="rId6" imgW="5476815" imgH="1762225" progId="Excel.Sheet.12">
                  <p:embed/>
                </p:oleObj>
              </mc:Choice>
              <mc:Fallback>
                <p:oleObj name="Hoja de cálculo" r:id="rId6" imgW="5476815" imgH="1762225" progId="Excel.Sheet.12">
                  <p:embed/>
                  <p:pic>
                    <p:nvPicPr>
                      <p:cNvPr id="0" name=""/>
                      <p:cNvPicPr/>
                      <p:nvPr/>
                    </p:nvPicPr>
                    <p:blipFill>
                      <a:blip r:embed="rId7"/>
                      <a:stretch>
                        <a:fillRect/>
                      </a:stretch>
                    </p:blipFill>
                    <p:spPr>
                      <a:xfrm>
                        <a:off x="1262743" y="2166646"/>
                        <a:ext cx="6831467" cy="2197950"/>
                      </a:xfrm>
                      <a:prstGeom prst="rect">
                        <a:avLst/>
                      </a:prstGeom>
                    </p:spPr>
                  </p:pic>
                </p:oleObj>
              </mc:Fallback>
            </mc:AlternateContent>
          </a:graphicData>
        </a:graphic>
      </p:graphicFrame>
    </p:spTree>
    <p:extLst>
      <p:ext uri="{BB962C8B-B14F-4D97-AF65-F5344CB8AC3E}">
        <p14:creationId xmlns:p14="http://schemas.microsoft.com/office/powerpoint/2010/main" val="29341991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67590" cy="6887980"/>
            <a:chOff x="0" y="0"/>
            <a:chExt cx="11867590"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67590" cy="6887980"/>
              <a:chOff x="0" y="0"/>
              <a:chExt cx="11867590"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4308" y="103913"/>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6" name="CuadroTexto 5">
            <a:extLst>
              <a:ext uri="{FF2B5EF4-FFF2-40B4-BE49-F238E27FC236}">
                <a16:creationId xmlns:a16="http://schemas.microsoft.com/office/drawing/2014/main" id="{05BD15AB-96CD-FB23-04F5-0DE8B8962B84}"/>
              </a:ext>
            </a:extLst>
          </p:cNvPr>
          <p:cNvSpPr txBox="1"/>
          <p:nvPr/>
        </p:nvSpPr>
        <p:spPr>
          <a:xfrm>
            <a:off x="1524390" y="72993"/>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0" name="CuadroTexto 9">
            <a:extLst>
              <a:ext uri="{FF2B5EF4-FFF2-40B4-BE49-F238E27FC236}">
                <a16:creationId xmlns:a16="http://schemas.microsoft.com/office/drawing/2014/main" id="{EA059005-D047-C572-3BFD-5631A86F7752}"/>
              </a:ext>
            </a:extLst>
          </p:cNvPr>
          <p:cNvSpPr txBox="1"/>
          <p:nvPr/>
        </p:nvSpPr>
        <p:spPr>
          <a:xfrm>
            <a:off x="849205" y="32926"/>
            <a:ext cx="675185" cy="830997"/>
          </a:xfrm>
          <a:prstGeom prst="rect">
            <a:avLst/>
          </a:prstGeom>
          <a:noFill/>
        </p:spPr>
        <p:txBody>
          <a:bodyPr wrap="none" rtlCol="0">
            <a:spAutoFit/>
          </a:bodyPr>
          <a:lstStyle/>
          <a:p>
            <a:r>
              <a:rPr lang="es-ES" sz="4800" b="1" dirty="0">
                <a:solidFill>
                  <a:schemeClr val="bg1">
                    <a:lumMod val="75000"/>
                  </a:schemeClr>
                </a:solidFill>
              </a:rPr>
              <a:t>C.</a:t>
            </a:r>
            <a:endParaRPr lang="es-CO" sz="4800" b="1" dirty="0">
              <a:solidFill>
                <a:schemeClr val="bg1">
                  <a:lumMod val="75000"/>
                </a:schemeClr>
              </a:solidFill>
            </a:endParaRPr>
          </a:p>
        </p:txBody>
      </p:sp>
      <p:sp>
        <p:nvSpPr>
          <p:cNvPr id="14" name="CuadroTexto 13">
            <a:extLst>
              <a:ext uri="{FF2B5EF4-FFF2-40B4-BE49-F238E27FC236}">
                <a16:creationId xmlns:a16="http://schemas.microsoft.com/office/drawing/2014/main" id="{CE23A220-8517-4391-99A3-719667C745A2}"/>
              </a:ext>
            </a:extLst>
          </p:cNvPr>
          <p:cNvSpPr txBox="1"/>
          <p:nvPr/>
        </p:nvSpPr>
        <p:spPr>
          <a:xfrm>
            <a:off x="5008728" y="991256"/>
            <a:ext cx="6683600"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MODERNIZACIÓN DE LA ESTRUCTURA DE LA ENTIDAD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Y FORTALECIMIENTO DE LA PLANTA DE PERSONAL </a:t>
            </a:r>
            <a:endParaRPr kumimoji="0" lang="es-CO"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grpSp>
        <p:nvGrpSpPr>
          <p:cNvPr id="16" name="Grupo 15">
            <a:extLst>
              <a:ext uri="{FF2B5EF4-FFF2-40B4-BE49-F238E27FC236}">
                <a16:creationId xmlns:a16="http://schemas.microsoft.com/office/drawing/2014/main" id="{717125CE-5D5D-4EAD-AAC9-E716F35119D1}"/>
              </a:ext>
            </a:extLst>
          </p:cNvPr>
          <p:cNvGrpSpPr/>
          <p:nvPr/>
        </p:nvGrpSpPr>
        <p:grpSpPr>
          <a:xfrm>
            <a:off x="864582" y="1844712"/>
            <a:ext cx="11012229" cy="3214033"/>
            <a:chOff x="664345" y="1104198"/>
            <a:chExt cx="10748898" cy="3784227"/>
          </a:xfrm>
        </p:grpSpPr>
        <p:grpSp>
          <p:nvGrpSpPr>
            <p:cNvPr id="17" name="Google Shape;176;p2">
              <a:extLst>
                <a:ext uri="{FF2B5EF4-FFF2-40B4-BE49-F238E27FC236}">
                  <a16:creationId xmlns:a16="http://schemas.microsoft.com/office/drawing/2014/main" id="{44392325-A20D-4DB6-8DEC-B2E76FD687D2}"/>
                </a:ext>
              </a:extLst>
            </p:cNvPr>
            <p:cNvGrpSpPr/>
            <p:nvPr/>
          </p:nvGrpSpPr>
          <p:grpSpPr>
            <a:xfrm>
              <a:off x="4000500" y="1104198"/>
              <a:ext cx="3891985" cy="1349023"/>
              <a:chOff x="4373481" y="411510"/>
              <a:chExt cx="1405754" cy="918766"/>
            </a:xfrm>
          </p:grpSpPr>
          <p:cxnSp>
            <p:nvCxnSpPr>
              <p:cNvPr id="32" name="Google Shape;177;p2">
                <a:extLst>
                  <a:ext uri="{FF2B5EF4-FFF2-40B4-BE49-F238E27FC236}">
                    <a16:creationId xmlns:a16="http://schemas.microsoft.com/office/drawing/2014/main" id="{4B6F983C-3599-4E5D-9DDB-16D8891786C6}"/>
                  </a:ext>
                </a:extLst>
              </p:cNvPr>
              <p:cNvCxnSpPr>
                <a:cxnSpLocks/>
                <a:stCxn id="33" idx="2"/>
                <a:endCxn id="30" idx="0"/>
              </p:cNvCxnSpPr>
              <p:nvPr/>
            </p:nvCxnSpPr>
            <p:spPr>
              <a:xfrm flipH="1">
                <a:off x="5076358" y="928977"/>
                <a:ext cx="0" cy="401299"/>
              </a:xfrm>
              <a:prstGeom prst="straightConnector1">
                <a:avLst/>
              </a:prstGeom>
              <a:solidFill>
                <a:schemeClr val="lt1"/>
              </a:solidFill>
              <a:ln w="25400" cap="flat" cmpd="sng">
                <a:solidFill>
                  <a:schemeClr val="accent2"/>
                </a:solidFill>
                <a:prstDash val="solid"/>
                <a:round/>
                <a:headEnd type="none" w="sm" len="sm"/>
                <a:tailEnd type="none" w="sm" len="sm"/>
              </a:ln>
            </p:spPr>
          </p:cxnSp>
          <p:sp>
            <p:nvSpPr>
              <p:cNvPr id="33" name="Google Shape;180;p2">
                <a:extLst>
                  <a:ext uri="{FF2B5EF4-FFF2-40B4-BE49-F238E27FC236}">
                    <a16:creationId xmlns:a16="http://schemas.microsoft.com/office/drawing/2014/main" id="{A8769CA1-4FB8-45CB-B96F-B550D2A65037}"/>
                  </a:ext>
                </a:extLst>
              </p:cNvPr>
              <p:cNvSpPr/>
              <p:nvPr/>
            </p:nvSpPr>
            <p:spPr>
              <a:xfrm>
                <a:off x="4373481" y="411510"/>
                <a:ext cx="1405754" cy="517467"/>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500" b="0" i="0" u="none" strike="noStrike" cap="none">
                  <a:solidFill>
                    <a:schemeClr val="dk1"/>
                  </a:solidFill>
                  <a:latin typeface="Arial" panose="020B0604020202020204" pitchFamily="34" charset="0"/>
                  <a:ea typeface="Calibri"/>
                  <a:cs typeface="Arial" panose="020B0604020202020204" pitchFamily="34" charset="0"/>
                  <a:sym typeface="Calibri"/>
                </a:endParaRPr>
              </a:p>
            </p:txBody>
          </p:sp>
          <p:sp>
            <p:nvSpPr>
              <p:cNvPr id="34" name="Google Shape;178;p2">
                <a:extLst>
                  <a:ext uri="{FF2B5EF4-FFF2-40B4-BE49-F238E27FC236}">
                    <a16:creationId xmlns:a16="http://schemas.microsoft.com/office/drawing/2014/main" id="{E8BB2DFD-EA61-4B32-8B48-4AB75B2A195E}"/>
                  </a:ext>
                </a:extLst>
              </p:cNvPr>
              <p:cNvSpPr/>
              <p:nvPr/>
            </p:nvSpPr>
            <p:spPr>
              <a:xfrm>
                <a:off x="4446110" y="460228"/>
                <a:ext cx="1260497" cy="420152"/>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500" b="0" i="0" u="none" strike="noStrike" cap="none" dirty="0">
                    <a:solidFill>
                      <a:schemeClr val="dk1"/>
                    </a:solidFill>
                    <a:latin typeface="Arial" panose="020B0604020202020204" pitchFamily="34" charset="0"/>
                    <a:ea typeface="Calibri"/>
                    <a:cs typeface="Arial" panose="020B0604020202020204" pitchFamily="34" charset="0"/>
                    <a:sym typeface="Calibri"/>
                  </a:rPr>
                  <a:t>Junta Directiva</a:t>
                </a:r>
                <a:endParaRPr sz="15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grpSp>
        <p:grpSp>
          <p:nvGrpSpPr>
            <p:cNvPr id="19" name="Google Shape;181;p2">
              <a:extLst>
                <a:ext uri="{FF2B5EF4-FFF2-40B4-BE49-F238E27FC236}">
                  <a16:creationId xmlns:a16="http://schemas.microsoft.com/office/drawing/2014/main" id="{62340D8F-343A-41F9-93F4-F06F8A40C08D}"/>
                </a:ext>
              </a:extLst>
            </p:cNvPr>
            <p:cNvGrpSpPr/>
            <p:nvPr/>
          </p:nvGrpSpPr>
          <p:grpSpPr>
            <a:xfrm>
              <a:off x="4101039" y="2453221"/>
              <a:ext cx="3690906" cy="804000"/>
              <a:chOff x="4373480" y="1079194"/>
              <a:chExt cx="1417441" cy="822410"/>
            </a:xfrm>
          </p:grpSpPr>
          <p:sp>
            <p:nvSpPr>
              <p:cNvPr id="30" name="Google Shape;182;p2">
                <a:extLst>
                  <a:ext uri="{FF2B5EF4-FFF2-40B4-BE49-F238E27FC236}">
                    <a16:creationId xmlns:a16="http://schemas.microsoft.com/office/drawing/2014/main" id="{D4EFE9AA-F04B-4B11-B1EE-83CB8423FEEB}"/>
                  </a:ext>
                </a:extLst>
              </p:cNvPr>
              <p:cNvSpPr/>
              <p:nvPr/>
            </p:nvSpPr>
            <p:spPr>
              <a:xfrm>
                <a:off x="4373480" y="1079194"/>
                <a:ext cx="1417441" cy="822410"/>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500" b="0" i="0" u="none" strike="noStrike" cap="none">
                  <a:solidFill>
                    <a:schemeClr val="dk1"/>
                  </a:solidFill>
                  <a:latin typeface="Arial" panose="020B0604020202020204" pitchFamily="34" charset="0"/>
                  <a:ea typeface="Calibri"/>
                  <a:cs typeface="Arial" panose="020B0604020202020204" pitchFamily="34" charset="0"/>
                  <a:sym typeface="Calibri"/>
                </a:endParaRPr>
              </a:p>
            </p:txBody>
          </p:sp>
          <p:sp>
            <p:nvSpPr>
              <p:cNvPr id="31" name="Google Shape;179;p2">
                <a:extLst>
                  <a:ext uri="{FF2B5EF4-FFF2-40B4-BE49-F238E27FC236}">
                    <a16:creationId xmlns:a16="http://schemas.microsoft.com/office/drawing/2014/main" id="{BC90AA04-0018-422D-BF41-E16DCCBF16F6}"/>
                  </a:ext>
                </a:extLst>
              </p:cNvPr>
              <p:cNvSpPr/>
              <p:nvPr/>
            </p:nvSpPr>
            <p:spPr>
              <a:xfrm>
                <a:off x="4446712" y="1156623"/>
                <a:ext cx="1270976" cy="667552"/>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500" b="0" i="0" u="none" strike="noStrike" cap="none" dirty="0">
                    <a:solidFill>
                      <a:schemeClr val="dk1"/>
                    </a:solidFill>
                    <a:latin typeface="Arial" panose="020B0604020202020204" pitchFamily="34" charset="0"/>
                    <a:ea typeface="Calibri"/>
                    <a:cs typeface="Arial" panose="020B0604020202020204" pitchFamily="34" charset="0"/>
                    <a:sym typeface="Calibri"/>
                  </a:rPr>
                  <a:t>Gerencia</a:t>
                </a:r>
                <a:endParaRPr sz="15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grpSp>
        <p:grpSp>
          <p:nvGrpSpPr>
            <p:cNvPr id="20" name="Google Shape;183;p2">
              <a:extLst>
                <a:ext uri="{FF2B5EF4-FFF2-40B4-BE49-F238E27FC236}">
                  <a16:creationId xmlns:a16="http://schemas.microsoft.com/office/drawing/2014/main" id="{390CED40-50BC-4CB2-B651-6202B467AB0E}"/>
                </a:ext>
              </a:extLst>
            </p:cNvPr>
            <p:cNvGrpSpPr/>
            <p:nvPr/>
          </p:nvGrpSpPr>
          <p:grpSpPr>
            <a:xfrm>
              <a:off x="8285472" y="3934319"/>
              <a:ext cx="3127771" cy="954106"/>
              <a:chOff x="7203869" y="2355726"/>
              <a:chExt cx="1332600" cy="603000"/>
            </a:xfrm>
          </p:grpSpPr>
          <p:sp>
            <p:nvSpPr>
              <p:cNvPr id="28" name="Google Shape;184;p2">
                <a:extLst>
                  <a:ext uri="{FF2B5EF4-FFF2-40B4-BE49-F238E27FC236}">
                    <a16:creationId xmlns:a16="http://schemas.microsoft.com/office/drawing/2014/main" id="{23A0E395-B51A-4171-B279-8326E35C3031}"/>
                  </a:ext>
                </a:extLst>
              </p:cNvPr>
              <p:cNvSpPr/>
              <p:nvPr/>
            </p:nvSpPr>
            <p:spPr>
              <a:xfrm>
                <a:off x="7203869" y="2355726"/>
                <a:ext cx="1332600" cy="6030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panose="020B0604020202020204" pitchFamily="34" charset="0"/>
                  <a:ea typeface="Calibri"/>
                  <a:cs typeface="Arial" panose="020B0604020202020204" pitchFamily="34" charset="0"/>
                  <a:sym typeface="Calibri"/>
                </a:endParaRPr>
              </a:p>
            </p:txBody>
          </p:sp>
          <p:sp>
            <p:nvSpPr>
              <p:cNvPr id="29" name="Google Shape;185;p2">
                <a:extLst>
                  <a:ext uri="{FF2B5EF4-FFF2-40B4-BE49-F238E27FC236}">
                    <a16:creationId xmlns:a16="http://schemas.microsoft.com/office/drawing/2014/main" id="{DF1540C9-8CB2-450C-BE20-3A075F90E0DD}"/>
                  </a:ext>
                </a:extLst>
              </p:cNvPr>
              <p:cNvSpPr/>
              <p:nvPr/>
            </p:nvSpPr>
            <p:spPr>
              <a:xfrm>
                <a:off x="7272718" y="2412486"/>
                <a:ext cx="1194900" cy="4896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400" b="0" i="0" u="none" strike="noStrike" cap="none" dirty="0">
                    <a:solidFill>
                      <a:schemeClr val="dk1"/>
                    </a:solidFill>
                    <a:latin typeface="Arial" panose="020B0604020202020204" pitchFamily="34" charset="0"/>
                    <a:ea typeface="Calibri"/>
                    <a:cs typeface="Arial" panose="020B0604020202020204" pitchFamily="34" charset="0"/>
                    <a:sym typeface="Calibri"/>
                  </a:rPr>
                  <a:t>Dirección Administrativa y Financiera</a:t>
                </a:r>
                <a:endParaRPr sz="14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grpSp>
        <p:grpSp>
          <p:nvGrpSpPr>
            <p:cNvPr id="21" name="Google Shape;186;p2">
              <a:extLst>
                <a:ext uri="{FF2B5EF4-FFF2-40B4-BE49-F238E27FC236}">
                  <a16:creationId xmlns:a16="http://schemas.microsoft.com/office/drawing/2014/main" id="{CC3E36CC-A2AC-47A1-8C45-D9FF1EC29F33}"/>
                </a:ext>
              </a:extLst>
            </p:cNvPr>
            <p:cNvGrpSpPr/>
            <p:nvPr/>
          </p:nvGrpSpPr>
          <p:grpSpPr>
            <a:xfrm>
              <a:off x="671513" y="3934318"/>
              <a:ext cx="3127771" cy="954107"/>
              <a:chOff x="5341144" y="2355726"/>
              <a:chExt cx="1332600" cy="603000"/>
            </a:xfrm>
          </p:grpSpPr>
          <p:sp>
            <p:nvSpPr>
              <p:cNvPr id="26" name="Google Shape;187;p2">
                <a:extLst>
                  <a:ext uri="{FF2B5EF4-FFF2-40B4-BE49-F238E27FC236}">
                    <a16:creationId xmlns:a16="http://schemas.microsoft.com/office/drawing/2014/main" id="{6A54F8DC-6F2B-414F-A07E-B40C8CBB19AB}"/>
                  </a:ext>
                </a:extLst>
              </p:cNvPr>
              <p:cNvSpPr/>
              <p:nvPr/>
            </p:nvSpPr>
            <p:spPr>
              <a:xfrm>
                <a:off x="5341144" y="2355726"/>
                <a:ext cx="1332600" cy="6030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panose="020B0604020202020204" pitchFamily="34" charset="0"/>
                  <a:ea typeface="Calibri"/>
                  <a:cs typeface="Arial" panose="020B0604020202020204" pitchFamily="34" charset="0"/>
                  <a:sym typeface="Calibri"/>
                </a:endParaRPr>
              </a:p>
            </p:txBody>
          </p:sp>
          <p:sp>
            <p:nvSpPr>
              <p:cNvPr id="27" name="Google Shape;188;p2">
                <a:extLst>
                  <a:ext uri="{FF2B5EF4-FFF2-40B4-BE49-F238E27FC236}">
                    <a16:creationId xmlns:a16="http://schemas.microsoft.com/office/drawing/2014/main" id="{C3D55E87-BFAC-4D6F-B87B-498137A085B0}"/>
                  </a:ext>
                </a:extLst>
              </p:cNvPr>
              <p:cNvSpPr/>
              <p:nvPr/>
            </p:nvSpPr>
            <p:spPr>
              <a:xfrm>
                <a:off x="5399757" y="2412486"/>
                <a:ext cx="1194900" cy="4896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400" b="0" i="0" u="none" strike="noStrike" cap="none" dirty="0">
                    <a:solidFill>
                      <a:schemeClr val="dk1"/>
                    </a:solidFill>
                    <a:latin typeface="Arial" panose="020B0604020202020204" pitchFamily="34" charset="0"/>
                    <a:ea typeface="Calibri"/>
                    <a:cs typeface="Arial" panose="020B0604020202020204" pitchFamily="34" charset="0"/>
                    <a:sym typeface="Calibri"/>
                  </a:rPr>
                  <a:t>Dirección de Desarrollo y                         Bienestar Social</a:t>
                </a:r>
                <a:endParaRPr sz="14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grpSp>
        <p:cxnSp>
          <p:nvCxnSpPr>
            <p:cNvPr id="22" name="Google Shape;204;p2">
              <a:extLst>
                <a:ext uri="{FF2B5EF4-FFF2-40B4-BE49-F238E27FC236}">
                  <a16:creationId xmlns:a16="http://schemas.microsoft.com/office/drawing/2014/main" id="{F914E684-1D4A-4F0B-9301-F9FE35749310}"/>
                </a:ext>
              </a:extLst>
            </p:cNvPr>
            <p:cNvCxnSpPr>
              <a:cxnSpLocks/>
              <a:stCxn id="26" idx="0"/>
              <a:endCxn id="30" idx="2"/>
            </p:cNvCxnSpPr>
            <p:nvPr/>
          </p:nvCxnSpPr>
          <p:spPr>
            <a:xfrm rot="5400000" flipH="1" flipV="1">
              <a:off x="3752397" y="1740224"/>
              <a:ext cx="677097" cy="3711093"/>
            </a:xfrm>
            <a:prstGeom prst="bentConnector3">
              <a:avLst>
                <a:gd name="adj1" fmla="val 50000"/>
              </a:avLst>
            </a:prstGeom>
            <a:solidFill>
              <a:schemeClr val="lt1"/>
            </a:solidFill>
            <a:ln w="25400" cap="flat" cmpd="sng">
              <a:solidFill>
                <a:schemeClr val="accent6"/>
              </a:solidFill>
              <a:prstDash val="solid"/>
              <a:round/>
              <a:headEnd type="none" w="sm" len="sm"/>
              <a:tailEnd type="none" w="sm" len="sm"/>
            </a:ln>
          </p:spPr>
        </p:cxnSp>
        <p:cxnSp>
          <p:nvCxnSpPr>
            <p:cNvPr id="23" name="Google Shape;205;p2">
              <a:extLst>
                <a:ext uri="{FF2B5EF4-FFF2-40B4-BE49-F238E27FC236}">
                  <a16:creationId xmlns:a16="http://schemas.microsoft.com/office/drawing/2014/main" id="{871F11F1-8B17-4919-9536-5E06AD23F60A}"/>
                </a:ext>
              </a:extLst>
            </p:cNvPr>
            <p:cNvCxnSpPr>
              <a:cxnSpLocks/>
              <a:stCxn id="28" idx="0"/>
              <a:endCxn id="30" idx="2"/>
            </p:cNvCxnSpPr>
            <p:nvPr/>
          </p:nvCxnSpPr>
          <p:spPr>
            <a:xfrm rot="16200000" flipV="1">
              <a:off x="7559376" y="1644337"/>
              <a:ext cx="677098" cy="3902866"/>
            </a:xfrm>
            <a:prstGeom prst="bentConnector3">
              <a:avLst>
                <a:gd name="adj1" fmla="val 50000"/>
              </a:avLst>
            </a:prstGeom>
            <a:solidFill>
              <a:schemeClr val="lt1"/>
            </a:solidFill>
            <a:ln w="25400" cap="flat" cmpd="sng">
              <a:solidFill>
                <a:schemeClr val="accent6"/>
              </a:solidFill>
              <a:prstDash val="solid"/>
              <a:round/>
              <a:headEnd type="none" w="sm" len="sm"/>
              <a:tailEnd type="none" w="sm" len="sm"/>
            </a:ln>
          </p:spPr>
        </p:cxnSp>
        <p:sp>
          <p:nvSpPr>
            <p:cNvPr id="24" name="Elipse 23">
              <a:extLst>
                <a:ext uri="{FF2B5EF4-FFF2-40B4-BE49-F238E27FC236}">
                  <a16:creationId xmlns:a16="http://schemas.microsoft.com/office/drawing/2014/main" id="{3DEAADC3-4D66-42DE-A033-56822568514D}"/>
                </a:ext>
              </a:extLst>
            </p:cNvPr>
            <p:cNvSpPr/>
            <p:nvPr/>
          </p:nvSpPr>
          <p:spPr>
            <a:xfrm>
              <a:off x="8358029" y="2466541"/>
              <a:ext cx="3055214" cy="771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a:solidFill>
                    <a:schemeClr val="tx1"/>
                  </a:solidFill>
                  <a:latin typeface="Arial" panose="020B0604020202020204" pitchFamily="34" charset="0"/>
                  <a:cs typeface="Arial" panose="020B0604020202020204" pitchFamily="34" charset="0"/>
                </a:rPr>
                <a:t>Comisión de Personal</a:t>
              </a:r>
            </a:p>
          </p:txBody>
        </p:sp>
        <p:sp>
          <p:nvSpPr>
            <p:cNvPr id="25" name="Elipse 24">
              <a:extLst>
                <a:ext uri="{FF2B5EF4-FFF2-40B4-BE49-F238E27FC236}">
                  <a16:creationId xmlns:a16="http://schemas.microsoft.com/office/drawing/2014/main" id="{84587AE4-4400-4A23-B208-950824CF572E}"/>
                </a:ext>
              </a:extLst>
            </p:cNvPr>
            <p:cNvSpPr/>
            <p:nvPr/>
          </p:nvSpPr>
          <p:spPr>
            <a:xfrm>
              <a:off x="664345" y="2516858"/>
              <a:ext cx="2942167" cy="67709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a:solidFill>
                    <a:schemeClr val="tx1"/>
                  </a:solidFill>
                  <a:latin typeface="Arial" panose="020B0604020202020204" pitchFamily="34" charset="0"/>
                  <a:cs typeface="Arial" panose="020B0604020202020204" pitchFamily="34" charset="0"/>
                </a:rPr>
                <a:t>Comité de Coordinación del Sistema de Control Interno</a:t>
              </a:r>
            </a:p>
          </p:txBody>
        </p:sp>
      </p:grpSp>
      <p:sp>
        <p:nvSpPr>
          <p:cNvPr id="4" name="CuadroTexto 3">
            <a:extLst>
              <a:ext uri="{FF2B5EF4-FFF2-40B4-BE49-F238E27FC236}">
                <a16:creationId xmlns:a16="http://schemas.microsoft.com/office/drawing/2014/main" id="{1B35D0D6-4A66-43E7-AAEE-AC0482FF518B}"/>
              </a:ext>
            </a:extLst>
          </p:cNvPr>
          <p:cNvSpPr txBox="1"/>
          <p:nvPr/>
        </p:nvSpPr>
        <p:spPr>
          <a:xfrm>
            <a:off x="1186797" y="5235973"/>
            <a:ext cx="10114134" cy="1015663"/>
          </a:xfrm>
          <a:prstGeom prst="rect">
            <a:avLst/>
          </a:prstGeom>
          <a:noFill/>
        </p:spPr>
        <p:txBody>
          <a:bodyPr wrap="square" rtlCol="0">
            <a:spAutoFit/>
          </a:bodyPr>
          <a:lstStyle/>
          <a:p>
            <a:pPr algn="just"/>
            <a:r>
              <a:rPr lang="es-CO" sz="1500" dirty="0">
                <a:latin typeface="Arial" panose="020B0604020202020204" pitchFamily="34" charset="0"/>
                <a:cs typeface="Arial" panose="020B0604020202020204" pitchFamily="34" charset="0"/>
              </a:rPr>
              <a:t>El FBSCGR contaba con una estructura conformada fundamentalmente por tres (3) dependencias del nivel directivo con muchos procesos a cargo, soportados en áreas de trabajo sin coordinaciones, conformadas por empleos en su mayoría del nivel técnico y asistencial, y algunos empleos del nivel profesional con grados que no correspondían a los roles y responsabilidades que desempeñan en la realidad, estructura que no se modernizaba desde el año 2000. </a:t>
            </a:r>
          </a:p>
        </p:txBody>
      </p:sp>
    </p:spTree>
    <p:extLst>
      <p:ext uri="{BB962C8B-B14F-4D97-AF65-F5344CB8AC3E}">
        <p14:creationId xmlns:p14="http://schemas.microsoft.com/office/powerpoint/2010/main" val="2575380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67590" cy="6887980"/>
            <a:chOff x="0" y="0"/>
            <a:chExt cx="11867590"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67590" cy="6887980"/>
              <a:chOff x="0" y="0"/>
              <a:chExt cx="11867590"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4308" y="103913"/>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FF0000"/>
                </a:solidFill>
              </a:endParaRPr>
            </a:p>
          </p:txBody>
        </p:sp>
      </p:grpSp>
      <p:sp>
        <p:nvSpPr>
          <p:cNvPr id="6" name="CuadroTexto 5">
            <a:extLst>
              <a:ext uri="{FF2B5EF4-FFF2-40B4-BE49-F238E27FC236}">
                <a16:creationId xmlns:a16="http://schemas.microsoft.com/office/drawing/2014/main" id="{05BD15AB-96CD-FB23-04F5-0DE8B8962B84}"/>
              </a:ext>
            </a:extLst>
          </p:cNvPr>
          <p:cNvSpPr txBox="1"/>
          <p:nvPr/>
        </p:nvSpPr>
        <p:spPr>
          <a:xfrm>
            <a:off x="1460843" y="11031"/>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0" name="CuadroTexto 9">
            <a:extLst>
              <a:ext uri="{FF2B5EF4-FFF2-40B4-BE49-F238E27FC236}">
                <a16:creationId xmlns:a16="http://schemas.microsoft.com/office/drawing/2014/main" id="{EA059005-D047-C572-3BFD-5631A86F7752}"/>
              </a:ext>
            </a:extLst>
          </p:cNvPr>
          <p:cNvSpPr txBox="1"/>
          <p:nvPr/>
        </p:nvSpPr>
        <p:spPr>
          <a:xfrm>
            <a:off x="849205" y="32926"/>
            <a:ext cx="675185" cy="830997"/>
          </a:xfrm>
          <a:prstGeom prst="rect">
            <a:avLst/>
          </a:prstGeom>
          <a:noFill/>
        </p:spPr>
        <p:txBody>
          <a:bodyPr wrap="none" rtlCol="0">
            <a:spAutoFit/>
          </a:bodyPr>
          <a:lstStyle/>
          <a:p>
            <a:r>
              <a:rPr lang="es-ES" sz="4800" b="1" dirty="0">
                <a:solidFill>
                  <a:schemeClr val="bg1">
                    <a:lumMod val="75000"/>
                  </a:schemeClr>
                </a:solidFill>
              </a:rPr>
              <a:t>C.</a:t>
            </a:r>
            <a:endParaRPr lang="es-CO" sz="4800" b="1" dirty="0">
              <a:solidFill>
                <a:schemeClr val="bg1">
                  <a:lumMod val="75000"/>
                </a:schemeClr>
              </a:solidFill>
            </a:endParaRPr>
          </a:p>
        </p:txBody>
      </p:sp>
      <p:grpSp>
        <p:nvGrpSpPr>
          <p:cNvPr id="35" name="Grupo 34">
            <a:extLst>
              <a:ext uri="{FF2B5EF4-FFF2-40B4-BE49-F238E27FC236}">
                <a16:creationId xmlns:a16="http://schemas.microsoft.com/office/drawing/2014/main" id="{C09FD525-14A5-4C04-AC1A-9D6EACEEADAC}"/>
              </a:ext>
            </a:extLst>
          </p:cNvPr>
          <p:cNvGrpSpPr/>
          <p:nvPr/>
        </p:nvGrpSpPr>
        <p:grpSpPr>
          <a:xfrm>
            <a:off x="599115" y="635683"/>
            <a:ext cx="11183645" cy="4094225"/>
            <a:chOff x="12964" y="627329"/>
            <a:chExt cx="11617565" cy="4329617"/>
          </a:xfrm>
        </p:grpSpPr>
        <p:grpSp>
          <p:nvGrpSpPr>
            <p:cNvPr id="36" name="Google Shape;176;p2">
              <a:extLst>
                <a:ext uri="{FF2B5EF4-FFF2-40B4-BE49-F238E27FC236}">
                  <a16:creationId xmlns:a16="http://schemas.microsoft.com/office/drawing/2014/main" id="{7484AF91-6568-4F69-88BE-5F75BB5B826B}"/>
                </a:ext>
              </a:extLst>
            </p:cNvPr>
            <p:cNvGrpSpPr/>
            <p:nvPr/>
          </p:nvGrpSpPr>
          <p:grpSpPr>
            <a:xfrm>
              <a:off x="5187068" y="627329"/>
              <a:ext cx="3181156" cy="1099271"/>
              <a:chOff x="4385024" y="421091"/>
              <a:chExt cx="1405754" cy="825759"/>
            </a:xfrm>
          </p:grpSpPr>
          <p:cxnSp>
            <p:nvCxnSpPr>
              <p:cNvPr id="71" name="Google Shape;177;p2">
                <a:extLst>
                  <a:ext uri="{FF2B5EF4-FFF2-40B4-BE49-F238E27FC236}">
                    <a16:creationId xmlns:a16="http://schemas.microsoft.com/office/drawing/2014/main" id="{30B0D575-0926-4182-9050-96319EF34EE9}"/>
                  </a:ext>
                </a:extLst>
              </p:cNvPr>
              <p:cNvCxnSpPr>
                <a:cxnSpLocks/>
                <a:stCxn id="72" idx="2"/>
                <a:endCxn id="69" idx="0"/>
              </p:cNvCxnSpPr>
              <p:nvPr/>
            </p:nvCxnSpPr>
            <p:spPr>
              <a:xfrm>
                <a:off x="5087901" y="938558"/>
                <a:ext cx="0" cy="308292"/>
              </a:xfrm>
              <a:prstGeom prst="straightConnector1">
                <a:avLst/>
              </a:prstGeom>
              <a:solidFill>
                <a:schemeClr val="lt1"/>
              </a:solidFill>
              <a:ln w="25400" cap="flat" cmpd="sng">
                <a:solidFill>
                  <a:schemeClr val="accent2"/>
                </a:solidFill>
                <a:prstDash val="solid"/>
                <a:round/>
                <a:headEnd type="none" w="sm" len="sm"/>
                <a:tailEnd type="none" w="sm" len="sm"/>
              </a:ln>
            </p:spPr>
          </p:cxnSp>
          <p:sp>
            <p:nvSpPr>
              <p:cNvPr id="72" name="Google Shape;180;p2">
                <a:extLst>
                  <a:ext uri="{FF2B5EF4-FFF2-40B4-BE49-F238E27FC236}">
                    <a16:creationId xmlns:a16="http://schemas.microsoft.com/office/drawing/2014/main" id="{A62D1AAB-D458-4E95-8277-C59BAC4875A6}"/>
                  </a:ext>
                </a:extLst>
              </p:cNvPr>
              <p:cNvSpPr/>
              <p:nvPr/>
            </p:nvSpPr>
            <p:spPr>
              <a:xfrm>
                <a:off x="4385024" y="421091"/>
                <a:ext cx="1405754" cy="517467"/>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500" b="0" i="0" u="none" strike="noStrike" cap="none">
                  <a:solidFill>
                    <a:schemeClr val="dk1"/>
                  </a:solidFill>
                  <a:latin typeface="Calibri"/>
                  <a:ea typeface="Calibri"/>
                  <a:cs typeface="Calibri"/>
                  <a:sym typeface="Calibri"/>
                </a:endParaRPr>
              </a:p>
            </p:txBody>
          </p:sp>
          <p:sp>
            <p:nvSpPr>
              <p:cNvPr id="73" name="Google Shape;178;p2">
                <a:extLst>
                  <a:ext uri="{FF2B5EF4-FFF2-40B4-BE49-F238E27FC236}">
                    <a16:creationId xmlns:a16="http://schemas.microsoft.com/office/drawing/2014/main" id="{379BC726-9C3D-4322-B626-F7488813E4CD}"/>
                  </a:ext>
                </a:extLst>
              </p:cNvPr>
              <p:cNvSpPr/>
              <p:nvPr/>
            </p:nvSpPr>
            <p:spPr>
              <a:xfrm>
                <a:off x="4455891" y="480856"/>
                <a:ext cx="1260497" cy="420152"/>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500" b="0" i="0" u="none" strike="noStrike" cap="none">
                    <a:solidFill>
                      <a:schemeClr val="dk1"/>
                    </a:solidFill>
                    <a:latin typeface="Calibri"/>
                    <a:ea typeface="Calibri"/>
                    <a:cs typeface="Calibri"/>
                    <a:sym typeface="Calibri"/>
                  </a:rPr>
                  <a:t>Junta Directiva</a:t>
                </a:r>
                <a:endParaRPr sz="1500" b="0" i="0" u="none" strike="noStrike" cap="none">
                  <a:solidFill>
                    <a:schemeClr val="dk1"/>
                  </a:solidFill>
                  <a:latin typeface="Calibri"/>
                  <a:ea typeface="Calibri"/>
                  <a:cs typeface="Calibri"/>
                  <a:sym typeface="Calibri"/>
                </a:endParaRPr>
              </a:p>
            </p:txBody>
          </p:sp>
        </p:grpSp>
        <p:grpSp>
          <p:nvGrpSpPr>
            <p:cNvPr id="37" name="Google Shape;181;p2">
              <a:extLst>
                <a:ext uri="{FF2B5EF4-FFF2-40B4-BE49-F238E27FC236}">
                  <a16:creationId xmlns:a16="http://schemas.microsoft.com/office/drawing/2014/main" id="{DBC9338C-CCFB-4C9F-9033-B715592F1DBA}"/>
                </a:ext>
              </a:extLst>
            </p:cNvPr>
            <p:cNvGrpSpPr/>
            <p:nvPr/>
          </p:nvGrpSpPr>
          <p:grpSpPr>
            <a:xfrm>
              <a:off x="5212776" y="1516694"/>
              <a:ext cx="3129742" cy="1061854"/>
              <a:chOff x="4373480" y="1079194"/>
              <a:chExt cx="1417441" cy="822410"/>
            </a:xfrm>
          </p:grpSpPr>
          <p:sp>
            <p:nvSpPr>
              <p:cNvPr id="69" name="Google Shape;182;p2">
                <a:extLst>
                  <a:ext uri="{FF2B5EF4-FFF2-40B4-BE49-F238E27FC236}">
                    <a16:creationId xmlns:a16="http://schemas.microsoft.com/office/drawing/2014/main" id="{0F6C9ED0-7E9E-4C33-B6B5-72BF3AD9147E}"/>
                  </a:ext>
                </a:extLst>
              </p:cNvPr>
              <p:cNvSpPr/>
              <p:nvPr/>
            </p:nvSpPr>
            <p:spPr>
              <a:xfrm>
                <a:off x="4373480" y="1079194"/>
                <a:ext cx="1417441" cy="822410"/>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500" b="0" i="0" u="none" strike="noStrike" cap="none">
                  <a:solidFill>
                    <a:schemeClr val="dk1"/>
                  </a:solidFill>
                  <a:latin typeface="Calibri"/>
                  <a:ea typeface="Calibri"/>
                  <a:cs typeface="Calibri"/>
                  <a:sym typeface="Calibri"/>
                </a:endParaRPr>
              </a:p>
            </p:txBody>
          </p:sp>
          <p:sp>
            <p:nvSpPr>
              <p:cNvPr id="70" name="Google Shape;179;p2">
                <a:extLst>
                  <a:ext uri="{FF2B5EF4-FFF2-40B4-BE49-F238E27FC236}">
                    <a16:creationId xmlns:a16="http://schemas.microsoft.com/office/drawing/2014/main" id="{4874BF28-44D9-4E3C-9802-7B6F0C64DB6A}"/>
                  </a:ext>
                </a:extLst>
              </p:cNvPr>
              <p:cNvSpPr/>
              <p:nvPr/>
            </p:nvSpPr>
            <p:spPr>
              <a:xfrm>
                <a:off x="4446712" y="1156623"/>
                <a:ext cx="1270976" cy="667552"/>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500" b="0" i="0" u="none" strike="noStrike" cap="none">
                    <a:solidFill>
                      <a:schemeClr val="dk1"/>
                    </a:solidFill>
                    <a:latin typeface="Calibri"/>
                    <a:ea typeface="Calibri"/>
                    <a:cs typeface="Calibri"/>
                    <a:sym typeface="Calibri"/>
                  </a:rPr>
                  <a:t>Gerencia</a:t>
                </a:r>
                <a:endParaRPr sz="1500" b="0" i="0" u="none" strike="noStrike" cap="none">
                  <a:solidFill>
                    <a:schemeClr val="dk1"/>
                  </a:solidFill>
                  <a:latin typeface="Calibri"/>
                  <a:ea typeface="Calibri"/>
                  <a:cs typeface="Calibri"/>
                  <a:sym typeface="Calibri"/>
                </a:endParaRPr>
              </a:p>
            </p:txBody>
          </p:sp>
        </p:grpSp>
        <p:grpSp>
          <p:nvGrpSpPr>
            <p:cNvPr id="38" name="Google Shape;183;p2">
              <a:extLst>
                <a:ext uri="{FF2B5EF4-FFF2-40B4-BE49-F238E27FC236}">
                  <a16:creationId xmlns:a16="http://schemas.microsoft.com/office/drawing/2014/main" id="{0586AF4B-7395-4357-95DD-7C0E1896CC00}"/>
                </a:ext>
              </a:extLst>
            </p:cNvPr>
            <p:cNvGrpSpPr/>
            <p:nvPr/>
          </p:nvGrpSpPr>
          <p:grpSpPr>
            <a:xfrm>
              <a:off x="6565238" y="3089194"/>
              <a:ext cx="5065291" cy="605148"/>
              <a:chOff x="7251222" y="1739819"/>
              <a:chExt cx="1332600" cy="603000"/>
            </a:xfrm>
          </p:grpSpPr>
          <p:sp>
            <p:nvSpPr>
              <p:cNvPr id="67" name="Google Shape;184;p2">
                <a:extLst>
                  <a:ext uri="{FF2B5EF4-FFF2-40B4-BE49-F238E27FC236}">
                    <a16:creationId xmlns:a16="http://schemas.microsoft.com/office/drawing/2014/main" id="{F206116B-F31C-43A2-9CD0-7665119C1857}"/>
                  </a:ext>
                </a:extLst>
              </p:cNvPr>
              <p:cNvSpPr/>
              <p:nvPr/>
            </p:nvSpPr>
            <p:spPr>
              <a:xfrm>
                <a:off x="7251222" y="1739819"/>
                <a:ext cx="1332600" cy="6030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dirty="0">
                  <a:solidFill>
                    <a:schemeClr val="dk1"/>
                  </a:solidFill>
                  <a:latin typeface="Calibri"/>
                  <a:ea typeface="Calibri"/>
                  <a:cs typeface="Calibri"/>
                  <a:sym typeface="Calibri"/>
                </a:endParaRPr>
              </a:p>
            </p:txBody>
          </p:sp>
          <p:sp>
            <p:nvSpPr>
              <p:cNvPr id="68" name="Google Shape;185;p2">
                <a:extLst>
                  <a:ext uri="{FF2B5EF4-FFF2-40B4-BE49-F238E27FC236}">
                    <a16:creationId xmlns:a16="http://schemas.microsoft.com/office/drawing/2014/main" id="{D1C246B1-AFBD-4769-B606-FBF5283D3A81}"/>
                  </a:ext>
                </a:extLst>
              </p:cNvPr>
              <p:cNvSpPr/>
              <p:nvPr/>
            </p:nvSpPr>
            <p:spPr>
              <a:xfrm>
                <a:off x="7288488" y="1849008"/>
                <a:ext cx="1194900" cy="427353"/>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400" b="0" i="0" u="none" strike="noStrike" cap="none" dirty="0">
                    <a:solidFill>
                      <a:schemeClr val="dk1"/>
                    </a:solidFill>
                    <a:latin typeface="Calibri"/>
                    <a:ea typeface="Calibri"/>
                    <a:cs typeface="Calibri"/>
                    <a:sym typeface="Calibri"/>
                  </a:rPr>
                  <a:t>Dirección </a:t>
                </a:r>
                <a:r>
                  <a:rPr lang="es-ES" sz="1400" dirty="0">
                    <a:solidFill>
                      <a:schemeClr val="dk1"/>
                    </a:solidFill>
                    <a:latin typeface="Calibri"/>
                    <a:ea typeface="Calibri"/>
                    <a:cs typeface="Calibri"/>
                    <a:sym typeface="Calibri"/>
                  </a:rPr>
                  <a:t>de Gestión Corporativa</a:t>
                </a:r>
                <a:endParaRPr sz="1400" b="0" i="0" u="none" strike="noStrike" cap="none" dirty="0">
                  <a:solidFill>
                    <a:schemeClr val="dk1"/>
                  </a:solidFill>
                  <a:latin typeface="Calibri"/>
                  <a:ea typeface="Calibri"/>
                  <a:cs typeface="Calibri"/>
                  <a:sym typeface="Calibri"/>
                </a:endParaRPr>
              </a:p>
            </p:txBody>
          </p:sp>
        </p:grpSp>
        <p:grpSp>
          <p:nvGrpSpPr>
            <p:cNvPr id="39" name="Google Shape;186;p2">
              <a:extLst>
                <a:ext uri="{FF2B5EF4-FFF2-40B4-BE49-F238E27FC236}">
                  <a16:creationId xmlns:a16="http://schemas.microsoft.com/office/drawing/2014/main" id="{5D30D0E6-A755-4C84-8E49-F7E6385D2A4D}"/>
                </a:ext>
              </a:extLst>
            </p:cNvPr>
            <p:cNvGrpSpPr/>
            <p:nvPr/>
          </p:nvGrpSpPr>
          <p:grpSpPr>
            <a:xfrm>
              <a:off x="12964" y="4154218"/>
              <a:ext cx="2790868" cy="802728"/>
              <a:chOff x="5341144" y="2355726"/>
              <a:chExt cx="1332600" cy="603000"/>
            </a:xfrm>
          </p:grpSpPr>
          <p:sp>
            <p:nvSpPr>
              <p:cNvPr id="65" name="Google Shape;187;p2">
                <a:extLst>
                  <a:ext uri="{FF2B5EF4-FFF2-40B4-BE49-F238E27FC236}">
                    <a16:creationId xmlns:a16="http://schemas.microsoft.com/office/drawing/2014/main" id="{B6CE4B10-BEA7-49A0-8CA4-B025FB8C5551}"/>
                  </a:ext>
                </a:extLst>
              </p:cNvPr>
              <p:cNvSpPr/>
              <p:nvPr/>
            </p:nvSpPr>
            <p:spPr>
              <a:xfrm>
                <a:off x="5341144" y="2355726"/>
                <a:ext cx="1332600" cy="6030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66" name="Google Shape;188;p2">
                <a:extLst>
                  <a:ext uri="{FF2B5EF4-FFF2-40B4-BE49-F238E27FC236}">
                    <a16:creationId xmlns:a16="http://schemas.microsoft.com/office/drawing/2014/main" id="{28A80E44-4C5E-4C8D-AF33-13BD4D42FA08}"/>
                  </a:ext>
                </a:extLst>
              </p:cNvPr>
              <p:cNvSpPr/>
              <p:nvPr/>
            </p:nvSpPr>
            <p:spPr>
              <a:xfrm>
                <a:off x="5399758" y="2412486"/>
                <a:ext cx="1194900" cy="4896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MX" sz="1400" b="0" i="0" u="none" strike="noStrike" cap="none" dirty="0">
                    <a:solidFill>
                      <a:schemeClr val="dk1"/>
                    </a:solidFill>
                    <a:latin typeface="Calibri"/>
                    <a:ea typeface="Calibri"/>
                    <a:cs typeface="Calibri"/>
                    <a:sym typeface="Calibri"/>
                  </a:rPr>
                  <a:t>Subdirección de </a:t>
                </a:r>
                <a:r>
                  <a:rPr lang="es-MX" sz="1400" dirty="0">
                    <a:solidFill>
                      <a:schemeClr val="dk1"/>
                    </a:solidFill>
                    <a:latin typeface="Calibri"/>
                    <a:ea typeface="Calibri"/>
                    <a:cs typeface="Calibri"/>
                    <a:sym typeface="Calibri"/>
                  </a:rPr>
                  <a:t>Bienestar y Calidad de Vida</a:t>
                </a:r>
                <a:endParaRPr lang="es-MX" sz="1400" b="0" i="0" u="none" strike="noStrike" cap="none" dirty="0">
                  <a:solidFill>
                    <a:schemeClr val="dk1"/>
                  </a:solidFill>
                  <a:latin typeface="Calibri"/>
                  <a:ea typeface="Calibri"/>
                  <a:cs typeface="Calibri"/>
                  <a:sym typeface="Calibri"/>
                </a:endParaRPr>
              </a:p>
            </p:txBody>
          </p:sp>
        </p:grpSp>
        <p:grpSp>
          <p:nvGrpSpPr>
            <p:cNvPr id="40" name="Google Shape;189;p2">
              <a:extLst>
                <a:ext uri="{FF2B5EF4-FFF2-40B4-BE49-F238E27FC236}">
                  <a16:creationId xmlns:a16="http://schemas.microsoft.com/office/drawing/2014/main" id="{65B0B2FC-991A-40ED-876F-10D2068D5159}"/>
                </a:ext>
              </a:extLst>
            </p:cNvPr>
            <p:cNvGrpSpPr/>
            <p:nvPr/>
          </p:nvGrpSpPr>
          <p:grpSpPr>
            <a:xfrm>
              <a:off x="8342518" y="1869394"/>
              <a:ext cx="3219147" cy="369152"/>
              <a:chOff x="5250888" y="1465186"/>
              <a:chExt cx="3338975" cy="316500"/>
            </a:xfrm>
          </p:grpSpPr>
          <p:sp>
            <p:nvSpPr>
              <p:cNvPr id="63" name="Google Shape;190;p2">
                <a:extLst>
                  <a:ext uri="{FF2B5EF4-FFF2-40B4-BE49-F238E27FC236}">
                    <a16:creationId xmlns:a16="http://schemas.microsoft.com/office/drawing/2014/main" id="{D2613770-BE94-4AE0-8362-791FCFA08A9F}"/>
                  </a:ext>
                </a:extLst>
              </p:cNvPr>
              <p:cNvSpPr/>
              <p:nvPr/>
            </p:nvSpPr>
            <p:spPr>
              <a:xfrm>
                <a:off x="5989163" y="1465186"/>
                <a:ext cx="2600700" cy="316500"/>
              </a:xfrm>
              <a:prstGeom prst="rect">
                <a:avLst/>
              </a:prstGeom>
              <a:solidFill>
                <a:schemeClr val="lt1"/>
              </a:solidFill>
              <a:ln w="254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100" dirty="0">
                    <a:solidFill>
                      <a:schemeClr val="dk1"/>
                    </a:solidFill>
                    <a:latin typeface="Calibri"/>
                    <a:ea typeface="Calibri"/>
                    <a:cs typeface="Calibri"/>
                    <a:sym typeface="Calibri"/>
                  </a:rPr>
                  <a:t>Oficina Asuntos Disciplinarios</a:t>
                </a:r>
                <a:endParaRPr sz="1100" b="0" i="0" u="none" strike="noStrike" cap="none" dirty="0">
                  <a:solidFill>
                    <a:schemeClr val="dk1"/>
                  </a:solidFill>
                  <a:latin typeface="Calibri"/>
                  <a:ea typeface="Calibri"/>
                  <a:cs typeface="Calibri"/>
                  <a:sym typeface="Calibri"/>
                </a:endParaRPr>
              </a:p>
            </p:txBody>
          </p:sp>
          <p:cxnSp>
            <p:nvCxnSpPr>
              <p:cNvPr id="64" name="Google Shape;191;p2">
                <a:extLst>
                  <a:ext uri="{FF2B5EF4-FFF2-40B4-BE49-F238E27FC236}">
                    <a16:creationId xmlns:a16="http://schemas.microsoft.com/office/drawing/2014/main" id="{2282337B-9D57-40F8-B075-A10F2BA0A05C}"/>
                  </a:ext>
                </a:extLst>
              </p:cNvPr>
              <p:cNvCxnSpPr>
                <a:stCxn id="69" idx="3"/>
                <a:endCxn id="63" idx="1"/>
              </p:cNvCxnSpPr>
              <p:nvPr/>
            </p:nvCxnSpPr>
            <p:spPr>
              <a:xfrm>
                <a:off x="5250888" y="1617993"/>
                <a:ext cx="738275" cy="5443"/>
              </a:xfrm>
              <a:prstGeom prst="bentConnector3">
                <a:avLst>
                  <a:gd name="adj1" fmla="val 50000"/>
                </a:avLst>
              </a:prstGeom>
              <a:solidFill>
                <a:schemeClr val="lt1"/>
              </a:solidFill>
              <a:ln w="25400" cap="flat" cmpd="sng">
                <a:solidFill>
                  <a:schemeClr val="tx2"/>
                </a:solidFill>
                <a:prstDash val="solid"/>
                <a:round/>
                <a:headEnd type="none" w="sm" len="sm"/>
                <a:tailEnd type="none" w="sm" len="sm"/>
              </a:ln>
            </p:spPr>
          </p:cxnSp>
        </p:grpSp>
        <p:grpSp>
          <p:nvGrpSpPr>
            <p:cNvPr id="41" name="Google Shape;198;p2">
              <a:extLst>
                <a:ext uri="{FF2B5EF4-FFF2-40B4-BE49-F238E27FC236}">
                  <a16:creationId xmlns:a16="http://schemas.microsoft.com/office/drawing/2014/main" id="{E5350112-240B-48F7-A26F-E83717F79511}"/>
                </a:ext>
              </a:extLst>
            </p:cNvPr>
            <p:cNvGrpSpPr/>
            <p:nvPr/>
          </p:nvGrpSpPr>
          <p:grpSpPr>
            <a:xfrm>
              <a:off x="1826109" y="1874064"/>
              <a:ext cx="3575724" cy="327655"/>
              <a:chOff x="1750013" y="1518700"/>
              <a:chExt cx="2603105" cy="246136"/>
            </a:xfrm>
          </p:grpSpPr>
          <p:sp>
            <p:nvSpPr>
              <p:cNvPr id="61" name="Google Shape;199;p2">
                <a:extLst>
                  <a:ext uri="{FF2B5EF4-FFF2-40B4-BE49-F238E27FC236}">
                    <a16:creationId xmlns:a16="http://schemas.microsoft.com/office/drawing/2014/main" id="{66CC0B6E-D2CE-4625-A347-8F46E493CAD1}"/>
                  </a:ext>
                </a:extLst>
              </p:cNvPr>
              <p:cNvSpPr/>
              <p:nvPr/>
            </p:nvSpPr>
            <p:spPr>
              <a:xfrm>
                <a:off x="1750013" y="1527236"/>
                <a:ext cx="1819500" cy="237600"/>
              </a:xfrm>
              <a:prstGeom prst="rect">
                <a:avLst/>
              </a:prstGeom>
              <a:solidFill>
                <a:schemeClr val="lt1"/>
              </a:solidFill>
              <a:ln w="254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100" b="0" i="0" u="none" strike="noStrike" cap="none" dirty="0">
                    <a:solidFill>
                      <a:schemeClr val="dk1"/>
                    </a:solidFill>
                    <a:latin typeface="Calibri"/>
                    <a:ea typeface="Calibri"/>
                    <a:cs typeface="Calibri"/>
                    <a:sym typeface="Calibri"/>
                  </a:rPr>
                  <a:t>Oficina de Planeación</a:t>
                </a:r>
                <a:endParaRPr dirty="0"/>
              </a:p>
            </p:txBody>
          </p:sp>
          <p:cxnSp>
            <p:nvCxnSpPr>
              <p:cNvPr id="62" name="Google Shape;200;p2">
                <a:extLst>
                  <a:ext uri="{FF2B5EF4-FFF2-40B4-BE49-F238E27FC236}">
                    <a16:creationId xmlns:a16="http://schemas.microsoft.com/office/drawing/2014/main" id="{D30C4A46-E9AF-42A9-8EC3-BF41F24D9F43}"/>
                  </a:ext>
                </a:extLst>
              </p:cNvPr>
              <p:cNvCxnSpPr/>
              <p:nvPr/>
            </p:nvCxnSpPr>
            <p:spPr>
              <a:xfrm>
                <a:off x="4352818" y="1518700"/>
                <a:ext cx="300" cy="300"/>
              </a:xfrm>
              <a:prstGeom prst="bentConnector3">
                <a:avLst>
                  <a:gd name="adj1" fmla="val 50000"/>
                </a:avLst>
              </a:prstGeom>
              <a:solidFill>
                <a:schemeClr val="lt1"/>
              </a:solidFill>
              <a:ln w="25400" cap="flat" cmpd="sng">
                <a:solidFill>
                  <a:schemeClr val="accent3"/>
                </a:solidFill>
                <a:prstDash val="solid"/>
                <a:round/>
                <a:headEnd type="none" w="sm" len="sm"/>
                <a:tailEnd type="none" w="sm" len="sm"/>
              </a:ln>
            </p:spPr>
          </p:cxnSp>
        </p:grpSp>
        <p:cxnSp>
          <p:nvCxnSpPr>
            <p:cNvPr id="42" name="Google Shape;204;p2">
              <a:extLst>
                <a:ext uri="{FF2B5EF4-FFF2-40B4-BE49-F238E27FC236}">
                  <a16:creationId xmlns:a16="http://schemas.microsoft.com/office/drawing/2014/main" id="{2917B4C2-6282-437C-87E2-13972A936C33}"/>
                </a:ext>
              </a:extLst>
            </p:cNvPr>
            <p:cNvCxnSpPr>
              <a:cxnSpLocks/>
              <a:stCxn id="57" idx="0"/>
              <a:endCxn id="69" idx="2"/>
            </p:cNvCxnSpPr>
            <p:nvPr/>
          </p:nvCxnSpPr>
          <p:spPr>
            <a:xfrm rot="5400000" flipH="1" flipV="1">
              <a:off x="4630802" y="940472"/>
              <a:ext cx="508769" cy="3784922"/>
            </a:xfrm>
            <a:prstGeom prst="bentConnector3">
              <a:avLst>
                <a:gd name="adj1" fmla="val 50000"/>
              </a:avLst>
            </a:prstGeom>
            <a:solidFill>
              <a:schemeClr val="lt1"/>
            </a:solidFill>
            <a:ln w="25400" cap="flat" cmpd="sng">
              <a:solidFill>
                <a:schemeClr val="accent6"/>
              </a:solidFill>
              <a:prstDash val="solid"/>
              <a:round/>
              <a:headEnd type="none" w="sm" len="sm"/>
              <a:tailEnd type="none" w="sm" len="sm"/>
            </a:ln>
          </p:spPr>
        </p:cxnSp>
        <p:cxnSp>
          <p:nvCxnSpPr>
            <p:cNvPr id="43" name="Google Shape;205;p2">
              <a:extLst>
                <a:ext uri="{FF2B5EF4-FFF2-40B4-BE49-F238E27FC236}">
                  <a16:creationId xmlns:a16="http://schemas.microsoft.com/office/drawing/2014/main" id="{7749F269-FBD9-46B3-BA96-54C0A61AF9D0}"/>
                </a:ext>
              </a:extLst>
            </p:cNvPr>
            <p:cNvCxnSpPr>
              <a:stCxn id="67" idx="0"/>
              <a:endCxn id="69" idx="2"/>
            </p:cNvCxnSpPr>
            <p:nvPr/>
          </p:nvCxnSpPr>
          <p:spPr>
            <a:xfrm rot="16200000" flipV="1">
              <a:off x="7682443" y="1673752"/>
              <a:ext cx="510646" cy="2320237"/>
            </a:xfrm>
            <a:prstGeom prst="bentConnector3">
              <a:avLst>
                <a:gd name="adj1" fmla="val 50000"/>
              </a:avLst>
            </a:prstGeom>
            <a:solidFill>
              <a:schemeClr val="lt1"/>
            </a:solidFill>
            <a:ln w="25400" cap="flat" cmpd="sng">
              <a:solidFill>
                <a:schemeClr val="accent6"/>
              </a:solidFill>
              <a:prstDash val="solid"/>
              <a:round/>
              <a:headEnd type="none" w="sm" len="sm"/>
              <a:tailEnd type="none" w="sm" len="sm"/>
            </a:ln>
          </p:spPr>
        </p:cxnSp>
        <p:sp>
          <p:nvSpPr>
            <p:cNvPr id="44" name="Google Shape;203;p2">
              <a:extLst>
                <a:ext uri="{FF2B5EF4-FFF2-40B4-BE49-F238E27FC236}">
                  <a16:creationId xmlns:a16="http://schemas.microsoft.com/office/drawing/2014/main" id="{B3AF52BC-AE36-4028-B575-DCA8AC01FA2F}"/>
                </a:ext>
              </a:extLst>
            </p:cNvPr>
            <p:cNvSpPr/>
            <p:nvPr/>
          </p:nvSpPr>
          <p:spPr>
            <a:xfrm>
              <a:off x="9503383" y="2462619"/>
              <a:ext cx="1279382" cy="489040"/>
            </a:xfrm>
            <a:prstGeom prst="ellipse">
              <a:avLst/>
            </a:prstGeom>
            <a:solidFill>
              <a:schemeClr val="lt1"/>
            </a:solidFill>
            <a:ln w="25400" cap="flat" cmpd="sng">
              <a:solidFill>
                <a:schemeClr val="accent3"/>
              </a:solidFill>
              <a:prstDash val="solid"/>
              <a:round/>
              <a:headEnd type="none" w="sm" len="sm"/>
              <a:tailEnd type="none" w="sm" len="sm"/>
            </a:ln>
          </p:spPr>
          <p:txBody>
            <a:bodyPr spcFirstLastPara="1" wrap="square" lIns="121900" tIns="60950" rIns="121900" bIns="60950" anchor="ctr" anchorCtr="0">
              <a:noAutofit/>
            </a:bodyPr>
            <a:lstStyle/>
            <a:p>
              <a:pPr marL="0" marR="0" lvl="0" indent="0" algn="ctr" rtl="0">
                <a:lnSpc>
                  <a:spcPct val="100000"/>
                </a:lnSpc>
                <a:spcBef>
                  <a:spcPts val="0"/>
                </a:spcBef>
                <a:spcAft>
                  <a:spcPts val="0"/>
                </a:spcAft>
                <a:buNone/>
              </a:pPr>
              <a:r>
                <a:rPr lang="es-ES" sz="1100" b="0" i="0" u="none" strike="noStrike" cap="none">
                  <a:solidFill>
                    <a:schemeClr val="dk1"/>
                  </a:solidFill>
                  <a:latin typeface="Calibri"/>
                  <a:ea typeface="Calibri"/>
                  <a:cs typeface="Calibri"/>
                  <a:sym typeface="Calibri"/>
                </a:rPr>
                <a:t>Asesores</a:t>
              </a:r>
              <a:endParaRPr sz="1100" b="0" i="0" u="none" strike="noStrike" cap="none" dirty="0">
                <a:solidFill>
                  <a:schemeClr val="dk1"/>
                </a:solidFill>
                <a:latin typeface="Calibri"/>
                <a:ea typeface="Calibri"/>
                <a:cs typeface="Calibri"/>
                <a:sym typeface="Calibri"/>
              </a:endParaRPr>
            </a:p>
          </p:txBody>
        </p:sp>
        <p:cxnSp>
          <p:nvCxnSpPr>
            <p:cNvPr id="45" name="Google Shape;228;p2">
              <a:extLst>
                <a:ext uri="{FF2B5EF4-FFF2-40B4-BE49-F238E27FC236}">
                  <a16:creationId xmlns:a16="http://schemas.microsoft.com/office/drawing/2014/main" id="{E9145258-AF50-4385-B9E5-A4A152E3E771}"/>
                </a:ext>
              </a:extLst>
            </p:cNvPr>
            <p:cNvCxnSpPr>
              <a:cxnSpLocks/>
              <a:endCxn id="46" idx="6"/>
            </p:cNvCxnSpPr>
            <p:nvPr/>
          </p:nvCxnSpPr>
          <p:spPr>
            <a:xfrm rot="10800000">
              <a:off x="4704995" y="1292237"/>
              <a:ext cx="455963" cy="436520"/>
            </a:xfrm>
            <a:prstGeom prst="bentConnector3">
              <a:avLst>
                <a:gd name="adj1" fmla="val 50000"/>
              </a:avLst>
            </a:prstGeom>
            <a:solidFill>
              <a:schemeClr val="lt1"/>
            </a:solidFill>
            <a:ln w="25400" cap="flat" cmpd="sng">
              <a:solidFill>
                <a:schemeClr val="accent3"/>
              </a:solidFill>
              <a:prstDash val="dash"/>
              <a:round/>
              <a:headEnd type="none" w="sm" len="sm"/>
              <a:tailEnd type="none" w="sm" len="sm"/>
            </a:ln>
          </p:spPr>
        </p:cxnSp>
        <p:sp>
          <p:nvSpPr>
            <p:cNvPr id="46" name="Google Shape;229;p2">
              <a:extLst>
                <a:ext uri="{FF2B5EF4-FFF2-40B4-BE49-F238E27FC236}">
                  <a16:creationId xmlns:a16="http://schemas.microsoft.com/office/drawing/2014/main" id="{96EA90AB-D1AA-456A-80A4-4FC567E5E8AB}"/>
                </a:ext>
              </a:extLst>
            </p:cNvPr>
            <p:cNvSpPr/>
            <p:nvPr/>
          </p:nvSpPr>
          <p:spPr>
            <a:xfrm>
              <a:off x="880197" y="1060812"/>
              <a:ext cx="3824796" cy="462847"/>
            </a:xfrm>
            <a:prstGeom prst="ellipse">
              <a:avLst/>
            </a:prstGeom>
            <a:solidFill>
              <a:schemeClr val="lt1"/>
            </a:solidFill>
            <a:ln w="25400" cap="flat" cmpd="sng">
              <a:solidFill>
                <a:schemeClr val="accent3"/>
              </a:solidFill>
              <a:prstDash val="solid"/>
              <a:round/>
              <a:headEnd type="none" w="sm" len="sm"/>
              <a:tailEnd type="none" w="sm" len="sm"/>
            </a:ln>
          </p:spPr>
          <p:txBody>
            <a:bodyPr spcFirstLastPara="1" wrap="square" lIns="121900" tIns="60950" rIns="121900" bIns="60950" anchor="ctr" anchorCtr="0">
              <a:noAutofit/>
            </a:bodyPr>
            <a:lstStyle/>
            <a:p>
              <a:pPr marL="0" marR="0" lvl="0" indent="0" algn="ctr" rtl="0">
                <a:lnSpc>
                  <a:spcPct val="100000"/>
                </a:lnSpc>
                <a:spcBef>
                  <a:spcPts val="0"/>
                </a:spcBef>
                <a:spcAft>
                  <a:spcPts val="0"/>
                </a:spcAft>
                <a:buNone/>
              </a:pPr>
              <a:r>
                <a:rPr lang="es-ES" sz="1000" b="0" i="0" u="none" strike="noStrike" cap="none" dirty="0">
                  <a:solidFill>
                    <a:schemeClr val="dk1"/>
                  </a:solidFill>
                  <a:latin typeface="Calibri"/>
                  <a:ea typeface="Calibri"/>
                  <a:cs typeface="Calibri"/>
                  <a:sym typeface="Calibri"/>
                </a:rPr>
                <a:t>Comité Institucional de Gestión y Desempeño</a:t>
              </a:r>
              <a:endParaRPr sz="1000" b="0" i="0" u="none" strike="noStrike" cap="none" dirty="0">
                <a:solidFill>
                  <a:schemeClr val="dk1"/>
                </a:solidFill>
                <a:latin typeface="Calibri"/>
                <a:ea typeface="Calibri"/>
                <a:cs typeface="Calibri"/>
                <a:sym typeface="Calibri"/>
              </a:endParaRPr>
            </a:p>
          </p:txBody>
        </p:sp>
        <p:cxnSp>
          <p:nvCxnSpPr>
            <p:cNvPr id="47" name="Google Shape;233;p2">
              <a:extLst>
                <a:ext uri="{FF2B5EF4-FFF2-40B4-BE49-F238E27FC236}">
                  <a16:creationId xmlns:a16="http://schemas.microsoft.com/office/drawing/2014/main" id="{A89E0CAB-E97E-4D60-B600-C1BAC7C4B8C9}"/>
                </a:ext>
              </a:extLst>
            </p:cNvPr>
            <p:cNvCxnSpPr>
              <a:cxnSpLocks/>
              <a:stCxn id="61" idx="3"/>
              <a:endCxn id="69" idx="1"/>
            </p:cNvCxnSpPr>
            <p:nvPr/>
          </p:nvCxnSpPr>
          <p:spPr>
            <a:xfrm>
              <a:off x="4325443" y="2043573"/>
              <a:ext cx="887333" cy="4048"/>
            </a:xfrm>
            <a:prstGeom prst="bentConnector3">
              <a:avLst>
                <a:gd name="adj1" fmla="val 50000"/>
              </a:avLst>
            </a:prstGeom>
            <a:solidFill>
              <a:schemeClr val="lt1"/>
            </a:solidFill>
            <a:ln w="25400" cap="flat" cmpd="sng">
              <a:solidFill>
                <a:schemeClr val="tx2"/>
              </a:solidFill>
              <a:prstDash val="solid"/>
              <a:round/>
              <a:headEnd type="none" w="sm" len="sm"/>
              <a:tailEnd type="none" w="sm" len="sm"/>
            </a:ln>
          </p:spPr>
        </p:cxnSp>
        <p:grpSp>
          <p:nvGrpSpPr>
            <p:cNvPr id="48" name="Google Shape;186;p2">
              <a:extLst>
                <a:ext uri="{FF2B5EF4-FFF2-40B4-BE49-F238E27FC236}">
                  <a16:creationId xmlns:a16="http://schemas.microsoft.com/office/drawing/2014/main" id="{1E9B0431-70C2-4145-B3C7-7AA921BB454B}"/>
                </a:ext>
              </a:extLst>
            </p:cNvPr>
            <p:cNvGrpSpPr/>
            <p:nvPr/>
          </p:nvGrpSpPr>
          <p:grpSpPr>
            <a:xfrm>
              <a:off x="3361076" y="4154218"/>
              <a:ext cx="3182828" cy="802728"/>
              <a:chOff x="5341144" y="2355726"/>
              <a:chExt cx="1332600" cy="603000"/>
            </a:xfrm>
          </p:grpSpPr>
          <p:sp>
            <p:nvSpPr>
              <p:cNvPr id="59" name="Google Shape;187;p2">
                <a:extLst>
                  <a:ext uri="{FF2B5EF4-FFF2-40B4-BE49-F238E27FC236}">
                    <a16:creationId xmlns:a16="http://schemas.microsoft.com/office/drawing/2014/main" id="{B9874CAF-C511-4D19-8515-4D13A80B4F53}"/>
                  </a:ext>
                </a:extLst>
              </p:cNvPr>
              <p:cNvSpPr/>
              <p:nvPr/>
            </p:nvSpPr>
            <p:spPr>
              <a:xfrm>
                <a:off x="5341144" y="2355726"/>
                <a:ext cx="1332600" cy="6030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60" name="Google Shape;188;p2">
                <a:extLst>
                  <a:ext uri="{FF2B5EF4-FFF2-40B4-BE49-F238E27FC236}">
                    <a16:creationId xmlns:a16="http://schemas.microsoft.com/office/drawing/2014/main" id="{317478F1-6562-4E48-AA52-7D5725534815}"/>
                  </a:ext>
                </a:extLst>
              </p:cNvPr>
              <p:cNvSpPr/>
              <p:nvPr/>
            </p:nvSpPr>
            <p:spPr>
              <a:xfrm>
                <a:off x="5399757" y="2412486"/>
                <a:ext cx="1194900" cy="4896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MX" sz="1400" b="0" i="0" u="none" strike="noStrike" cap="none" dirty="0">
                    <a:solidFill>
                      <a:schemeClr val="dk1"/>
                    </a:solidFill>
                    <a:latin typeface="Calibri"/>
                    <a:ea typeface="Calibri"/>
                    <a:cs typeface="Calibri"/>
                    <a:sym typeface="Calibri"/>
                  </a:rPr>
                  <a:t>Subdirección de </a:t>
                </a:r>
                <a:r>
                  <a:rPr lang="es-MX" sz="1400" dirty="0">
                    <a:solidFill>
                      <a:schemeClr val="dk1"/>
                    </a:solidFill>
                    <a:latin typeface="Calibri"/>
                    <a:ea typeface="Calibri"/>
                    <a:cs typeface="Calibri"/>
                    <a:sym typeface="Calibri"/>
                  </a:rPr>
                  <a:t>Desarrollo y                         Emprendimiento</a:t>
                </a:r>
                <a:endParaRPr lang="es-MX" sz="1400" b="0" i="0" u="none" strike="noStrike" cap="none" dirty="0">
                  <a:solidFill>
                    <a:schemeClr val="dk1"/>
                  </a:solidFill>
                  <a:latin typeface="Calibri"/>
                  <a:ea typeface="Calibri"/>
                  <a:cs typeface="Calibri"/>
                  <a:sym typeface="Calibri"/>
                </a:endParaRPr>
              </a:p>
            </p:txBody>
          </p:sp>
        </p:grpSp>
        <p:grpSp>
          <p:nvGrpSpPr>
            <p:cNvPr id="49" name="Google Shape;186;p2">
              <a:extLst>
                <a:ext uri="{FF2B5EF4-FFF2-40B4-BE49-F238E27FC236}">
                  <a16:creationId xmlns:a16="http://schemas.microsoft.com/office/drawing/2014/main" id="{282AE98A-CB56-43A7-A686-E5A62FA45564}"/>
                </a:ext>
              </a:extLst>
            </p:cNvPr>
            <p:cNvGrpSpPr/>
            <p:nvPr/>
          </p:nvGrpSpPr>
          <p:grpSpPr>
            <a:xfrm>
              <a:off x="583616" y="3087317"/>
              <a:ext cx="4818218" cy="627922"/>
              <a:chOff x="5341144" y="2355726"/>
              <a:chExt cx="1332600" cy="603000"/>
            </a:xfrm>
          </p:grpSpPr>
          <p:sp>
            <p:nvSpPr>
              <p:cNvPr id="57" name="Google Shape;187;p2">
                <a:extLst>
                  <a:ext uri="{FF2B5EF4-FFF2-40B4-BE49-F238E27FC236}">
                    <a16:creationId xmlns:a16="http://schemas.microsoft.com/office/drawing/2014/main" id="{4A39E083-FB53-4A2B-8E12-BD4304975ED3}"/>
                  </a:ext>
                </a:extLst>
              </p:cNvPr>
              <p:cNvSpPr/>
              <p:nvPr/>
            </p:nvSpPr>
            <p:spPr>
              <a:xfrm>
                <a:off x="5341144" y="2355726"/>
                <a:ext cx="1332600" cy="6030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58" name="Google Shape;188;p2">
                <a:extLst>
                  <a:ext uri="{FF2B5EF4-FFF2-40B4-BE49-F238E27FC236}">
                    <a16:creationId xmlns:a16="http://schemas.microsoft.com/office/drawing/2014/main" id="{D83DC48C-7E84-4963-A8F0-2EDA35D86A49}"/>
                  </a:ext>
                </a:extLst>
              </p:cNvPr>
              <p:cNvSpPr/>
              <p:nvPr/>
            </p:nvSpPr>
            <p:spPr>
              <a:xfrm>
                <a:off x="5393444" y="2426156"/>
                <a:ext cx="1194900" cy="378221"/>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MX" sz="1400" b="0" i="0" u="none" strike="noStrike" cap="none" dirty="0">
                    <a:solidFill>
                      <a:schemeClr val="dk1"/>
                    </a:solidFill>
                    <a:latin typeface="Calibri"/>
                    <a:ea typeface="Calibri"/>
                    <a:cs typeface="Calibri"/>
                    <a:sym typeface="Calibri"/>
                  </a:rPr>
                  <a:t>Dirección de Desarrollo y Bienestar</a:t>
                </a:r>
              </a:p>
            </p:txBody>
          </p:sp>
        </p:grpSp>
        <p:cxnSp>
          <p:nvCxnSpPr>
            <p:cNvPr id="50" name="Google Shape;204;p2">
              <a:extLst>
                <a:ext uri="{FF2B5EF4-FFF2-40B4-BE49-F238E27FC236}">
                  <a16:creationId xmlns:a16="http://schemas.microsoft.com/office/drawing/2014/main" id="{9B9991C3-F839-46B9-ACB3-6646405E0474}"/>
                </a:ext>
              </a:extLst>
            </p:cNvPr>
            <p:cNvCxnSpPr>
              <a:cxnSpLocks/>
              <a:stCxn id="65" idx="0"/>
              <a:endCxn id="57" idx="2"/>
            </p:cNvCxnSpPr>
            <p:nvPr/>
          </p:nvCxnSpPr>
          <p:spPr>
            <a:xfrm rot="5400000" flipH="1" flipV="1">
              <a:off x="1981072" y="3142566"/>
              <a:ext cx="438979" cy="1584327"/>
            </a:xfrm>
            <a:prstGeom prst="bentConnector3">
              <a:avLst>
                <a:gd name="adj1" fmla="val 50000"/>
              </a:avLst>
            </a:prstGeom>
            <a:solidFill>
              <a:schemeClr val="lt1"/>
            </a:solidFill>
            <a:ln w="25400" cap="flat" cmpd="sng">
              <a:solidFill>
                <a:schemeClr val="accent6"/>
              </a:solidFill>
              <a:prstDash val="solid"/>
              <a:round/>
              <a:headEnd type="none" w="sm" len="sm"/>
              <a:tailEnd type="none" w="sm" len="sm"/>
            </a:ln>
          </p:spPr>
        </p:cxnSp>
        <p:cxnSp>
          <p:nvCxnSpPr>
            <p:cNvPr id="51" name="Google Shape;204;p2">
              <a:extLst>
                <a:ext uri="{FF2B5EF4-FFF2-40B4-BE49-F238E27FC236}">
                  <a16:creationId xmlns:a16="http://schemas.microsoft.com/office/drawing/2014/main" id="{683481AD-1452-42BB-A94C-9A991B4C2ACE}"/>
                </a:ext>
              </a:extLst>
            </p:cNvPr>
            <p:cNvCxnSpPr>
              <a:cxnSpLocks/>
              <a:stCxn id="59" idx="0"/>
              <a:endCxn id="57" idx="2"/>
            </p:cNvCxnSpPr>
            <p:nvPr/>
          </p:nvCxnSpPr>
          <p:spPr>
            <a:xfrm rot="16200000" flipV="1">
              <a:off x="3753119" y="2954846"/>
              <a:ext cx="438979" cy="1959765"/>
            </a:xfrm>
            <a:prstGeom prst="bentConnector3">
              <a:avLst>
                <a:gd name="adj1" fmla="val 50000"/>
              </a:avLst>
            </a:prstGeom>
            <a:solidFill>
              <a:schemeClr val="lt1"/>
            </a:solidFill>
            <a:ln w="25400" cap="flat" cmpd="sng">
              <a:solidFill>
                <a:schemeClr val="accent6"/>
              </a:solidFill>
              <a:prstDash val="solid"/>
              <a:round/>
              <a:headEnd type="none" w="sm" len="sm"/>
              <a:tailEnd type="none" w="sm" len="sm"/>
            </a:ln>
          </p:spPr>
        </p:cxnSp>
        <p:sp>
          <p:nvSpPr>
            <p:cNvPr id="52" name="Google Shape;203;p2">
              <a:extLst>
                <a:ext uri="{FF2B5EF4-FFF2-40B4-BE49-F238E27FC236}">
                  <a16:creationId xmlns:a16="http://schemas.microsoft.com/office/drawing/2014/main" id="{C4ECE057-88BD-4AFC-9CD5-32D0F94C4E68}"/>
                </a:ext>
              </a:extLst>
            </p:cNvPr>
            <p:cNvSpPr/>
            <p:nvPr/>
          </p:nvSpPr>
          <p:spPr>
            <a:xfrm>
              <a:off x="8970256" y="1019704"/>
              <a:ext cx="2660273" cy="504283"/>
            </a:xfrm>
            <a:prstGeom prst="ellipse">
              <a:avLst/>
            </a:prstGeom>
            <a:solidFill>
              <a:schemeClr val="lt1"/>
            </a:solidFill>
            <a:ln w="25400" cap="flat" cmpd="sng">
              <a:solidFill>
                <a:schemeClr val="accent3"/>
              </a:solidFill>
              <a:prstDash val="solid"/>
              <a:round/>
              <a:headEnd type="none" w="sm" len="sm"/>
              <a:tailEnd type="none" w="sm" len="sm"/>
            </a:ln>
          </p:spPr>
          <p:txBody>
            <a:bodyPr spcFirstLastPara="1" wrap="square" lIns="121900" tIns="60950" rIns="121900" bIns="60950" anchor="ctr" anchorCtr="0">
              <a:noAutofit/>
            </a:bodyPr>
            <a:lstStyle/>
            <a:p>
              <a:pPr marL="0" marR="0" lvl="0" indent="0" algn="ctr" rtl="0">
                <a:lnSpc>
                  <a:spcPct val="100000"/>
                </a:lnSpc>
                <a:spcBef>
                  <a:spcPts val="0"/>
                </a:spcBef>
                <a:spcAft>
                  <a:spcPts val="0"/>
                </a:spcAft>
                <a:buNone/>
              </a:pPr>
              <a:r>
                <a:rPr lang="es-ES" sz="1100" b="0" i="0" u="none" strike="noStrike" cap="none" dirty="0">
                  <a:solidFill>
                    <a:schemeClr val="dk1"/>
                  </a:solidFill>
                  <a:latin typeface="Calibri"/>
                  <a:ea typeface="Calibri"/>
                  <a:cs typeface="Calibri"/>
                  <a:sym typeface="Calibri"/>
                </a:rPr>
                <a:t>Comisión de personal</a:t>
              </a:r>
              <a:endParaRPr sz="1100" b="0" i="0" u="none" strike="noStrike" cap="none" dirty="0">
                <a:solidFill>
                  <a:schemeClr val="dk1"/>
                </a:solidFill>
                <a:latin typeface="Calibri"/>
                <a:ea typeface="Calibri"/>
                <a:cs typeface="Calibri"/>
                <a:sym typeface="Calibri"/>
              </a:endParaRPr>
            </a:p>
          </p:txBody>
        </p:sp>
        <p:cxnSp>
          <p:nvCxnSpPr>
            <p:cNvPr id="54" name="Google Shape;202;p2">
              <a:extLst>
                <a:ext uri="{FF2B5EF4-FFF2-40B4-BE49-F238E27FC236}">
                  <a16:creationId xmlns:a16="http://schemas.microsoft.com/office/drawing/2014/main" id="{6D0DCD68-F383-4A42-B427-A40712D70A08}"/>
                </a:ext>
              </a:extLst>
            </p:cNvPr>
            <p:cNvCxnSpPr>
              <a:cxnSpLocks/>
              <a:stCxn id="44" idx="0"/>
            </p:cNvCxnSpPr>
            <p:nvPr/>
          </p:nvCxnSpPr>
          <p:spPr>
            <a:xfrm rot="16200000" flipV="1">
              <a:off x="9219873" y="1539418"/>
              <a:ext cx="45845" cy="1800558"/>
            </a:xfrm>
            <a:prstGeom prst="bentConnector2">
              <a:avLst/>
            </a:prstGeom>
            <a:solidFill>
              <a:schemeClr val="lt1"/>
            </a:solidFill>
            <a:ln w="25400" cap="flat" cmpd="sng">
              <a:solidFill>
                <a:schemeClr val="accent3"/>
              </a:solidFill>
              <a:prstDash val="dash"/>
              <a:round/>
              <a:headEnd type="none" w="sm" len="sm"/>
              <a:tailEnd type="none" w="sm" len="sm"/>
            </a:ln>
          </p:spPr>
        </p:cxnSp>
        <p:cxnSp>
          <p:nvCxnSpPr>
            <p:cNvPr id="56" name="Google Shape;202;p2">
              <a:extLst>
                <a:ext uri="{FF2B5EF4-FFF2-40B4-BE49-F238E27FC236}">
                  <a16:creationId xmlns:a16="http://schemas.microsoft.com/office/drawing/2014/main" id="{0BE95902-4945-48F9-A4F3-7F2AA3DA8216}"/>
                </a:ext>
              </a:extLst>
            </p:cNvPr>
            <p:cNvCxnSpPr>
              <a:cxnSpLocks/>
              <a:endCxn id="52" idx="2"/>
            </p:cNvCxnSpPr>
            <p:nvPr/>
          </p:nvCxnSpPr>
          <p:spPr>
            <a:xfrm flipV="1">
              <a:off x="8368224" y="1271845"/>
              <a:ext cx="602032" cy="591202"/>
            </a:xfrm>
            <a:prstGeom prst="bentConnector3">
              <a:avLst>
                <a:gd name="adj1" fmla="val 50000"/>
              </a:avLst>
            </a:prstGeom>
            <a:solidFill>
              <a:schemeClr val="lt1"/>
            </a:solidFill>
            <a:ln w="25400" cap="flat" cmpd="sng">
              <a:solidFill>
                <a:schemeClr val="accent3"/>
              </a:solidFill>
              <a:prstDash val="dash"/>
              <a:round/>
              <a:headEnd type="none" w="sm" len="sm"/>
              <a:tailEnd type="none" w="sm" len="sm"/>
            </a:ln>
          </p:spPr>
        </p:cxnSp>
      </p:grpSp>
      <p:sp>
        <p:nvSpPr>
          <p:cNvPr id="80" name="CuadroTexto 79">
            <a:extLst>
              <a:ext uri="{FF2B5EF4-FFF2-40B4-BE49-F238E27FC236}">
                <a16:creationId xmlns:a16="http://schemas.microsoft.com/office/drawing/2014/main" id="{E884BAF4-ECDA-466D-A3DE-79A20BB64244}"/>
              </a:ext>
            </a:extLst>
          </p:cNvPr>
          <p:cNvSpPr txBox="1"/>
          <p:nvPr/>
        </p:nvSpPr>
        <p:spPr>
          <a:xfrm>
            <a:off x="1040951" y="4906625"/>
            <a:ext cx="10374313" cy="1169551"/>
          </a:xfrm>
          <a:prstGeom prst="rect">
            <a:avLst/>
          </a:prstGeom>
          <a:noFill/>
        </p:spPr>
        <p:txBody>
          <a:bodyPr wrap="square" rtlCol="0">
            <a:spAutoFit/>
          </a:bodyPr>
          <a:lstStyle/>
          <a:p>
            <a:pPr algn="just"/>
            <a:r>
              <a:rPr lang="es-MX" sz="1400" dirty="0">
                <a:latin typeface="Arial" panose="020B0604020202020204" pitchFamily="34" charset="0"/>
                <a:cs typeface="Arial" panose="020B0604020202020204" pitchFamily="34" charset="0"/>
              </a:rPr>
              <a:t>(I) Responder avances normativos y de gestión pública con </a:t>
            </a:r>
            <a:r>
              <a:rPr lang="es-MX" sz="1400" b="1" dirty="0">
                <a:latin typeface="Arial" panose="020B0604020202020204" pitchFamily="34" charset="0"/>
                <a:cs typeface="Arial" panose="020B0604020202020204" pitchFamily="34" charset="0"/>
              </a:rPr>
              <a:t>dos (2) oficinas directivas </a:t>
            </a:r>
            <a:r>
              <a:rPr lang="es-MX" sz="1400" dirty="0">
                <a:latin typeface="Arial" panose="020B0604020202020204" pitchFamily="34" charset="0"/>
                <a:cs typeface="Arial" panose="020B0604020202020204" pitchFamily="34" charset="0"/>
              </a:rPr>
              <a:t>(asuntos disciplinarios (funcionario conocimiento) y planeación (MIPG); (II) Fortalecimiento área misional para atención de los </a:t>
            </a:r>
            <a:r>
              <a:rPr lang="es-MX" sz="1400" b="1" dirty="0">
                <a:latin typeface="Arial" panose="020B0604020202020204" pitchFamily="34" charset="0"/>
                <a:cs typeface="Arial" panose="020B0604020202020204" pitchFamily="34" charset="0"/>
              </a:rPr>
              <a:t>usuarios se crean dos (2) subdirecciones dado el incremento de beneficiarios de los programas a 6.829(dato proporcionado por CGR), antes </a:t>
            </a:r>
            <a:r>
              <a:rPr lang="es-ES" sz="1400" dirty="0">
                <a:latin typeface="Arial" panose="020B0604020202020204" pitchFamily="34" charset="0"/>
                <a:cs typeface="Arial" panose="020B0604020202020204" pitchFamily="34" charset="0"/>
              </a:rPr>
              <a:t>4164 empleos</a:t>
            </a:r>
            <a:r>
              <a:rPr lang="es-MX" sz="1400" dirty="0">
                <a:latin typeface="Arial" panose="020B0604020202020204" pitchFamily="34" charset="0"/>
                <a:cs typeface="Arial" panose="020B0604020202020204" pitchFamily="34" charset="0"/>
              </a:rPr>
              <a:t>.El FBS </a:t>
            </a:r>
            <a:r>
              <a:rPr lang="es-MX" sz="1400" b="1" dirty="0">
                <a:latin typeface="Arial" panose="020B0604020202020204" pitchFamily="34" charset="0"/>
                <a:cs typeface="Arial" panose="020B0604020202020204" pitchFamily="34" charset="0"/>
              </a:rPr>
              <a:t>llevaba 21 años con la misma estructura </a:t>
            </a:r>
            <a:r>
              <a:rPr lang="es-MX" sz="1400" dirty="0">
                <a:latin typeface="Arial" panose="020B0604020202020204" pitchFamily="34" charset="0"/>
                <a:cs typeface="Arial" panose="020B0604020202020204" pitchFamily="34" charset="0"/>
              </a:rPr>
              <a:t>y no estaba dando cumplimiento de manera efectiva a todas las necesidades misionales</a:t>
            </a:r>
            <a:r>
              <a:rPr lang="es-ES" sz="1400" dirty="0">
                <a:latin typeface="Arial" panose="020B0604020202020204" pitchFamily="34" charset="0"/>
                <a:cs typeface="Arial" panose="020B0604020202020204" pitchFamily="34" charset="0"/>
              </a:rPr>
              <a:t>s (III) Profesionalización del FBS. </a:t>
            </a:r>
            <a:r>
              <a:rPr lang="es-ES" sz="1400" dirty="0" err="1">
                <a:latin typeface="Arial" panose="020B0604020202020204" pitchFamily="34" charset="0"/>
                <a:cs typeface="Arial" panose="020B0604020202020204" pitchFamily="34" charset="0"/>
              </a:rPr>
              <a:t>Dc</a:t>
            </a:r>
            <a:r>
              <a:rPr lang="es-ES" sz="1400" dirty="0">
                <a:latin typeface="Arial" panose="020B0604020202020204" pitchFamily="34" charset="0"/>
                <a:cs typeface="Arial" panose="020B0604020202020204" pitchFamily="34" charset="0"/>
              </a:rPr>
              <a:t> 148-149 del 28 de Enero.</a:t>
            </a:r>
          </a:p>
        </p:txBody>
      </p:sp>
      <p:sp>
        <p:nvSpPr>
          <p:cNvPr id="82" name="CuadroTexto 81">
            <a:extLst>
              <a:ext uri="{FF2B5EF4-FFF2-40B4-BE49-F238E27FC236}">
                <a16:creationId xmlns:a16="http://schemas.microsoft.com/office/drawing/2014/main" id="{CE4D7057-48AD-45F7-96BB-D255E6D8E62F}"/>
              </a:ext>
            </a:extLst>
          </p:cNvPr>
          <p:cNvSpPr txBox="1"/>
          <p:nvPr/>
        </p:nvSpPr>
        <p:spPr>
          <a:xfrm>
            <a:off x="6509680" y="4290293"/>
            <a:ext cx="4876100" cy="646331"/>
          </a:xfrm>
          <a:prstGeom prst="rect">
            <a:avLst/>
          </a:prstGeom>
          <a:noFill/>
        </p:spPr>
        <p:txBody>
          <a:bodyPr wrap="square" rtlCol="0">
            <a:spAutoFit/>
          </a:bodyPr>
          <a:lstStyle/>
          <a:p>
            <a:pPr algn="r"/>
            <a:r>
              <a:rPr lang="es-CO" b="1" dirty="0">
                <a:solidFill>
                  <a:srgbClr val="002060"/>
                </a:solidFill>
              </a:rPr>
              <a:t>CON LA MODIFICACIÓN SE CUMPLEN LOS SIGUIENTES OBJETIVOS:</a:t>
            </a:r>
          </a:p>
        </p:txBody>
      </p:sp>
    </p:spTree>
    <p:extLst>
      <p:ext uri="{BB962C8B-B14F-4D97-AF65-F5344CB8AC3E}">
        <p14:creationId xmlns:p14="http://schemas.microsoft.com/office/powerpoint/2010/main" val="4067967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Google Shape;180;p2">
            <a:extLst>
              <a:ext uri="{FF2B5EF4-FFF2-40B4-BE49-F238E27FC236}">
                <a16:creationId xmlns:a16="http://schemas.microsoft.com/office/drawing/2014/main" id="{8660F10C-BC94-4982-AA6A-C8BF63A4E631}"/>
              </a:ext>
            </a:extLst>
          </p:cNvPr>
          <p:cNvSpPr/>
          <p:nvPr/>
        </p:nvSpPr>
        <p:spPr>
          <a:xfrm>
            <a:off x="4650141" y="722871"/>
            <a:ext cx="3687252" cy="545858"/>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1" i="0" u="none" strike="noStrike" cap="none">
              <a:solidFill>
                <a:schemeClr val="dk1"/>
              </a:solidFill>
              <a:ea typeface="Calibri"/>
              <a:cs typeface="Calibri"/>
              <a:sym typeface="Calibri"/>
            </a:endParaRPr>
          </a:p>
        </p:txBody>
      </p:sp>
      <p:sp>
        <p:nvSpPr>
          <p:cNvPr id="74" name="Google Shape;187;p2">
            <a:extLst>
              <a:ext uri="{FF2B5EF4-FFF2-40B4-BE49-F238E27FC236}">
                <a16:creationId xmlns:a16="http://schemas.microsoft.com/office/drawing/2014/main" id="{930A20DD-4766-4645-B596-24C1265D640D}"/>
              </a:ext>
            </a:extLst>
          </p:cNvPr>
          <p:cNvSpPr/>
          <p:nvPr/>
        </p:nvSpPr>
        <p:spPr>
          <a:xfrm>
            <a:off x="-1429" y="4686334"/>
            <a:ext cx="3020109" cy="655865"/>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1" i="0" u="none" strike="noStrike" cap="none">
              <a:solidFill>
                <a:schemeClr val="dk1"/>
              </a:solidFill>
              <a:ea typeface="Calibri"/>
              <a:cs typeface="Calibri"/>
              <a:sym typeface="Calibri"/>
            </a:endParaRPr>
          </a:p>
        </p:txBody>
      </p:sp>
      <p:grpSp>
        <p:nvGrpSpPr>
          <p:cNvPr id="115" name="Grupo 114">
            <a:extLst>
              <a:ext uri="{FF2B5EF4-FFF2-40B4-BE49-F238E27FC236}">
                <a16:creationId xmlns:a16="http://schemas.microsoft.com/office/drawing/2014/main" id="{E2D09519-2A88-4FE8-A9A9-4476720DF4DD}"/>
              </a:ext>
            </a:extLst>
          </p:cNvPr>
          <p:cNvGrpSpPr/>
          <p:nvPr/>
        </p:nvGrpSpPr>
        <p:grpSpPr>
          <a:xfrm>
            <a:off x="7929355" y="1516962"/>
            <a:ext cx="4193313" cy="1098505"/>
            <a:chOff x="7964155" y="1464617"/>
            <a:chExt cx="4193313" cy="1329190"/>
          </a:xfrm>
        </p:grpSpPr>
        <p:sp>
          <p:nvSpPr>
            <p:cNvPr id="70" name="Google Shape;193;p2">
              <a:extLst>
                <a:ext uri="{FF2B5EF4-FFF2-40B4-BE49-F238E27FC236}">
                  <a16:creationId xmlns:a16="http://schemas.microsoft.com/office/drawing/2014/main" id="{A0769642-0C95-4AA9-BA29-596FBB702D58}"/>
                </a:ext>
              </a:extLst>
            </p:cNvPr>
            <p:cNvSpPr/>
            <p:nvPr/>
          </p:nvSpPr>
          <p:spPr>
            <a:xfrm>
              <a:off x="8800367" y="1874442"/>
              <a:ext cx="3357100" cy="384015"/>
            </a:xfrm>
            <a:prstGeom prst="rect">
              <a:avLst/>
            </a:prstGeom>
            <a:solidFill>
              <a:schemeClr val="lt1"/>
            </a:solidFill>
            <a:ln w="254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050" b="1" i="0" u="none" strike="noStrike" cap="none" dirty="0">
                  <a:solidFill>
                    <a:schemeClr val="dk1"/>
                  </a:solidFill>
                  <a:ea typeface="Calibri"/>
                  <a:cs typeface="Calibri"/>
                  <a:sym typeface="Calibri"/>
                </a:rPr>
                <a:t>Grupo de Atención al Usuario y                                            enlace con grupos de interés</a:t>
              </a:r>
              <a:endParaRPr sz="1050" b="1" i="0" u="none" strike="noStrike" cap="none" dirty="0">
                <a:solidFill>
                  <a:schemeClr val="dk1"/>
                </a:solidFill>
                <a:ea typeface="Calibri"/>
                <a:cs typeface="Calibri"/>
                <a:sym typeface="Calibri"/>
              </a:endParaRPr>
            </a:p>
          </p:txBody>
        </p:sp>
        <p:sp>
          <p:nvSpPr>
            <p:cNvPr id="35" name="Google Shape;227;p2">
              <a:extLst>
                <a:ext uri="{FF2B5EF4-FFF2-40B4-BE49-F238E27FC236}">
                  <a16:creationId xmlns:a16="http://schemas.microsoft.com/office/drawing/2014/main" id="{17259183-DDCA-4308-9783-BF90E69A3C04}"/>
                </a:ext>
              </a:extLst>
            </p:cNvPr>
            <p:cNvSpPr/>
            <p:nvPr/>
          </p:nvSpPr>
          <p:spPr>
            <a:xfrm>
              <a:off x="8831245" y="1464617"/>
              <a:ext cx="3326221" cy="342175"/>
            </a:xfrm>
            <a:prstGeom prst="rect">
              <a:avLst/>
            </a:prstGeom>
            <a:solidFill>
              <a:schemeClr val="lt1"/>
            </a:solidFill>
            <a:ln w="254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050" b="1" dirty="0">
                  <a:solidFill>
                    <a:schemeClr val="dk1"/>
                  </a:solidFill>
                  <a:ea typeface="Calibri"/>
                  <a:cs typeface="Calibri"/>
                  <a:sym typeface="Calibri"/>
                </a:rPr>
                <a:t>Grupo de Asuntos Jurídicos</a:t>
              </a:r>
              <a:endParaRPr sz="1050" b="1" i="0" u="none" strike="noStrike" cap="none" dirty="0">
                <a:solidFill>
                  <a:schemeClr val="dk1"/>
                </a:solidFill>
                <a:ea typeface="Calibri"/>
                <a:cs typeface="Calibri"/>
                <a:sym typeface="Calibri"/>
              </a:endParaRPr>
            </a:p>
          </p:txBody>
        </p:sp>
        <p:sp>
          <p:nvSpPr>
            <p:cNvPr id="64" name="Google Shape;231;p2">
              <a:extLst>
                <a:ext uri="{FF2B5EF4-FFF2-40B4-BE49-F238E27FC236}">
                  <a16:creationId xmlns:a16="http://schemas.microsoft.com/office/drawing/2014/main" id="{887C0DE8-993A-438B-B01D-9923541A4DEE}"/>
                </a:ext>
              </a:extLst>
            </p:cNvPr>
            <p:cNvSpPr/>
            <p:nvPr/>
          </p:nvSpPr>
          <p:spPr>
            <a:xfrm>
              <a:off x="8792152" y="2293967"/>
              <a:ext cx="3365316" cy="499840"/>
            </a:xfrm>
            <a:prstGeom prst="rect">
              <a:avLst/>
            </a:prstGeom>
            <a:solidFill>
              <a:schemeClr val="lt1"/>
            </a:solidFill>
            <a:ln w="254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s-ES" sz="1050" b="1" dirty="0">
                  <a:solidFill>
                    <a:schemeClr val="dk1"/>
                  </a:solidFill>
                  <a:ea typeface="Calibri"/>
                  <a:cs typeface="Calibri"/>
                  <a:sym typeface="Calibri"/>
                </a:rPr>
                <a:t>Grupo de Tecnologías de la Información y Comunicaciones</a:t>
              </a:r>
              <a:endParaRPr sz="1050" b="1" dirty="0">
                <a:solidFill>
                  <a:schemeClr val="dk1"/>
                </a:solidFill>
                <a:ea typeface="Calibri"/>
                <a:cs typeface="Calibri"/>
                <a:sym typeface="Calibri"/>
              </a:endParaRPr>
            </a:p>
          </p:txBody>
        </p:sp>
        <p:cxnSp>
          <p:nvCxnSpPr>
            <p:cNvPr id="84" name="Google Shape;194;p2">
              <a:extLst>
                <a:ext uri="{FF2B5EF4-FFF2-40B4-BE49-F238E27FC236}">
                  <a16:creationId xmlns:a16="http://schemas.microsoft.com/office/drawing/2014/main" id="{390376E6-66EC-4504-8441-D7928AD7D381}"/>
                </a:ext>
              </a:extLst>
            </p:cNvPr>
            <p:cNvCxnSpPr>
              <a:cxnSpLocks/>
            </p:cNvCxnSpPr>
            <p:nvPr/>
          </p:nvCxnSpPr>
          <p:spPr>
            <a:xfrm>
              <a:off x="7964155" y="2066449"/>
              <a:ext cx="836212" cy="1"/>
            </a:xfrm>
            <a:prstGeom prst="bentConnector3">
              <a:avLst>
                <a:gd name="adj1" fmla="val 50000"/>
              </a:avLst>
            </a:prstGeom>
            <a:solidFill>
              <a:schemeClr val="lt1"/>
            </a:solidFill>
            <a:ln w="25400" cap="flat" cmpd="sng">
              <a:solidFill>
                <a:schemeClr val="accent3"/>
              </a:solidFill>
              <a:prstDash val="solid"/>
              <a:round/>
              <a:headEnd type="none" w="sm" len="sm"/>
              <a:tailEnd type="none" w="sm" len="sm"/>
            </a:ln>
          </p:spPr>
        </p:cxnSp>
        <p:cxnSp>
          <p:nvCxnSpPr>
            <p:cNvPr id="90" name="Google Shape;194;p2">
              <a:extLst>
                <a:ext uri="{FF2B5EF4-FFF2-40B4-BE49-F238E27FC236}">
                  <a16:creationId xmlns:a16="http://schemas.microsoft.com/office/drawing/2014/main" id="{B3CAD097-6AE4-4546-878C-86B01AA94926}"/>
                </a:ext>
              </a:extLst>
            </p:cNvPr>
            <p:cNvCxnSpPr>
              <a:cxnSpLocks/>
            </p:cNvCxnSpPr>
            <p:nvPr/>
          </p:nvCxnSpPr>
          <p:spPr>
            <a:xfrm rot="5400000" flipH="1" flipV="1">
              <a:off x="8387950" y="1639496"/>
              <a:ext cx="422919" cy="415336"/>
            </a:xfrm>
            <a:prstGeom prst="bentConnector2">
              <a:avLst/>
            </a:prstGeom>
            <a:solidFill>
              <a:schemeClr val="lt1"/>
            </a:solidFill>
            <a:ln w="25400" cap="flat" cmpd="sng">
              <a:solidFill>
                <a:schemeClr val="accent3"/>
              </a:solidFill>
              <a:prstDash val="solid"/>
              <a:round/>
              <a:headEnd type="none" w="sm" len="sm"/>
              <a:tailEnd type="none" w="sm" len="sm"/>
            </a:ln>
          </p:spPr>
        </p:cxnSp>
      </p:grpSp>
      <p:sp>
        <p:nvSpPr>
          <p:cNvPr id="133" name="Google Shape;227;p2">
            <a:extLst>
              <a:ext uri="{FF2B5EF4-FFF2-40B4-BE49-F238E27FC236}">
                <a16:creationId xmlns:a16="http://schemas.microsoft.com/office/drawing/2014/main" id="{FC6F0D9C-9735-4A0C-9B51-6CA78741B5D7}"/>
              </a:ext>
            </a:extLst>
          </p:cNvPr>
          <p:cNvSpPr/>
          <p:nvPr/>
        </p:nvSpPr>
        <p:spPr>
          <a:xfrm>
            <a:off x="8783916" y="2696638"/>
            <a:ext cx="3326221" cy="320269"/>
          </a:xfrm>
          <a:prstGeom prst="rect">
            <a:avLst/>
          </a:prstGeom>
          <a:solidFill>
            <a:schemeClr val="lt1"/>
          </a:solidFill>
          <a:ln w="254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050" b="1" dirty="0">
                <a:solidFill>
                  <a:schemeClr val="dk1"/>
                </a:solidFill>
                <a:ea typeface="Calibri"/>
                <a:cs typeface="Calibri"/>
                <a:sym typeface="Calibri"/>
              </a:rPr>
              <a:t>Grupo de Control Interno de Gestión</a:t>
            </a:r>
            <a:endParaRPr sz="1050" b="1" i="0" u="none" strike="noStrike" cap="none" dirty="0">
              <a:solidFill>
                <a:schemeClr val="dk1"/>
              </a:solidFill>
              <a:ea typeface="Calibri"/>
              <a:cs typeface="Calibri"/>
              <a:sym typeface="Calibri"/>
            </a:endParaRPr>
          </a:p>
        </p:txBody>
      </p:sp>
      <p:grpSp>
        <p:nvGrpSpPr>
          <p:cNvPr id="6" name="Grupo 5">
            <a:extLst>
              <a:ext uri="{FF2B5EF4-FFF2-40B4-BE49-F238E27FC236}">
                <a16:creationId xmlns:a16="http://schemas.microsoft.com/office/drawing/2014/main" id="{E67CD125-C98B-4497-9397-F2AE7CFBDC00}"/>
              </a:ext>
            </a:extLst>
          </p:cNvPr>
          <p:cNvGrpSpPr/>
          <p:nvPr/>
        </p:nvGrpSpPr>
        <p:grpSpPr>
          <a:xfrm>
            <a:off x="38899" y="832840"/>
            <a:ext cx="11964702" cy="5698306"/>
            <a:chOff x="47134" y="438166"/>
            <a:chExt cx="11964702" cy="6417344"/>
          </a:xfrm>
        </p:grpSpPr>
        <p:cxnSp>
          <p:nvCxnSpPr>
            <p:cNvPr id="80" name="Google Shape;177;p2">
              <a:extLst>
                <a:ext uri="{FF2B5EF4-FFF2-40B4-BE49-F238E27FC236}">
                  <a16:creationId xmlns:a16="http://schemas.microsoft.com/office/drawing/2014/main" id="{B6BCBB32-AA24-4DAB-887B-DC60B24A1139}"/>
                </a:ext>
              </a:extLst>
            </p:cNvPr>
            <p:cNvCxnSpPr>
              <a:cxnSpLocks/>
              <a:stCxn id="81" idx="2"/>
              <a:endCxn id="78" idx="0"/>
            </p:cNvCxnSpPr>
            <p:nvPr/>
          </p:nvCxnSpPr>
          <p:spPr>
            <a:xfrm>
              <a:off x="6502002" y="929057"/>
              <a:ext cx="1" cy="561707"/>
            </a:xfrm>
            <a:prstGeom prst="straightConnector1">
              <a:avLst/>
            </a:prstGeom>
            <a:solidFill>
              <a:schemeClr val="lt1"/>
            </a:solidFill>
            <a:ln w="25400" cap="flat" cmpd="sng">
              <a:solidFill>
                <a:schemeClr val="accent2"/>
              </a:solidFill>
              <a:prstDash val="solid"/>
              <a:round/>
              <a:headEnd type="none" w="sm" len="sm"/>
              <a:tailEnd type="none" w="sm" len="sm"/>
            </a:ln>
          </p:spPr>
        </p:cxnSp>
        <p:sp>
          <p:nvSpPr>
            <p:cNvPr id="82" name="Google Shape;178;p2">
              <a:extLst>
                <a:ext uri="{FF2B5EF4-FFF2-40B4-BE49-F238E27FC236}">
                  <a16:creationId xmlns:a16="http://schemas.microsoft.com/office/drawing/2014/main" id="{14865323-5473-4997-B162-48D34D3EAFEC}"/>
                </a:ext>
              </a:extLst>
            </p:cNvPr>
            <p:cNvSpPr/>
            <p:nvPr/>
          </p:nvSpPr>
          <p:spPr>
            <a:xfrm>
              <a:off x="4879419" y="438166"/>
              <a:ext cx="3230813" cy="398235"/>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400" b="1" i="0" u="none" strike="noStrike" cap="none" dirty="0">
                  <a:solidFill>
                    <a:schemeClr val="dk1"/>
                  </a:solidFill>
                  <a:latin typeface="Arial" panose="020B0604020202020204" pitchFamily="34" charset="0"/>
                  <a:ea typeface="Calibri"/>
                  <a:cs typeface="Arial" panose="020B0604020202020204" pitchFamily="34" charset="0"/>
                  <a:sym typeface="Calibri"/>
                </a:rPr>
                <a:t>Junta Directiva</a:t>
              </a:r>
              <a:endParaRPr sz="1400" b="1"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75" name="Google Shape;188;p2">
              <a:extLst>
                <a:ext uri="{FF2B5EF4-FFF2-40B4-BE49-F238E27FC236}">
                  <a16:creationId xmlns:a16="http://schemas.microsoft.com/office/drawing/2014/main" id="{4C366462-B3CC-4045-985F-2A028889A45A}"/>
                </a:ext>
              </a:extLst>
            </p:cNvPr>
            <p:cNvSpPr/>
            <p:nvPr/>
          </p:nvSpPr>
          <p:spPr>
            <a:xfrm>
              <a:off x="47134" y="4750546"/>
              <a:ext cx="2930745" cy="644666"/>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MX" sz="1400" b="1" i="0" u="none" strike="noStrike" cap="none" dirty="0">
                  <a:solidFill>
                    <a:schemeClr val="dk1"/>
                  </a:solidFill>
                  <a:latin typeface="Arial" panose="020B0604020202020204" pitchFamily="34" charset="0"/>
                  <a:ea typeface="Calibri"/>
                  <a:cs typeface="Arial" panose="020B0604020202020204" pitchFamily="34" charset="0"/>
                  <a:sym typeface="Calibri"/>
                </a:rPr>
                <a:t>Subdirección de Bienestar y Calidad d</a:t>
              </a:r>
              <a:r>
                <a:rPr lang="es-MX" sz="1400" b="1" dirty="0">
                  <a:solidFill>
                    <a:schemeClr val="dk1"/>
                  </a:solidFill>
                  <a:latin typeface="Arial" panose="020B0604020202020204" pitchFamily="34" charset="0"/>
                  <a:ea typeface="Calibri"/>
                  <a:cs typeface="Arial" panose="020B0604020202020204" pitchFamily="34" charset="0"/>
                  <a:sym typeface="Calibri"/>
                </a:rPr>
                <a:t>e Vida</a:t>
              </a:r>
              <a:endParaRPr lang="es-MX" sz="1400" b="1"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21" name="Google Shape;206;p2">
              <a:extLst>
                <a:ext uri="{FF2B5EF4-FFF2-40B4-BE49-F238E27FC236}">
                  <a16:creationId xmlns:a16="http://schemas.microsoft.com/office/drawing/2014/main" id="{F26FB670-F183-4D3F-9EE3-6F9F7C769ED4}"/>
                </a:ext>
              </a:extLst>
            </p:cNvPr>
            <p:cNvSpPr/>
            <p:nvPr/>
          </p:nvSpPr>
          <p:spPr>
            <a:xfrm>
              <a:off x="64955" y="5710206"/>
              <a:ext cx="1369674" cy="1099033"/>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121875" tIns="121875" rIns="121875" bIns="121875" anchor="ctr" anchorCtr="0">
              <a:noAutofit/>
            </a:bodyPr>
            <a:lstStyle/>
            <a:p>
              <a:pPr algn="ctr"/>
              <a:r>
                <a:rPr lang="es-MX" sz="1050" b="1" i="0" dirty="0">
                  <a:solidFill>
                    <a:srgbClr val="000000"/>
                  </a:solidFill>
                  <a:effectLst/>
                  <a:latin typeface="Arial" panose="020B0604020202020204" pitchFamily="34" charset="0"/>
                  <a:cs typeface="Arial" panose="020B0604020202020204" pitchFamily="34" charset="0"/>
                </a:rPr>
                <a:t>Grupo Bienestar, recreación, cultura y deporte</a:t>
              </a:r>
              <a:endParaRPr sz="1050" b="1" dirty="0">
                <a:solidFill>
                  <a:schemeClr val="dk1"/>
                </a:solidFill>
                <a:latin typeface="Arial" panose="020B0604020202020204" pitchFamily="34" charset="0"/>
                <a:cs typeface="Arial" panose="020B0604020202020204" pitchFamily="34" charset="0"/>
                <a:sym typeface="Calibri"/>
              </a:endParaRPr>
            </a:p>
          </p:txBody>
        </p:sp>
        <p:sp>
          <p:nvSpPr>
            <p:cNvPr id="23" name="Google Shape;208;p2">
              <a:extLst>
                <a:ext uri="{FF2B5EF4-FFF2-40B4-BE49-F238E27FC236}">
                  <a16:creationId xmlns:a16="http://schemas.microsoft.com/office/drawing/2014/main" id="{7BD57CE4-E0EB-4345-BFF7-EABFB6C2D9BF}"/>
                </a:ext>
              </a:extLst>
            </p:cNvPr>
            <p:cNvSpPr/>
            <p:nvPr/>
          </p:nvSpPr>
          <p:spPr>
            <a:xfrm>
              <a:off x="1543194" y="5739669"/>
              <a:ext cx="1399124" cy="1055952"/>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121875" tIns="121875" rIns="121875" bIns="121875" anchor="ctr" anchorCtr="0">
              <a:noAutofit/>
            </a:bodyPr>
            <a:lstStyle/>
            <a:p>
              <a:pPr algn="ctr"/>
              <a:endParaRPr lang="es-MX" sz="1050" b="1" dirty="0">
                <a:solidFill>
                  <a:schemeClr val="dk1"/>
                </a:solidFill>
                <a:latin typeface="Arial" panose="020B0604020202020204" pitchFamily="34" charset="0"/>
                <a:cs typeface="Arial" panose="020B0604020202020204" pitchFamily="34" charset="0"/>
              </a:endParaRPr>
            </a:p>
            <a:p>
              <a:pPr algn="ctr"/>
              <a:r>
                <a:rPr lang="es-MX" sz="1050" b="1" dirty="0">
                  <a:solidFill>
                    <a:schemeClr val="dk1"/>
                  </a:solidFill>
                  <a:latin typeface="Arial" panose="020B0604020202020204" pitchFamily="34" charset="0"/>
                  <a:cs typeface="Arial" panose="020B0604020202020204" pitchFamily="34" charset="0"/>
                </a:rPr>
                <a:t>Grupo de seguimiento y atención a gerencias departamentales</a:t>
              </a:r>
              <a:br>
                <a:rPr lang="es-MX" sz="1050" b="1" dirty="0">
                  <a:solidFill>
                    <a:schemeClr val="dk1"/>
                  </a:solidFill>
                  <a:latin typeface="Arial" panose="020B0604020202020204" pitchFamily="34" charset="0"/>
                  <a:cs typeface="Arial" panose="020B0604020202020204" pitchFamily="34" charset="0"/>
                </a:rPr>
              </a:br>
              <a:endParaRPr sz="1050" b="1" dirty="0">
                <a:solidFill>
                  <a:schemeClr val="dk1"/>
                </a:solidFill>
                <a:latin typeface="Arial" panose="020B0604020202020204" pitchFamily="34" charset="0"/>
                <a:cs typeface="Arial" panose="020B0604020202020204" pitchFamily="34" charset="0"/>
                <a:sym typeface="Calibri"/>
              </a:endParaRPr>
            </a:p>
          </p:txBody>
        </p:sp>
        <p:sp>
          <p:nvSpPr>
            <p:cNvPr id="25" name="Google Shape;210;p2">
              <a:extLst>
                <a:ext uri="{FF2B5EF4-FFF2-40B4-BE49-F238E27FC236}">
                  <a16:creationId xmlns:a16="http://schemas.microsoft.com/office/drawing/2014/main" id="{A776C925-34BF-4207-B63F-53D725DEB0A3}"/>
                </a:ext>
              </a:extLst>
            </p:cNvPr>
            <p:cNvSpPr/>
            <p:nvPr/>
          </p:nvSpPr>
          <p:spPr>
            <a:xfrm>
              <a:off x="6787873" y="5710122"/>
              <a:ext cx="1111971" cy="1134639"/>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121875" tIns="121875" rIns="121875" bIns="121875" anchor="ctr" anchorCtr="0">
              <a:noAutofit/>
            </a:bodyPr>
            <a:lstStyle/>
            <a:p>
              <a:pPr marL="0" marR="0" lvl="0" indent="0" algn="ctr" rtl="0">
                <a:lnSpc>
                  <a:spcPct val="100000"/>
                </a:lnSpc>
                <a:spcBef>
                  <a:spcPts val="0"/>
                </a:spcBef>
                <a:spcAft>
                  <a:spcPts val="0"/>
                </a:spcAft>
                <a:buNone/>
              </a:pPr>
              <a:r>
                <a:rPr lang="es-MX" sz="1050" b="1" i="0" u="none" strike="noStrike" cap="none" dirty="0">
                  <a:solidFill>
                    <a:schemeClr val="dk1"/>
                  </a:solidFill>
                  <a:latin typeface="Arial" panose="020B0604020202020204" pitchFamily="34" charset="0"/>
                  <a:ea typeface="Arial"/>
                  <a:cs typeface="Arial" panose="020B0604020202020204" pitchFamily="34" charset="0"/>
                  <a:sym typeface="Arial"/>
                </a:rPr>
                <a:t>Grupo de Gestión Administrativa</a:t>
              </a:r>
            </a:p>
          </p:txBody>
        </p:sp>
        <p:sp>
          <p:nvSpPr>
            <p:cNvPr id="27" name="Google Shape;212;p2">
              <a:extLst>
                <a:ext uri="{FF2B5EF4-FFF2-40B4-BE49-F238E27FC236}">
                  <a16:creationId xmlns:a16="http://schemas.microsoft.com/office/drawing/2014/main" id="{95B0130B-ED0B-45C5-BCCE-123FC9B42C5B}"/>
                </a:ext>
              </a:extLst>
            </p:cNvPr>
            <p:cNvSpPr/>
            <p:nvPr/>
          </p:nvSpPr>
          <p:spPr>
            <a:xfrm>
              <a:off x="9403651" y="5694976"/>
              <a:ext cx="1158833" cy="1134639"/>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121875" tIns="121875" rIns="121875" bIns="121875" anchor="ctr" anchorCtr="0">
              <a:noAutofit/>
            </a:bodyPr>
            <a:lstStyle/>
            <a:p>
              <a:pPr algn="ctr"/>
              <a:r>
                <a:rPr lang="es-MX" sz="1050" b="1" dirty="0">
                  <a:solidFill>
                    <a:schemeClr val="dk1"/>
                  </a:solidFill>
                  <a:latin typeface="Arial" panose="020B0604020202020204" pitchFamily="34" charset="0"/>
                  <a:cs typeface="Arial" panose="020B0604020202020204" pitchFamily="34" charset="0"/>
                </a:rPr>
                <a:t>Grupo de Gestión Financiera</a:t>
              </a:r>
            </a:p>
          </p:txBody>
        </p:sp>
        <p:sp>
          <p:nvSpPr>
            <p:cNvPr id="29" name="Google Shape;214;p2">
              <a:extLst>
                <a:ext uri="{FF2B5EF4-FFF2-40B4-BE49-F238E27FC236}">
                  <a16:creationId xmlns:a16="http://schemas.microsoft.com/office/drawing/2014/main" id="{F04DD41F-F323-4F5B-A641-479351F65CB8}"/>
                </a:ext>
              </a:extLst>
            </p:cNvPr>
            <p:cNvSpPr/>
            <p:nvPr/>
          </p:nvSpPr>
          <p:spPr>
            <a:xfrm>
              <a:off x="10643713" y="5679832"/>
              <a:ext cx="1368123" cy="1134639"/>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121875" tIns="121875" rIns="121875" bIns="121875" anchor="ctr" anchorCtr="0">
              <a:noAutofit/>
            </a:bodyPr>
            <a:lstStyle/>
            <a:p>
              <a:pPr algn="ctr"/>
              <a:r>
                <a:rPr lang="es-ES" sz="1050" b="1" dirty="0">
                  <a:solidFill>
                    <a:schemeClr val="dk1"/>
                  </a:solidFill>
                  <a:latin typeface="Arial" panose="020B0604020202020204" pitchFamily="34" charset="0"/>
                  <a:cs typeface="Arial" panose="020B0604020202020204" pitchFamily="34" charset="0"/>
                  <a:sym typeface="Calibri"/>
                </a:rPr>
                <a:t>Grupo Gestión del Talento Humano y Desarrollo Organizacional</a:t>
              </a:r>
              <a:endParaRPr sz="1050" b="1" dirty="0">
                <a:solidFill>
                  <a:schemeClr val="dk1"/>
                </a:solidFill>
                <a:latin typeface="Arial" panose="020B0604020202020204" pitchFamily="34" charset="0"/>
                <a:cs typeface="Arial" panose="020B0604020202020204" pitchFamily="34" charset="0"/>
                <a:sym typeface="Calibri"/>
              </a:endParaRPr>
            </a:p>
          </p:txBody>
        </p:sp>
        <p:sp>
          <p:nvSpPr>
            <p:cNvPr id="42" name="Google Shape;206;p2">
              <a:extLst>
                <a:ext uri="{FF2B5EF4-FFF2-40B4-BE49-F238E27FC236}">
                  <a16:creationId xmlns:a16="http://schemas.microsoft.com/office/drawing/2014/main" id="{D82CD2EC-BFF5-4E3A-B05D-19CC07F96568}"/>
                </a:ext>
              </a:extLst>
            </p:cNvPr>
            <p:cNvSpPr/>
            <p:nvPr/>
          </p:nvSpPr>
          <p:spPr>
            <a:xfrm>
              <a:off x="3037113" y="5730582"/>
              <a:ext cx="1232474" cy="1099033"/>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121875" tIns="121875" rIns="121875" bIns="121875" anchor="ctr" anchorCtr="0">
              <a:noAutofit/>
            </a:bodyPr>
            <a:lstStyle/>
            <a:p>
              <a:pPr algn="ctr"/>
              <a:r>
                <a:rPr lang="es-MX" sz="1050" b="1" i="0" dirty="0">
                  <a:solidFill>
                    <a:srgbClr val="000000"/>
                  </a:solidFill>
                  <a:effectLst/>
                  <a:latin typeface="Arial" panose="020B0604020202020204" pitchFamily="34" charset="0"/>
                  <a:cs typeface="Arial" panose="020B0604020202020204" pitchFamily="34" charset="0"/>
                </a:rPr>
                <a:t>Grupo Centro Médico y atención integral en salud.</a:t>
              </a:r>
              <a:endParaRPr lang="es-MX" sz="1050" b="1" dirty="0">
                <a:solidFill>
                  <a:schemeClr val="dk1"/>
                </a:solidFill>
                <a:latin typeface="Arial" panose="020B0604020202020204" pitchFamily="34" charset="0"/>
                <a:cs typeface="Arial" panose="020B0604020202020204" pitchFamily="34" charset="0"/>
                <a:sym typeface="Calibri"/>
              </a:endParaRPr>
            </a:p>
          </p:txBody>
        </p:sp>
        <p:sp>
          <p:nvSpPr>
            <p:cNvPr id="44" name="Google Shape;208;p2">
              <a:extLst>
                <a:ext uri="{FF2B5EF4-FFF2-40B4-BE49-F238E27FC236}">
                  <a16:creationId xmlns:a16="http://schemas.microsoft.com/office/drawing/2014/main" id="{B4015511-D03A-438D-B84B-D8DB3EDD8CAE}"/>
                </a:ext>
              </a:extLst>
            </p:cNvPr>
            <p:cNvSpPr/>
            <p:nvPr/>
          </p:nvSpPr>
          <p:spPr>
            <a:xfrm>
              <a:off x="4344115" y="5718018"/>
              <a:ext cx="1111971" cy="1121155"/>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121875" tIns="121875" rIns="121875" bIns="121875" anchor="ctr" anchorCtr="0">
              <a:noAutofit/>
            </a:bodyPr>
            <a:lstStyle/>
            <a:p>
              <a:pPr algn="ctr"/>
              <a:endParaRPr lang="es-MX" sz="1050" b="1" dirty="0">
                <a:solidFill>
                  <a:schemeClr val="dk1"/>
                </a:solidFill>
                <a:latin typeface="Arial" panose="020B0604020202020204" pitchFamily="34" charset="0"/>
                <a:cs typeface="Arial" panose="020B0604020202020204" pitchFamily="34" charset="0"/>
              </a:endParaRPr>
            </a:p>
            <a:p>
              <a:pPr algn="ctr"/>
              <a:r>
                <a:rPr lang="es-MX" sz="1050" b="1" dirty="0">
                  <a:solidFill>
                    <a:schemeClr val="dk1"/>
                  </a:solidFill>
                  <a:latin typeface="Arial" panose="020B0604020202020204" pitchFamily="34" charset="0"/>
                  <a:cs typeface="Arial" panose="020B0604020202020204" pitchFamily="34" charset="0"/>
                </a:rPr>
                <a:t>Grupo de Gestión  Educativa Y Colegio</a:t>
              </a:r>
              <a:br>
                <a:rPr lang="es-MX" sz="1050" b="1" dirty="0">
                  <a:solidFill>
                    <a:schemeClr val="dk1"/>
                  </a:solidFill>
                  <a:latin typeface="Arial" panose="020B0604020202020204" pitchFamily="34" charset="0"/>
                  <a:cs typeface="Arial" panose="020B0604020202020204" pitchFamily="34" charset="0"/>
                </a:rPr>
              </a:br>
              <a:endParaRPr lang="es-MX" sz="1050" b="1" dirty="0">
                <a:solidFill>
                  <a:schemeClr val="dk1"/>
                </a:solidFill>
                <a:latin typeface="Arial" panose="020B0604020202020204" pitchFamily="34" charset="0"/>
                <a:cs typeface="Arial" panose="020B0604020202020204" pitchFamily="34" charset="0"/>
                <a:sym typeface="Calibri"/>
              </a:endParaRPr>
            </a:p>
          </p:txBody>
        </p:sp>
        <p:sp>
          <p:nvSpPr>
            <p:cNvPr id="46" name="Google Shape;208;p2">
              <a:extLst>
                <a:ext uri="{FF2B5EF4-FFF2-40B4-BE49-F238E27FC236}">
                  <a16:creationId xmlns:a16="http://schemas.microsoft.com/office/drawing/2014/main" id="{D3E28D58-B84C-4FEE-99AB-468D431334E3}"/>
                </a:ext>
              </a:extLst>
            </p:cNvPr>
            <p:cNvSpPr/>
            <p:nvPr/>
          </p:nvSpPr>
          <p:spPr>
            <a:xfrm>
              <a:off x="5505772" y="5716044"/>
              <a:ext cx="1182730" cy="1121156"/>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121875" tIns="121875" rIns="121875" bIns="121875" anchor="ctr" anchorCtr="0">
              <a:noAutofit/>
            </a:bodyPr>
            <a:lstStyle/>
            <a:p>
              <a:pPr algn="ctr"/>
              <a:r>
                <a:rPr lang="es-MX" sz="1050" b="1" i="0" dirty="0">
                  <a:solidFill>
                    <a:srgbClr val="000000"/>
                  </a:solidFill>
                  <a:effectLst/>
                  <a:latin typeface="Arial" panose="020B0604020202020204" pitchFamily="34" charset="0"/>
                  <a:cs typeface="Arial" panose="020B0604020202020204" pitchFamily="34" charset="0"/>
                </a:rPr>
                <a:t>Grupo de Gestión de </a:t>
              </a:r>
              <a:r>
                <a:rPr lang="es-MX" sz="1050" b="1" dirty="0">
                  <a:solidFill>
                    <a:srgbClr val="000000"/>
                  </a:solidFill>
                  <a:latin typeface="Arial" panose="020B0604020202020204" pitchFamily="34" charset="0"/>
                  <a:cs typeface="Arial" panose="020B0604020202020204" pitchFamily="34" charset="0"/>
                </a:rPr>
                <a:t>A</a:t>
              </a:r>
              <a:r>
                <a:rPr lang="es-MX" sz="1050" b="1" i="0" dirty="0">
                  <a:solidFill>
                    <a:srgbClr val="000000"/>
                  </a:solidFill>
                  <a:effectLst/>
                  <a:latin typeface="Arial" panose="020B0604020202020204" pitchFamily="34" charset="0"/>
                  <a:cs typeface="Arial" panose="020B0604020202020204" pitchFamily="34" charset="0"/>
                </a:rPr>
                <a:t>poyo </a:t>
              </a:r>
              <a:r>
                <a:rPr lang="es-MX" sz="1050" b="1" dirty="0">
                  <a:solidFill>
                    <a:srgbClr val="000000"/>
                  </a:solidFill>
                  <a:latin typeface="Arial" panose="020B0604020202020204" pitchFamily="34" charset="0"/>
                  <a:cs typeface="Arial" panose="020B0604020202020204" pitchFamily="34" charset="0"/>
                </a:rPr>
                <a:t>F</a:t>
              </a:r>
              <a:r>
                <a:rPr lang="es-MX" sz="1050" b="1" i="0" dirty="0">
                  <a:solidFill>
                    <a:srgbClr val="000000"/>
                  </a:solidFill>
                  <a:effectLst/>
                  <a:latin typeface="Arial" panose="020B0604020202020204" pitchFamily="34" charset="0"/>
                  <a:cs typeface="Arial" panose="020B0604020202020204" pitchFamily="34" charset="0"/>
                </a:rPr>
                <a:t>inancier</a:t>
              </a:r>
              <a:r>
                <a:rPr lang="es-MX" sz="1050" b="1" dirty="0">
                  <a:latin typeface="Arial" panose="020B0604020202020204" pitchFamily="34" charset="0"/>
                  <a:cs typeface="Arial" panose="020B0604020202020204" pitchFamily="34" charset="0"/>
                </a:rPr>
                <a:t>o,</a:t>
              </a:r>
              <a:r>
                <a:rPr lang="es-MX" sz="1050" b="1" i="0" dirty="0">
                  <a:solidFill>
                    <a:srgbClr val="000000"/>
                  </a:solidFill>
                  <a:effectLst/>
                  <a:latin typeface="Arial" panose="020B0604020202020204" pitchFamily="34" charset="0"/>
                  <a:cs typeface="Arial" panose="020B0604020202020204" pitchFamily="34" charset="0"/>
                </a:rPr>
                <a:t> Crédito y Cartera</a:t>
              </a:r>
              <a:endParaRPr lang="es-MX" sz="1050" b="1" dirty="0">
                <a:solidFill>
                  <a:schemeClr val="dk1"/>
                </a:solidFill>
                <a:latin typeface="Arial" panose="020B0604020202020204" pitchFamily="34" charset="0"/>
                <a:cs typeface="Arial" panose="020B0604020202020204" pitchFamily="34" charset="0"/>
                <a:sym typeface="Calibri"/>
              </a:endParaRPr>
            </a:p>
          </p:txBody>
        </p:sp>
        <p:sp>
          <p:nvSpPr>
            <p:cNvPr id="55" name="Google Shape;212;p2">
              <a:extLst>
                <a:ext uri="{FF2B5EF4-FFF2-40B4-BE49-F238E27FC236}">
                  <a16:creationId xmlns:a16="http://schemas.microsoft.com/office/drawing/2014/main" id="{1D3B95CA-F25D-494F-9CD8-69AC39959C12}"/>
                </a:ext>
              </a:extLst>
            </p:cNvPr>
            <p:cNvSpPr/>
            <p:nvPr/>
          </p:nvSpPr>
          <p:spPr>
            <a:xfrm>
              <a:off x="7999215" y="5705726"/>
              <a:ext cx="1305065" cy="1149784"/>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121875" tIns="121875" rIns="121875" bIns="121875" anchor="ctr" anchorCtr="0">
              <a:noAutofit/>
            </a:bodyPr>
            <a:lstStyle/>
            <a:p>
              <a:pPr algn="ctr"/>
              <a:r>
                <a:rPr lang="es-MX" sz="1050" b="1" dirty="0">
                  <a:solidFill>
                    <a:schemeClr val="dk1"/>
                  </a:solidFill>
                  <a:latin typeface="Arial" panose="020B0604020202020204" pitchFamily="34" charset="0"/>
                  <a:cs typeface="Arial" panose="020B0604020202020204" pitchFamily="34" charset="0"/>
                </a:rPr>
                <a:t>Grupo de Gestión de Cesantías</a:t>
              </a:r>
            </a:p>
          </p:txBody>
        </p:sp>
        <p:grpSp>
          <p:nvGrpSpPr>
            <p:cNvPr id="10" name="Google Shape;181;p2">
              <a:extLst>
                <a:ext uri="{FF2B5EF4-FFF2-40B4-BE49-F238E27FC236}">
                  <a16:creationId xmlns:a16="http://schemas.microsoft.com/office/drawing/2014/main" id="{45E85A3D-F069-4139-9E96-1F21697B5335}"/>
                </a:ext>
              </a:extLst>
            </p:cNvPr>
            <p:cNvGrpSpPr/>
            <p:nvPr/>
          </p:nvGrpSpPr>
          <p:grpSpPr>
            <a:xfrm>
              <a:off x="5080913" y="1490764"/>
              <a:ext cx="2842180" cy="1150621"/>
              <a:chOff x="4373480" y="1079194"/>
              <a:chExt cx="1417441" cy="822410"/>
            </a:xfrm>
          </p:grpSpPr>
          <p:sp>
            <p:nvSpPr>
              <p:cNvPr id="78" name="Google Shape;182;p2">
                <a:extLst>
                  <a:ext uri="{FF2B5EF4-FFF2-40B4-BE49-F238E27FC236}">
                    <a16:creationId xmlns:a16="http://schemas.microsoft.com/office/drawing/2014/main" id="{ACB2CC17-00EC-4CBC-B7DA-49009FAA5C13}"/>
                  </a:ext>
                </a:extLst>
              </p:cNvPr>
              <p:cNvSpPr/>
              <p:nvPr/>
            </p:nvSpPr>
            <p:spPr>
              <a:xfrm>
                <a:off x="4373480" y="1079194"/>
                <a:ext cx="1417441" cy="822410"/>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1" i="0" u="none" strike="noStrike" cap="none">
                  <a:solidFill>
                    <a:schemeClr val="dk1"/>
                  </a:solidFill>
                  <a:latin typeface="Arial" panose="020B0604020202020204" pitchFamily="34" charset="0"/>
                  <a:ea typeface="Calibri"/>
                  <a:cs typeface="Arial" panose="020B0604020202020204" pitchFamily="34" charset="0"/>
                  <a:sym typeface="Calibri"/>
                </a:endParaRPr>
              </a:p>
            </p:txBody>
          </p:sp>
          <p:sp>
            <p:nvSpPr>
              <p:cNvPr id="79" name="Google Shape;179;p2">
                <a:extLst>
                  <a:ext uri="{FF2B5EF4-FFF2-40B4-BE49-F238E27FC236}">
                    <a16:creationId xmlns:a16="http://schemas.microsoft.com/office/drawing/2014/main" id="{B6DCEC76-08DB-4448-9CD6-26EEC71EEA6D}"/>
                  </a:ext>
                </a:extLst>
              </p:cNvPr>
              <p:cNvSpPr/>
              <p:nvPr/>
            </p:nvSpPr>
            <p:spPr>
              <a:xfrm>
                <a:off x="4446712" y="1156623"/>
                <a:ext cx="1270976" cy="667552"/>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400" b="1" i="0" u="none" strike="noStrike" cap="none">
                    <a:solidFill>
                      <a:schemeClr val="dk1"/>
                    </a:solidFill>
                    <a:latin typeface="Arial" panose="020B0604020202020204" pitchFamily="34" charset="0"/>
                    <a:ea typeface="Calibri"/>
                    <a:cs typeface="Arial" panose="020B0604020202020204" pitchFamily="34" charset="0"/>
                    <a:sym typeface="Calibri"/>
                  </a:rPr>
                  <a:t>Gerencia</a:t>
                </a:r>
                <a:endParaRPr sz="1400" b="1" i="0" u="none" strike="noStrike" cap="none">
                  <a:solidFill>
                    <a:schemeClr val="dk1"/>
                  </a:solidFill>
                  <a:latin typeface="Arial" panose="020B0604020202020204" pitchFamily="34" charset="0"/>
                  <a:ea typeface="Calibri"/>
                  <a:cs typeface="Arial" panose="020B0604020202020204" pitchFamily="34" charset="0"/>
                  <a:sym typeface="Calibri"/>
                </a:endParaRPr>
              </a:p>
            </p:txBody>
          </p:sp>
        </p:grpSp>
        <p:grpSp>
          <p:nvGrpSpPr>
            <p:cNvPr id="11" name="Google Shape;183;p2">
              <a:extLst>
                <a:ext uri="{FF2B5EF4-FFF2-40B4-BE49-F238E27FC236}">
                  <a16:creationId xmlns:a16="http://schemas.microsoft.com/office/drawing/2014/main" id="{F0FBAE24-C11D-4F3F-8E41-3BDC3212F31A}"/>
                </a:ext>
              </a:extLst>
            </p:cNvPr>
            <p:cNvGrpSpPr/>
            <p:nvPr/>
          </p:nvGrpSpPr>
          <p:grpSpPr>
            <a:xfrm>
              <a:off x="6734523" y="3527487"/>
              <a:ext cx="5277308" cy="713772"/>
              <a:chOff x="7203869" y="2355726"/>
              <a:chExt cx="1332600" cy="603000"/>
            </a:xfrm>
          </p:grpSpPr>
          <p:sp>
            <p:nvSpPr>
              <p:cNvPr id="76" name="Google Shape;184;p2">
                <a:extLst>
                  <a:ext uri="{FF2B5EF4-FFF2-40B4-BE49-F238E27FC236}">
                    <a16:creationId xmlns:a16="http://schemas.microsoft.com/office/drawing/2014/main" id="{DE338C1E-8E30-4609-9B32-B3434DF4E7F9}"/>
                  </a:ext>
                </a:extLst>
              </p:cNvPr>
              <p:cNvSpPr/>
              <p:nvPr/>
            </p:nvSpPr>
            <p:spPr>
              <a:xfrm>
                <a:off x="7203869" y="2355726"/>
                <a:ext cx="1332600" cy="6030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1" i="0" u="none" strike="noStrike" cap="none">
                  <a:solidFill>
                    <a:schemeClr val="dk1"/>
                  </a:solidFill>
                  <a:latin typeface="Arial" panose="020B0604020202020204" pitchFamily="34" charset="0"/>
                  <a:ea typeface="Calibri"/>
                  <a:cs typeface="Arial" panose="020B0604020202020204" pitchFamily="34" charset="0"/>
                  <a:sym typeface="Calibri"/>
                </a:endParaRPr>
              </a:p>
            </p:txBody>
          </p:sp>
          <p:sp>
            <p:nvSpPr>
              <p:cNvPr id="77" name="Google Shape;185;p2">
                <a:extLst>
                  <a:ext uri="{FF2B5EF4-FFF2-40B4-BE49-F238E27FC236}">
                    <a16:creationId xmlns:a16="http://schemas.microsoft.com/office/drawing/2014/main" id="{DD7818EC-7650-48D7-A8D5-E6C0FB1DEF8D}"/>
                  </a:ext>
                </a:extLst>
              </p:cNvPr>
              <p:cNvSpPr/>
              <p:nvPr/>
            </p:nvSpPr>
            <p:spPr>
              <a:xfrm>
                <a:off x="7280414" y="2424785"/>
                <a:ext cx="1194900" cy="427353"/>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400" b="1" i="0" u="none" strike="noStrike" cap="none" dirty="0">
                    <a:solidFill>
                      <a:schemeClr val="dk1"/>
                    </a:solidFill>
                    <a:latin typeface="Arial" panose="020B0604020202020204" pitchFamily="34" charset="0"/>
                    <a:ea typeface="Calibri"/>
                    <a:cs typeface="Arial" panose="020B0604020202020204" pitchFamily="34" charset="0"/>
                    <a:sym typeface="Calibri"/>
                  </a:rPr>
                  <a:t>Dirección </a:t>
                </a:r>
                <a:r>
                  <a:rPr lang="es-ES" sz="1400" b="1" dirty="0">
                    <a:solidFill>
                      <a:schemeClr val="dk1"/>
                    </a:solidFill>
                    <a:latin typeface="Arial" panose="020B0604020202020204" pitchFamily="34" charset="0"/>
                    <a:ea typeface="Calibri"/>
                    <a:cs typeface="Arial" panose="020B0604020202020204" pitchFamily="34" charset="0"/>
                    <a:sym typeface="Calibri"/>
                  </a:rPr>
                  <a:t>de Gestión Corporativa</a:t>
                </a:r>
                <a:endParaRPr sz="1400" b="1"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grpSp>
        <p:sp>
          <p:nvSpPr>
            <p:cNvPr id="72" name="Google Shape;190;p2">
              <a:extLst>
                <a:ext uri="{FF2B5EF4-FFF2-40B4-BE49-F238E27FC236}">
                  <a16:creationId xmlns:a16="http://schemas.microsoft.com/office/drawing/2014/main" id="{DCBC6C72-A1D5-4CD9-9D86-0B6C628DDE3E}"/>
                </a:ext>
              </a:extLst>
            </p:cNvPr>
            <p:cNvSpPr/>
            <p:nvPr/>
          </p:nvSpPr>
          <p:spPr>
            <a:xfrm>
              <a:off x="1550560" y="2100290"/>
              <a:ext cx="3127365" cy="352297"/>
            </a:xfrm>
            <a:prstGeom prst="rect">
              <a:avLst/>
            </a:prstGeom>
            <a:solidFill>
              <a:schemeClr val="lt1"/>
            </a:solidFill>
            <a:ln w="254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400" b="1" dirty="0">
                  <a:solidFill>
                    <a:schemeClr val="dk1"/>
                  </a:solidFill>
                  <a:latin typeface="Arial" panose="020B0604020202020204" pitchFamily="34" charset="0"/>
                  <a:ea typeface="Calibri"/>
                  <a:cs typeface="Arial" panose="020B0604020202020204" pitchFamily="34" charset="0"/>
                  <a:sym typeface="Calibri"/>
                </a:rPr>
                <a:t>Oficina Asuntos Disciplinarios</a:t>
              </a:r>
              <a:endParaRPr sz="1400" b="1"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grpSp>
          <p:nvGrpSpPr>
            <p:cNvPr id="16" name="Google Shape;198;p2">
              <a:extLst>
                <a:ext uri="{FF2B5EF4-FFF2-40B4-BE49-F238E27FC236}">
                  <a16:creationId xmlns:a16="http://schemas.microsoft.com/office/drawing/2014/main" id="{C789FBF0-224F-4D80-A3A9-5CAD98CE39F4}"/>
                </a:ext>
              </a:extLst>
            </p:cNvPr>
            <p:cNvGrpSpPr/>
            <p:nvPr/>
          </p:nvGrpSpPr>
          <p:grpSpPr>
            <a:xfrm>
              <a:off x="1543195" y="1653077"/>
              <a:ext cx="4117368" cy="332268"/>
              <a:chOff x="1583219" y="1261349"/>
              <a:chExt cx="2769899" cy="463665"/>
            </a:xfrm>
          </p:grpSpPr>
          <p:sp>
            <p:nvSpPr>
              <p:cNvPr id="66" name="Google Shape;199;p2">
                <a:extLst>
                  <a:ext uri="{FF2B5EF4-FFF2-40B4-BE49-F238E27FC236}">
                    <a16:creationId xmlns:a16="http://schemas.microsoft.com/office/drawing/2014/main" id="{D9EEC7A3-F6FB-4FAC-9E7F-62C5293F5EF6}"/>
                  </a:ext>
                </a:extLst>
              </p:cNvPr>
              <p:cNvSpPr/>
              <p:nvPr/>
            </p:nvSpPr>
            <p:spPr>
              <a:xfrm>
                <a:off x="1583219" y="1261349"/>
                <a:ext cx="2108843" cy="463665"/>
              </a:xfrm>
              <a:prstGeom prst="rect">
                <a:avLst/>
              </a:prstGeom>
              <a:solidFill>
                <a:schemeClr val="lt1"/>
              </a:solidFill>
              <a:ln w="254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ES" sz="1400" b="1" i="0" u="none" strike="noStrike" cap="none" dirty="0">
                    <a:solidFill>
                      <a:schemeClr val="dk1"/>
                    </a:solidFill>
                    <a:latin typeface="Arial" panose="020B0604020202020204" pitchFamily="34" charset="0"/>
                    <a:ea typeface="Calibri"/>
                    <a:cs typeface="Arial" panose="020B0604020202020204" pitchFamily="34" charset="0"/>
                    <a:sym typeface="Calibri"/>
                  </a:rPr>
                  <a:t>Oficina de Planeación</a:t>
                </a:r>
                <a:endParaRPr sz="1400" b="1" dirty="0">
                  <a:latin typeface="Arial" panose="020B0604020202020204" pitchFamily="34" charset="0"/>
                  <a:cs typeface="Arial" panose="020B0604020202020204" pitchFamily="34" charset="0"/>
                </a:endParaRPr>
              </a:p>
            </p:txBody>
          </p:sp>
          <p:cxnSp>
            <p:nvCxnSpPr>
              <p:cNvPr id="67" name="Google Shape;200;p2">
                <a:extLst>
                  <a:ext uri="{FF2B5EF4-FFF2-40B4-BE49-F238E27FC236}">
                    <a16:creationId xmlns:a16="http://schemas.microsoft.com/office/drawing/2014/main" id="{C25EF610-52F2-477B-9D86-59673C96B8CF}"/>
                  </a:ext>
                </a:extLst>
              </p:cNvPr>
              <p:cNvCxnSpPr/>
              <p:nvPr/>
            </p:nvCxnSpPr>
            <p:spPr>
              <a:xfrm>
                <a:off x="4352818" y="1518700"/>
                <a:ext cx="300" cy="300"/>
              </a:xfrm>
              <a:prstGeom prst="bentConnector3">
                <a:avLst>
                  <a:gd name="adj1" fmla="val 50000"/>
                </a:avLst>
              </a:prstGeom>
              <a:solidFill>
                <a:schemeClr val="lt1"/>
              </a:solidFill>
              <a:ln w="25400" cap="flat" cmpd="sng">
                <a:solidFill>
                  <a:schemeClr val="accent3"/>
                </a:solidFill>
                <a:prstDash val="solid"/>
                <a:round/>
                <a:headEnd type="none" w="sm" len="sm"/>
                <a:tailEnd type="none" w="sm" len="sm"/>
              </a:ln>
            </p:spPr>
          </p:cxnSp>
        </p:grpSp>
        <p:cxnSp>
          <p:nvCxnSpPr>
            <p:cNvPr id="18" name="Google Shape;202;p2">
              <a:extLst>
                <a:ext uri="{FF2B5EF4-FFF2-40B4-BE49-F238E27FC236}">
                  <a16:creationId xmlns:a16="http://schemas.microsoft.com/office/drawing/2014/main" id="{EC5B8C13-6D6F-4BBA-920E-CC485EEEF758}"/>
                </a:ext>
              </a:extLst>
            </p:cNvPr>
            <p:cNvCxnSpPr>
              <a:cxnSpLocks/>
              <a:stCxn id="78" idx="2"/>
              <a:endCxn id="156" idx="6"/>
            </p:cNvCxnSpPr>
            <p:nvPr/>
          </p:nvCxnSpPr>
          <p:spPr>
            <a:xfrm rot="5400000">
              <a:off x="4670399" y="995997"/>
              <a:ext cx="186216" cy="3476993"/>
            </a:xfrm>
            <a:prstGeom prst="bentConnector2">
              <a:avLst/>
            </a:prstGeom>
            <a:solidFill>
              <a:schemeClr val="lt1"/>
            </a:solidFill>
            <a:ln w="25400" cap="flat" cmpd="sng">
              <a:solidFill>
                <a:schemeClr val="accent3"/>
              </a:solidFill>
              <a:prstDash val="dash"/>
              <a:round/>
              <a:headEnd type="none" w="sm" len="sm"/>
              <a:tailEnd type="none" w="sm" len="sm"/>
            </a:ln>
          </p:spPr>
        </p:cxnSp>
        <p:cxnSp>
          <p:nvCxnSpPr>
            <p:cNvPr id="19" name="Google Shape;204;p2">
              <a:extLst>
                <a:ext uri="{FF2B5EF4-FFF2-40B4-BE49-F238E27FC236}">
                  <a16:creationId xmlns:a16="http://schemas.microsoft.com/office/drawing/2014/main" id="{B4A36742-1562-4E30-A6B4-E4DE059BE570}"/>
                </a:ext>
              </a:extLst>
            </p:cNvPr>
            <p:cNvCxnSpPr>
              <a:cxnSpLocks/>
              <a:stCxn id="60" idx="0"/>
              <a:endCxn id="78" idx="2"/>
            </p:cNvCxnSpPr>
            <p:nvPr/>
          </p:nvCxnSpPr>
          <p:spPr>
            <a:xfrm rot="5400000" flipH="1" flipV="1">
              <a:off x="4490874" y="1540492"/>
              <a:ext cx="910236" cy="3112022"/>
            </a:xfrm>
            <a:prstGeom prst="bentConnector3">
              <a:avLst>
                <a:gd name="adj1" fmla="val 50000"/>
              </a:avLst>
            </a:prstGeom>
            <a:solidFill>
              <a:schemeClr val="lt1"/>
            </a:solidFill>
            <a:ln w="25400" cap="flat" cmpd="sng">
              <a:solidFill>
                <a:schemeClr val="accent6"/>
              </a:solidFill>
              <a:prstDash val="solid"/>
              <a:round/>
              <a:headEnd type="none" w="sm" len="sm"/>
              <a:tailEnd type="none" w="sm" len="sm"/>
            </a:ln>
          </p:spPr>
        </p:cxnSp>
        <p:cxnSp>
          <p:nvCxnSpPr>
            <p:cNvPr id="20" name="Google Shape;205;p2">
              <a:extLst>
                <a:ext uri="{FF2B5EF4-FFF2-40B4-BE49-F238E27FC236}">
                  <a16:creationId xmlns:a16="http://schemas.microsoft.com/office/drawing/2014/main" id="{A28451A6-B14C-4787-A544-BECA54D10A95}"/>
                </a:ext>
              </a:extLst>
            </p:cNvPr>
            <p:cNvCxnSpPr>
              <a:stCxn id="76" idx="0"/>
              <a:endCxn id="78" idx="2"/>
            </p:cNvCxnSpPr>
            <p:nvPr/>
          </p:nvCxnSpPr>
          <p:spPr>
            <a:xfrm rot="16200000" flipV="1">
              <a:off x="7494539" y="1648849"/>
              <a:ext cx="886102" cy="2871174"/>
            </a:xfrm>
            <a:prstGeom prst="bentConnector3">
              <a:avLst>
                <a:gd name="adj1" fmla="val 50000"/>
              </a:avLst>
            </a:prstGeom>
            <a:solidFill>
              <a:schemeClr val="lt1"/>
            </a:solidFill>
            <a:ln w="25400" cap="flat" cmpd="sng">
              <a:solidFill>
                <a:schemeClr val="accent6"/>
              </a:solidFill>
              <a:prstDash val="solid"/>
              <a:round/>
              <a:headEnd type="none" w="sm" len="sm"/>
              <a:tailEnd type="none" w="sm" len="sm"/>
            </a:ln>
          </p:spPr>
        </p:cxnSp>
        <p:cxnSp>
          <p:nvCxnSpPr>
            <p:cNvPr id="22" name="Google Shape;207;p2">
              <a:extLst>
                <a:ext uri="{FF2B5EF4-FFF2-40B4-BE49-F238E27FC236}">
                  <a16:creationId xmlns:a16="http://schemas.microsoft.com/office/drawing/2014/main" id="{72F61785-CB95-4CB2-BD30-CA230F002408}"/>
                </a:ext>
              </a:extLst>
            </p:cNvPr>
            <p:cNvCxnSpPr>
              <a:cxnSpLocks/>
              <a:stCxn id="21" idx="0"/>
              <a:endCxn id="74" idx="2"/>
            </p:cNvCxnSpPr>
            <p:nvPr/>
          </p:nvCxnSpPr>
          <p:spPr>
            <a:xfrm rot="5400000" flipH="1" flipV="1">
              <a:off x="1023792" y="5225373"/>
              <a:ext cx="210833" cy="758834"/>
            </a:xfrm>
            <a:prstGeom prst="bentConnector3">
              <a:avLst>
                <a:gd name="adj1" fmla="val 50000"/>
              </a:avLst>
            </a:prstGeom>
            <a:noFill/>
            <a:ln w="9525" cap="flat" cmpd="sng">
              <a:solidFill>
                <a:srgbClr val="3E6EC2"/>
              </a:solidFill>
              <a:prstDash val="solid"/>
              <a:round/>
              <a:headEnd type="none" w="sm" len="sm"/>
              <a:tailEnd type="none" w="sm" len="sm"/>
            </a:ln>
          </p:spPr>
        </p:cxnSp>
        <p:cxnSp>
          <p:nvCxnSpPr>
            <p:cNvPr id="24" name="Google Shape;209;p2">
              <a:extLst>
                <a:ext uri="{FF2B5EF4-FFF2-40B4-BE49-F238E27FC236}">
                  <a16:creationId xmlns:a16="http://schemas.microsoft.com/office/drawing/2014/main" id="{BE56DA0B-4CE5-4D1B-9BD2-F9F44E9C4DB9}"/>
                </a:ext>
              </a:extLst>
            </p:cNvPr>
            <p:cNvCxnSpPr>
              <a:cxnSpLocks/>
              <a:stCxn id="23" idx="0"/>
            </p:cNvCxnSpPr>
            <p:nvPr/>
          </p:nvCxnSpPr>
          <p:spPr>
            <a:xfrm rot="16200000" flipV="1">
              <a:off x="1771086" y="5267998"/>
              <a:ext cx="144408" cy="798933"/>
            </a:xfrm>
            <a:prstGeom prst="bentConnector2">
              <a:avLst/>
            </a:prstGeom>
            <a:noFill/>
            <a:ln w="9525" cap="flat" cmpd="sng">
              <a:solidFill>
                <a:srgbClr val="3E6EC2"/>
              </a:solidFill>
              <a:prstDash val="solid"/>
              <a:round/>
              <a:headEnd type="none" w="sm" len="sm"/>
              <a:tailEnd type="none" w="sm" len="sm"/>
            </a:ln>
          </p:spPr>
        </p:cxnSp>
        <p:cxnSp>
          <p:nvCxnSpPr>
            <p:cNvPr id="26" name="Google Shape;211;p2">
              <a:extLst>
                <a:ext uri="{FF2B5EF4-FFF2-40B4-BE49-F238E27FC236}">
                  <a16:creationId xmlns:a16="http://schemas.microsoft.com/office/drawing/2014/main" id="{E9FC9D3F-806B-4D2B-9394-BE6747CC782D}"/>
                </a:ext>
              </a:extLst>
            </p:cNvPr>
            <p:cNvCxnSpPr>
              <a:cxnSpLocks/>
              <a:stCxn id="25" idx="0"/>
            </p:cNvCxnSpPr>
            <p:nvPr/>
          </p:nvCxnSpPr>
          <p:spPr>
            <a:xfrm rot="5400000" flipH="1" flipV="1">
              <a:off x="7979306" y="4316253"/>
              <a:ext cx="758423" cy="2029317"/>
            </a:xfrm>
            <a:prstGeom prst="bentConnector2">
              <a:avLst/>
            </a:prstGeom>
            <a:noFill/>
            <a:ln w="9525" cap="flat" cmpd="sng">
              <a:solidFill>
                <a:srgbClr val="3E6EC2"/>
              </a:solidFill>
              <a:prstDash val="solid"/>
              <a:round/>
              <a:headEnd type="none" w="sm" len="sm"/>
              <a:tailEnd type="none" w="sm" len="sm"/>
            </a:ln>
          </p:spPr>
        </p:cxnSp>
        <p:cxnSp>
          <p:nvCxnSpPr>
            <p:cNvPr id="30" name="Google Shape;215;p2">
              <a:extLst>
                <a:ext uri="{FF2B5EF4-FFF2-40B4-BE49-F238E27FC236}">
                  <a16:creationId xmlns:a16="http://schemas.microsoft.com/office/drawing/2014/main" id="{CE7F3174-3199-4889-9FF3-817868075868}"/>
                </a:ext>
              </a:extLst>
            </p:cNvPr>
            <p:cNvCxnSpPr>
              <a:cxnSpLocks/>
            </p:cNvCxnSpPr>
            <p:nvPr/>
          </p:nvCxnSpPr>
          <p:spPr>
            <a:xfrm rot="16200000" flipV="1">
              <a:off x="9631189" y="3974400"/>
              <a:ext cx="1438573" cy="1954598"/>
            </a:xfrm>
            <a:prstGeom prst="bentConnector3">
              <a:avLst>
                <a:gd name="adj1" fmla="val 50000"/>
              </a:avLst>
            </a:prstGeom>
            <a:noFill/>
            <a:ln w="9525" cap="flat" cmpd="sng">
              <a:solidFill>
                <a:srgbClr val="3E6EC2"/>
              </a:solidFill>
              <a:prstDash val="solid"/>
              <a:round/>
              <a:headEnd type="none" w="sm" len="sm"/>
              <a:tailEnd type="none" w="sm" len="sm"/>
            </a:ln>
          </p:spPr>
        </p:cxnSp>
        <p:cxnSp>
          <p:nvCxnSpPr>
            <p:cNvPr id="39" name="Google Shape;233;p2">
              <a:extLst>
                <a:ext uri="{FF2B5EF4-FFF2-40B4-BE49-F238E27FC236}">
                  <a16:creationId xmlns:a16="http://schemas.microsoft.com/office/drawing/2014/main" id="{ED79AE8B-CBF3-4D73-9410-33333277CBBF}"/>
                </a:ext>
              </a:extLst>
            </p:cNvPr>
            <p:cNvCxnSpPr>
              <a:cxnSpLocks/>
              <a:stCxn id="72" idx="3"/>
              <a:endCxn id="78" idx="1"/>
            </p:cNvCxnSpPr>
            <p:nvPr/>
          </p:nvCxnSpPr>
          <p:spPr>
            <a:xfrm flipV="1">
              <a:off x="4677925" y="2066075"/>
              <a:ext cx="402988" cy="210364"/>
            </a:xfrm>
            <a:prstGeom prst="bentConnector3">
              <a:avLst>
                <a:gd name="adj1" fmla="val 50000"/>
              </a:avLst>
            </a:prstGeom>
            <a:solidFill>
              <a:schemeClr val="lt1"/>
            </a:solidFill>
            <a:ln w="25400" cap="flat" cmpd="sng">
              <a:solidFill>
                <a:schemeClr val="accent3"/>
              </a:solidFill>
              <a:prstDash val="solid"/>
              <a:round/>
              <a:headEnd type="none" w="sm" len="sm"/>
              <a:tailEnd type="none" w="sm" len="sm"/>
            </a:ln>
          </p:spPr>
        </p:cxnSp>
        <p:grpSp>
          <p:nvGrpSpPr>
            <p:cNvPr id="41" name="Google Shape;186;p2">
              <a:extLst>
                <a:ext uri="{FF2B5EF4-FFF2-40B4-BE49-F238E27FC236}">
                  <a16:creationId xmlns:a16="http://schemas.microsoft.com/office/drawing/2014/main" id="{5FEE83E4-996A-4BB2-B00A-93DB2ACEE257}"/>
                </a:ext>
              </a:extLst>
            </p:cNvPr>
            <p:cNvGrpSpPr/>
            <p:nvPr/>
          </p:nvGrpSpPr>
          <p:grpSpPr>
            <a:xfrm>
              <a:off x="3229025" y="4705392"/>
              <a:ext cx="3393408" cy="793982"/>
              <a:chOff x="5477789" y="2414677"/>
              <a:chExt cx="1259279" cy="603000"/>
            </a:xfrm>
          </p:grpSpPr>
          <p:sp>
            <p:nvSpPr>
              <p:cNvPr id="62" name="Google Shape;187;p2">
                <a:extLst>
                  <a:ext uri="{FF2B5EF4-FFF2-40B4-BE49-F238E27FC236}">
                    <a16:creationId xmlns:a16="http://schemas.microsoft.com/office/drawing/2014/main" id="{3A13818B-3A1D-44F4-99A6-2BC204EC2E45}"/>
                  </a:ext>
                </a:extLst>
              </p:cNvPr>
              <p:cNvSpPr/>
              <p:nvPr/>
            </p:nvSpPr>
            <p:spPr>
              <a:xfrm>
                <a:off x="5477789" y="2414677"/>
                <a:ext cx="1259279" cy="6030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1" i="0" u="none" strike="noStrike" cap="none">
                  <a:solidFill>
                    <a:schemeClr val="dk1"/>
                  </a:solidFill>
                  <a:latin typeface="Arial" panose="020B0604020202020204" pitchFamily="34" charset="0"/>
                  <a:ea typeface="Calibri"/>
                  <a:cs typeface="Arial" panose="020B0604020202020204" pitchFamily="34" charset="0"/>
                  <a:sym typeface="Calibri"/>
                </a:endParaRPr>
              </a:p>
            </p:txBody>
          </p:sp>
          <p:sp>
            <p:nvSpPr>
              <p:cNvPr id="63" name="Google Shape;188;p2">
                <a:extLst>
                  <a:ext uri="{FF2B5EF4-FFF2-40B4-BE49-F238E27FC236}">
                    <a16:creationId xmlns:a16="http://schemas.microsoft.com/office/drawing/2014/main" id="{AA0EC651-C891-42CB-9908-10EBC6AA7271}"/>
                  </a:ext>
                </a:extLst>
              </p:cNvPr>
              <p:cNvSpPr/>
              <p:nvPr/>
            </p:nvSpPr>
            <p:spPr>
              <a:xfrm>
                <a:off x="5514503" y="2455999"/>
                <a:ext cx="1194900" cy="4896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MX" sz="1400" b="1" i="0" u="none" strike="noStrike" cap="none" dirty="0">
                    <a:solidFill>
                      <a:schemeClr val="dk1"/>
                    </a:solidFill>
                    <a:latin typeface="Arial" panose="020B0604020202020204" pitchFamily="34" charset="0"/>
                    <a:ea typeface="Calibri"/>
                    <a:cs typeface="Arial" panose="020B0604020202020204" pitchFamily="34" charset="0"/>
                    <a:sym typeface="Calibri"/>
                  </a:rPr>
                  <a:t>Subdirección de Desarrollo y Emprendimiento                                  </a:t>
                </a:r>
              </a:p>
            </p:txBody>
          </p:sp>
        </p:grpSp>
        <p:cxnSp>
          <p:nvCxnSpPr>
            <p:cNvPr id="43" name="Google Shape;207;p2">
              <a:extLst>
                <a:ext uri="{FF2B5EF4-FFF2-40B4-BE49-F238E27FC236}">
                  <a16:creationId xmlns:a16="http://schemas.microsoft.com/office/drawing/2014/main" id="{492CE2EE-5F7B-4E90-A412-12005DB98BA4}"/>
                </a:ext>
              </a:extLst>
            </p:cNvPr>
            <p:cNvCxnSpPr>
              <a:cxnSpLocks/>
              <a:stCxn id="42" idx="0"/>
              <a:endCxn id="62" idx="2"/>
            </p:cNvCxnSpPr>
            <p:nvPr/>
          </p:nvCxnSpPr>
          <p:spPr>
            <a:xfrm rot="5400000" flipH="1" flipV="1">
              <a:off x="4173935" y="4978789"/>
              <a:ext cx="231209" cy="1272379"/>
            </a:xfrm>
            <a:prstGeom prst="bentConnector3">
              <a:avLst>
                <a:gd name="adj1" fmla="val 50000"/>
              </a:avLst>
            </a:prstGeom>
            <a:noFill/>
            <a:ln w="9525" cap="flat" cmpd="sng">
              <a:solidFill>
                <a:srgbClr val="3E6EC2"/>
              </a:solidFill>
              <a:prstDash val="solid"/>
              <a:round/>
              <a:headEnd type="none" w="sm" len="sm"/>
              <a:tailEnd type="none" w="sm" len="sm"/>
            </a:ln>
          </p:spPr>
        </p:cxnSp>
        <p:cxnSp>
          <p:nvCxnSpPr>
            <p:cNvPr id="45" name="Google Shape;209;p2">
              <a:extLst>
                <a:ext uri="{FF2B5EF4-FFF2-40B4-BE49-F238E27FC236}">
                  <a16:creationId xmlns:a16="http://schemas.microsoft.com/office/drawing/2014/main" id="{7226FAC4-A603-4E8F-89C3-E973940B6CEC}"/>
                </a:ext>
              </a:extLst>
            </p:cNvPr>
            <p:cNvCxnSpPr>
              <a:cxnSpLocks/>
              <a:stCxn id="44" idx="0"/>
              <a:endCxn id="62" idx="2"/>
            </p:cNvCxnSpPr>
            <p:nvPr/>
          </p:nvCxnSpPr>
          <p:spPr>
            <a:xfrm rot="5400000" flipH="1" flipV="1">
              <a:off x="4803593" y="5595881"/>
              <a:ext cx="218644" cy="25628"/>
            </a:xfrm>
            <a:prstGeom prst="bentConnector3">
              <a:avLst>
                <a:gd name="adj1" fmla="val 50000"/>
              </a:avLst>
            </a:prstGeom>
            <a:noFill/>
            <a:ln w="9525" cap="flat" cmpd="sng">
              <a:solidFill>
                <a:srgbClr val="3E6EC2"/>
              </a:solidFill>
              <a:prstDash val="solid"/>
              <a:round/>
              <a:headEnd type="none" w="sm" len="sm"/>
              <a:tailEnd type="none" w="sm" len="sm"/>
            </a:ln>
          </p:spPr>
        </p:cxnSp>
        <p:cxnSp>
          <p:nvCxnSpPr>
            <p:cNvPr id="47" name="Google Shape;209;p2">
              <a:extLst>
                <a:ext uri="{FF2B5EF4-FFF2-40B4-BE49-F238E27FC236}">
                  <a16:creationId xmlns:a16="http://schemas.microsoft.com/office/drawing/2014/main" id="{E8AF2548-7D6E-41AB-B3F5-656B7176CA90}"/>
                </a:ext>
              </a:extLst>
            </p:cNvPr>
            <p:cNvCxnSpPr>
              <a:cxnSpLocks/>
              <a:stCxn id="46" idx="0"/>
              <a:endCxn id="62" idx="2"/>
            </p:cNvCxnSpPr>
            <p:nvPr/>
          </p:nvCxnSpPr>
          <p:spPr>
            <a:xfrm rot="16200000" flipV="1">
              <a:off x="5403097" y="5022005"/>
              <a:ext cx="216671" cy="1171408"/>
            </a:xfrm>
            <a:prstGeom prst="bentConnector3">
              <a:avLst>
                <a:gd name="adj1" fmla="val 50000"/>
              </a:avLst>
            </a:prstGeom>
            <a:noFill/>
            <a:ln w="9525" cap="flat" cmpd="sng">
              <a:solidFill>
                <a:srgbClr val="3E6EC2"/>
              </a:solidFill>
              <a:prstDash val="solid"/>
              <a:round/>
              <a:headEnd type="none" w="sm" len="sm"/>
              <a:tailEnd type="none" w="sm" len="sm"/>
            </a:ln>
          </p:spPr>
        </p:cxnSp>
        <p:grpSp>
          <p:nvGrpSpPr>
            <p:cNvPr id="48" name="Google Shape;186;p2">
              <a:extLst>
                <a:ext uri="{FF2B5EF4-FFF2-40B4-BE49-F238E27FC236}">
                  <a16:creationId xmlns:a16="http://schemas.microsoft.com/office/drawing/2014/main" id="{42A5F13E-3708-4217-B7BD-27F3086E9A41}"/>
                </a:ext>
              </a:extLst>
            </p:cNvPr>
            <p:cNvGrpSpPr/>
            <p:nvPr/>
          </p:nvGrpSpPr>
          <p:grpSpPr>
            <a:xfrm>
              <a:off x="528836" y="3551621"/>
              <a:ext cx="5722289" cy="621081"/>
              <a:chOff x="5341144" y="2355726"/>
              <a:chExt cx="1332600" cy="603000"/>
            </a:xfrm>
          </p:grpSpPr>
          <p:sp>
            <p:nvSpPr>
              <p:cNvPr id="60" name="Google Shape;187;p2">
                <a:extLst>
                  <a:ext uri="{FF2B5EF4-FFF2-40B4-BE49-F238E27FC236}">
                    <a16:creationId xmlns:a16="http://schemas.microsoft.com/office/drawing/2014/main" id="{0DCDC28D-66F5-4626-B4FE-9028B5A3AEA0}"/>
                  </a:ext>
                </a:extLst>
              </p:cNvPr>
              <p:cNvSpPr/>
              <p:nvPr/>
            </p:nvSpPr>
            <p:spPr>
              <a:xfrm>
                <a:off x="5341144" y="2355726"/>
                <a:ext cx="1332600" cy="6030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1" i="0" u="none" strike="noStrike" cap="none">
                  <a:solidFill>
                    <a:schemeClr val="dk1"/>
                  </a:solidFill>
                  <a:latin typeface="Arial" panose="020B0604020202020204" pitchFamily="34" charset="0"/>
                  <a:ea typeface="Calibri"/>
                  <a:cs typeface="Arial" panose="020B0604020202020204" pitchFamily="34" charset="0"/>
                  <a:sym typeface="Calibri"/>
                </a:endParaRPr>
              </a:p>
            </p:txBody>
          </p:sp>
          <p:sp>
            <p:nvSpPr>
              <p:cNvPr id="61" name="Google Shape;188;p2">
                <a:extLst>
                  <a:ext uri="{FF2B5EF4-FFF2-40B4-BE49-F238E27FC236}">
                    <a16:creationId xmlns:a16="http://schemas.microsoft.com/office/drawing/2014/main" id="{F2949375-7349-4185-8B92-802E36B3DE3E}"/>
                  </a:ext>
                </a:extLst>
              </p:cNvPr>
              <p:cNvSpPr/>
              <p:nvPr/>
            </p:nvSpPr>
            <p:spPr>
              <a:xfrm>
                <a:off x="5395550" y="2447870"/>
                <a:ext cx="1194900" cy="418712"/>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MX" sz="1400" b="1" i="0" u="none" strike="noStrike" cap="none" dirty="0">
                    <a:solidFill>
                      <a:schemeClr val="dk1"/>
                    </a:solidFill>
                    <a:latin typeface="Arial" panose="020B0604020202020204" pitchFamily="34" charset="0"/>
                    <a:ea typeface="Calibri"/>
                    <a:cs typeface="Arial" panose="020B0604020202020204" pitchFamily="34" charset="0"/>
                    <a:sym typeface="Calibri"/>
                  </a:rPr>
                  <a:t>Dirección de Desarrollo y Bienestar</a:t>
                </a:r>
              </a:p>
            </p:txBody>
          </p:sp>
        </p:grpSp>
        <p:cxnSp>
          <p:nvCxnSpPr>
            <p:cNvPr id="49" name="Google Shape;204;p2">
              <a:extLst>
                <a:ext uri="{FF2B5EF4-FFF2-40B4-BE49-F238E27FC236}">
                  <a16:creationId xmlns:a16="http://schemas.microsoft.com/office/drawing/2014/main" id="{34156B74-2A0B-423A-BC3E-F026D64A3B65}"/>
                </a:ext>
              </a:extLst>
            </p:cNvPr>
            <p:cNvCxnSpPr>
              <a:cxnSpLocks/>
            </p:cNvCxnSpPr>
            <p:nvPr/>
          </p:nvCxnSpPr>
          <p:spPr>
            <a:xfrm rot="5400000" flipH="1" flipV="1">
              <a:off x="1882512" y="3495150"/>
              <a:ext cx="588046" cy="1881355"/>
            </a:xfrm>
            <a:prstGeom prst="bentConnector3">
              <a:avLst>
                <a:gd name="adj1" fmla="val 50000"/>
              </a:avLst>
            </a:prstGeom>
            <a:solidFill>
              <a:schemeClr val="lt1"/>
            </a:solidFill>
            <a:ln w="25400" cap="flat" cmpd="sng">
              <a:solidFill>
                <a:schemeClr val="accent6"/>
              </a:solidFill>
              <a:prstDash val="solid"/>
              <a:round/>
              <a:headEnd type="none" w="sm" len="sm"/>
              <a:tailEnd type="none" w="sm" len="sm"/>
            </a:ln>
          </p:spPr>
        </p:cxnSp>
        <p:cxnSp>
          <p:nvCxnSpPr>
            <p:cNvPr id="50" name="Google Shape;204;p2">
              <a:extLst>
                <a:ext uri="{FF2B5EF4-FFF2-40B4-BE49-F238E27FC236}">
                  <a16:creationId xmlns:a16="http://schemas.microsoft.com/office/drawing/2014/main" id="{4D8200F4-56CC-497E-94B5-892D622B715C}"/>
                </a:ext>
              </a:extLst>
            </p:cNvPr>
            <p:cNvCxnSpPr>
              <a:cxnSpLocks/>
              <a:stCxn id="62" idx="0"/>
            </p:cNvCxnSpPr>
            <p:nvPr/>
          </p:nvCxnSpPr>
          <p:spPr>
            <a:xfrm rot="16200000" flipV="1">
              <a:off x="3871396" y="3651057"/>
              <a:ext cx="285046" cy="1823621"/>
            </a:xfrm>
            <a:prstGeom prst="bentConnector2">
              <a:avLst/>
            </a:prstGeom>
            <a:solidFill>
              <a:schemeClr val="lt1"/>
            </a:solidFill>
            <a:ln w="25400" cap="flat" cmpd="sng">
              <a:solidFill>
                <a:schemeClr val="accent6"/>
              </a:solidFill>
              <a:prstDash val="solid"/>
              <a:round/>
              <a:headEnd type="none" w="sm" len="sm"/>
              <a:tailEnd type="none" w="sm" len="sm"/>
            </a:ln>
          </p:spPr>
        </p:cxnSp>
        <p:cxnSp>
          <p:nvCxnSpPr>
            <p:cNvPr id="59" name="Google Shape;215;p2">
              <a:extLst>
                <a:ext uri="{FF2B5EF4-FFF2-40B4-BE49-F238E27FC236}">
                  <a16:creationId xmlns:a16="http://schemas.microsoft.com/office/drawing/2014/main" id="{5977B56C-C431-48F3-B6C3-2429E390088B}"/>
                </a:ext>
              </a:extLst>
            </p:cNvPr>
            <p:cNvCxnSpPr>
              <a:cxnSpLocks/>
              <a:stCxn id="55" idx="0"/>
            </p:cNvCxnSpPr>
            <p:nvPr/>
          </p:nvCxnSpPr>
          <p:spPr>
            <a:xfrm rot="5400000" flipH="1" flipV="1">
              <a:off x="8294863" y="5348840"/>
              <a:ext cx="713771" cy="2"/>
            </a:xfrm>
            <a:prstGeom prst="bentConnector3">
              <a:avLst>
                <a:gd name="adj1" fmla="val 50000"/>
              </a:avLst>
            </a:prstGeom>
            <a:noFill/>
            <a:ln w="9525" cap="flat" cmpd="sng">
              <a:solidFill>
                <a:srgbClr val="3E6EC2"/>
              </a:solidFill>
              <a:prstDash val="solid"/>
              <a:round/>
              <a:headEnd type="none" w="sm" len="sm"/>
              <a:tailEnd type="none" w="sm" len="sm"/>
            </a:ln>
          </p:spPr>
        </p:cxnSp>
        <p:sp>
          <p:nvSpPr>
            <p:cNvPr id="156" name="Google Shape;203;p2">
              <a:extLst>
                <a:ext uri="{FF2B5EF4-FFF2-40B4-BE49-F238E27FC236}">
                  <a16:creationId xmlns:a16="http://schemas.microsoft.com/office/drawing/2014/main" id="{D60BE9F3-9449-44F4-98E9-71A5ABA248F7}"/>
                </a:ext>
              </a:extLst>
            </p:cNvPr>
            <p:cNvSpPr/>
            <p:nvPr/>
          </p:nvSpPr>
          <p:spPr>
            <a:xfrm>
              <a:off x="1640540" y="2648060"/>
              <a:ext cx="1384470" cy="359082"/>
            </a:xfrm>
            <a:prstGeom prst="ellipse">
              <a:avLst/>
            </a:prstGeom>
            <a:solidFill>
              <a:schemeClr val="lt1"/>
            </a:solidFill>
            <a:ln w="25400" cap="flat" cmpd="sng">
              <a:solidFill>
                <a:schemeClr val="accent3"/>
              </a:solidFill>
              <a:prstDash val="solid"/>
              <a:round/>
              <a:headEnd type="none" w="sm" len="sm"/>
              <a:tailEnd type="none" w="sm" len="sm"/>
            </a:ln>
          </p:spPr>
          <p:txBody>
            <a:bodyPr spcFirstLastPara="1" wrap="square" lIns="121900" tIns="60950" rIns="121900" bIns="60950" anchor="ctr" anchorCtr="0">
              <a:noAutofit/>
            </a:bodyPr>
            <a:lstStyle/>
            <a:p>
              <a:pPr marL="0" marR="0" lvl="0" indent="0" algn="ctr" rtl="0">
                <a:lnSpc>
                  <a:spcPct val="100000"/>
                </a:lnSpc>
                <a:spcBef>
                  <a:spcPts val="0"/>
                </a:spcBef>
                <a:spcAft>
                  <a:spcPts val="0"/>
                </a:spcAft>
                <a:buNone/>
              </a:pPr>
              <a:r>
                <a:rPr lang="es-ES" sz="1050" b="1" i="0" u="none" strike="noStrike" cap="none">
                  <a:solidFill>
                    <a:schemeClr val="dk1"/>
                  </a:solidFill>
                  <a:latin typeface="Arial" panose="020B0604020202020204" pitchFamily="34" charset="0"/>
                  <a:ea typeface="Calibri"/>
                  <a:cs typeface="Arial" panose="020B0604020202020204" pitchFamily="34" charset="0"/>
                  <a:sym typeface="Calibri"/>
                </a:rPr>
                <a:t>Asesores</a:t>
              </a:r>
              <a:endParaRPr sz="1050" b="1" i="0" u="none" strike="noStrike" cap="none">
                <a:solidFill>
                  <a:schemeClr val="dk1"/>
                </a:solidFill>
                <a:latin typeface="Arial" panose="020B0604020202020204" pitchFamily="34" charset="0"/>
                <a:ea typeface="Calibri"/>
                <a:cs typeface="Arial" panose="020B0604020202020204" pitchFamily="34" charset="0"/>
                <a:sym typeface="Calibri"/>
              </a:endParaRPr>
            </a:p>
          </p:txBody>
        </p:sp>
        <p:cxnSp>
          <p:nvCxnSpPr>
            <p:cNvPr id="184" name="Google Shape;215;p2">
              <a:extLst>
                <a:ext uri="{FF2B5EF4-FFF2-40B4-BE49-F238E27FC236}">
                  <a16:creationId xmlns:a16="http://schemas.microsoft.com/office/drawing/2014/main" id="{E56EBC0D-00B3-49BD-9908-41236C1BFF77}"/>
                </a:ext>
              </a:extLst>
            </p:cNvPr>
            <p:cNvCxnSpPr>
              <a:cxnSpLocks/>
            </p:cNvCxnSpPr>
            <p:nvPr/>
          </p:nvCxnSpPr>
          <p:spPr>
            <a:xfrm rot="16200000" flipV="1">
              <a:off x="9631350" y="5270505"/>
              <a:ext cx="702565" cy="868"/>
            </a:xfrm>
            <a:prstGeom prst="bentConnector3">
              <a:avLst>
                <a:gd name="adj1" fmla="val 50000"/>
              </a:avLst>
            </a:prstGeom>
            <a:noFill/>
            <a:ln w="9525" cap="flat" cmpd="sng">
              <a:solidFill>
                <a:srgbClr val="3E6EC2"/>
              </a:solidFill>
              <a:prstDash val="solid"/>
              <a:round/>
              <a:headEnd type="none" w="sm" len="sm"/>
              <a:tailEnd type="none" w="sm" len="sm"/>
            </a:ln>
          </p:spPr>
        </p:cxnSp>
        <p:cxnSp>
          <p:nvCxnSpPr>
            <p:cNvPr id="232" name="Google Shape;194;p2">
              <a:extLst>
                <a:ext uri="{FF2B5EF4-FFF2-40B4-BE49-F238E27FC236}">
                  <a16:creationId xmlns:a16="http://schemas.microsoft.com/office/drawing/2014/main" id="{DC0513B2-63DF-4A34-AD1E-00457F1B1846}"/>
                </a:ext>
              </a:extLst>
            </p:cNvPr>
            <p:cNvCxnSpPr>
              <a:cxnSpLocks/>
            </p:cNvCxnSpPr>
            <p:nvPr/>
          </p:nvCxnSpPr>
          <p:spPr>
            <a:xfrm>
              <a:off x="7964154" y="2052801"/>
              <a:ext cx="836212" cy="1"/>
            </a:xfrm>
            <a:prstGeom prst="bentConnector3">
              <a:avLst>
                <a:gd name="adj1" fmla="val 50000"/>
              </a:avLst>
            </a:prstGeom>
            <a:solidFill>
              <a:schemeClr val="lt1"/>
            </a:solidFill>
            <a:ln w="25400" cap="flat" cmpd="sng">
              <a:solidFill>
                <a:schemeClr val="accent3"/>
              </a:solidFill>
              <a:prstDash val="solid"/>
              <a:round/>
              <a:headEnd type="none" w="sm" len="sm"/>
              <a:tailEnd type="none" w="sm" len="sm"/>
            </a:ln>
          </p:spPr>
        </p:cxnSp>
        <p:cxnSp>
          <p:nvCxnSpPr>
            <p:cNvPr id="83" name="Google Shape;194;p2">
              <a:extLst>
                <a:ext uri="{FF2B5EF4-FFF2-40B4-BE49-F238E27FC236}">
                  <a16:creationId xmlns:a16="http://schemas.microsoft.com/office/drawing/2014/main" id="{613876B9-C2D3-40A4-A7A0-D9B62E263B91}"/>
                </a:ext>
              </a:extLst>
            </p:cNvPr>
            <p:cNvCxnSpPr>
              <a:cxnSpLocks/>
            </p:cNvCxnSpPr>
            <p:nvPr/>
          </p:nvCxnSpPr>
          <p:spPr>
            <a:xfrm>
              <a:off x="7964154" y="2080097"/>
              <a:ext cx="836212" cy="1"/>
            </a:xfrm>
            <a:prstGeom prst="bentConnector3">
              <a:avLst>
                <a:gd name="adj1" fmla="val 50000"/>
              </a:avLst>
            </a:prstGeom>
            <a:solidFill>
              <a:schemeClr val="lt1"/>
            </a:solidFill>
            <a:ln w="25400" cap="flat" cmpd="sng">
              <a:solidFill>
                <a:schemeClr val="accent3"/>
              </a:solidFill>
              <a:prstDash val="solid"/>
              <a:round/>
              <a:headEnd type="none" w="sm" len="sm"/>
              <a:tailEnd type="none" w="sm" len="sm"/>
            </a:ln>
          </p:spPr>
        </p:cxnSp>
        <p:cxnSp>
          <p:nvCxnSpPr>
            <p:cNvPr id="85" name="Google Shape;194;p2">
              <a:extLst>
                <a:ext uri="{FF2B5EF4-FFF2-40B4-BE49-F238E27FC236}">
                  <a16:creationId xmlns:a16="http://schemas.microsoft.com/office/drawing/2014/main" id="{5DDF4F99-2F4D-4217-9EA9-272ED8E6E923}"/>
                </a:ext>
              </a:extLst>
            </p:cNvPr>
            <p:cNvCxnSpPr>
              <a:cxnSpLocks/>
            </p:cNvCxnSpPr>
            <p:nvPr/>
          </p:nvCxnSpPr>
          <p:spPr>
            <a:xfrm rot="16200000" flipH="1">
              <a:off x="8273497" y="2153289"/>
              <a:ext cx="636901" cy="400412"/>
            </a:xfrm>
            <a:prstGeom prst="bentConnector3">
              <a:avLst>
                <a:gd name="adj1" fmla="val 135139"/>
              </a:avLst>
            </a:prstGeom>
            <a:solidFill>
              <a:schemeClr val="lt1"/>
            </a:solidFill>
            <a:ln w="25400" cap="flat" cmpd="sng">
              <a:solidFill>
                <a:schemeClr val="accent3"/>
              </a:solidFill>
              <a:prstDash val="solid"/>
              <a:round/>
              <a:headEnd type="none" w="sm" len="sm"/>
              <a:tailEnd type="none" w="sm" len="sm"/>
            </a:ln>
          </p:spPr>
        </p:cxnSp>
        <p:cxnSp>
          <p:nvCxnSpPr>
            <p:cNvPr id="99" name="Google Shape;191;p2">
              <a:extLst>
                <a:ext uri="{FF2B5EF4-FFF2-40B4-BE49-F238E27FC236}">
                  <a16:creationId xmlns:a16="http://schemas.microsoft.com/office/drawing/2014/main" id="{735C8DA1-818F-4AA2-8AFE-13DD7E45795F}"/>
                </a:ext>
              </a:extLst>
            </p:cNvPr>
            <p:cNvCxnSpPr>
              <a:cxnSpLocks/>
              <a:endCxn id="78" idx="1"/>
            </p:cNvCxnSpPr>
            <p:nvPr/>
          </p:nvCxnSpPr>
          <p:spPr>
            <a:xfrm>
              <a:off x="4699058" y="1816224"/>
              <a:ext cx="381855" cy="249851"/>
            </a:xfrm>
            <a:prstGeom prst="bentConnector3">
              <a:avLst>
                <a:gd name="adj1" fmla="val 50000"/>
              </a:avLst>
            </a:prstGeom>
            <a:solidFill>
              <a:schemeClr val="lt1"/>
            </a:solidFill>
            <a:ln w="25400" cap="flat" cmpd="sng">
              <a:solidFill>
                <a:schemeClr val="accent3"/>
              </a:solidFill>
              <a:prstDash val="solid"/>
              <a:round/>
              <a:headEnd type="none" w="sm" len="sm"/>
              <a:tailEnd type="none" w="sm" len="sm"/>
            </a:ln>
          </p:spPr>
        </p:cxnSp>
        <p:cxnSp>
          <p:nvCxnSpPr>
            <p:cNvPr id="136" name="Google Shape;194;p2">
              <a:extLst>
                <a:ext uri="{FF2B5EF4-FFF2-40B4-BE49-F238E27FC236}">
                  <a16:creationId xmlns:a16="http://schemas.microsoft.com/office/drawing/2014/main" id="{DF360F23-E868-454D-88B0-ACB25CB47483}"/>
                </a:ext>
              </a:extLst>
            </p:cNvPr>
            <p:cNvCxnSpPr>
              <a:cxnSpLocks/>
            </p:cNvCxnSpPr>
            <p:nvPr/>
          </p:nvCxnSpPr>
          <p:spPr>
            <a:xfrm>
              <a:off x="7981849" y="2058624"/>
              <a:ext cx="810302" cy="429949"/>
            </a:xfrm>
            <a:prstGeom prst="bentConnector3">
              <a:avLst>
                <a:gd name="adj1" fmla="val 50000"/>
              </a:avLst>
            </a:prstGeom>
            <a:solidFill>
              <a:schemeClr val="lt1"/>
            </a:solidFill>
            <a:ln w="25400" cap="flat" cmpd="sng">
              <a:solidFill>
                <a:schemeClr val="accent3"/>
              </a:solidFill>
              <a:prstDash val="solid"/>
              <a:round/>
              <a:headEnd type="none" w="sm" len="sm"/>
              <a:tailEnd type="none" w="sm" len="sm"/>
            </a:ln>
          </p:spPr>
        </p:cxnSp>
        <p:pic>
          <p:nvPicPr>
            <p:cNvPr id="7" name="Imagen 6">
              <a:extLst>
                <a:ext uri="{FF2B5EF4-FFF2-40B4-BE49-F238E27FC236}">
                  <a16:creationId xmlns:a16="http://schemas.microsoft.com/office/drawing/2014/main" id="{E7A93707-4E12-49B4-997A-02E94B506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578" y="638590"/>
              <a:ext cx="3193282" cy="657627"/>
            </a:xfrm>
            <a:prstGeom prst="rect">
              <a:avLst/>
            </a:prstGeom>
          </p:spPr>
        </p:pic>
      </p:grpSp>
      <p:pic>
        <p:nvPicPr>
          <p:cNvPr id="68" name="Gráfico 67">
            <a:extLst>
              <a:ext uri="{FF2B5EF4-FFF2-40B4-BE49-F238E27FC236}">
                <a16:creationId xmlns:a16="http://schemas.microsoft.com/office/drawing/2014/main" id="{8CBF33FA-1B5F-4C70-A129-5001127EB08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rot="5400000">
            <a:off x="5840522" y="-5840107"/>
            <a:ext cx="545860" cy="12229762"/>
          </a:xfrm>
          <a:prstGeom prst="rect">
            <a:avLst/>
          </a:prstGeom>
        </p:spPr>
      </p:pic>
      <p:sp>
        <p:nvSpPr>
          <p:cNvPr id="69" name="CuadroTexto 68">
            <a:extLst>
              <a:ext uri="{FF2B5EF4-FFF2-40B4-BE49-F238E27FC236}">
                <a16:creationId xmlns:a16="http://schemas.microsoft.com/office/drawing/2014/main" id="{6BB60E62-CDBD-414F-9CBF-A32B5DB8BC1F}"/>
              </a:ext>
            </a:extLst>
          </p:cNvPr>
          <p:cNvSpPr txBox="1"/>
          <p:nvPr/>
        </p:nvSpPr>
        <p:spPr>
          <a:xfrm>
            <a:off x="10965" y="36859"/>
            <a:ext cx="7856220" cy="369332"/>
          </a:xfrm>
          <a:prstGeom prst="rect">
            <a:avLst/>
          </a:prstGeom>
          <a:noFill/>
        </p:spPr>
        <p:txBody>
          <a:bodyPr wrap="square">
            <a:spAutoFit/>
          </a:bodyPr>
          <a:lstStyle/>
          <a:p>
            <a:pPr algn="ctr"/>
            <a:r>
              <a:rPr lang="es-MX" sz="1800" b="1" dirty="0">
                <a:solidFill>
                  <a:schemeClr val="bg1"/>
                </a:solidFill>
              </a:rPr>
              <a:t>DESARROLLO DE ESTRUCTURA </a:t>
            </a:r>
            <a:r>
              <a:rPr lang="es-MX" b="1" dirty="0">
                <a:solidFill>
                  <a:schemeClr val="bg1"/>
                </a:solidFill>
              </a:rPr>
              <a:t>INTERNA</a:t>
            </a:r>
            <a:endParaRPr lang="es-MX" sz="1800" b="1" dirty="0">
              <a:solidFill>
                <a:schemeClr val="bg1"/>
              </a:solidFill>
            </a:endParaRPr>
          </a:p>
        </p:txBody>
      </p:sp>
      <p:sp>
        <p:nvSpPr>
          <p:cNvPr id="71" name="Rectángulo 70">
            <a:extLst>
              <a:ext uri="{FF2B5EF4-FFF2-40B4-BE49-F238E27FC236}">
                <a16:creationId xmlns:a16="http://schemas.microsoft.com/office/drawing/2014/main" id="{8F0393CA-BFCB-4A9C-B3F0-D5007BE5D1E4}"/>
              </a:ext>
            </a:extLst>
          </p:cNvPr>
          <p:cNvSpPr/>
          <p:nvPr/>
        </p:nvSpPr>
        <p:spPr>
          <a:xfrm rot="5400000">
            <a:off x="7151" y="-6911"/>
            <a:ext cx="494373"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FF0000"/>
              </a:solidFill>
            </a:endParaRPr>
          </a:p>
        </p:txBody>
      </p:sp>
    </p:spTree>
    <p:extLst>
      <p:ext uri="{BB962C8B-B14F-4D97-AF65-F5344CB8AC3E}">
        <p14:creationId xmlns:p14="http://schemas.microsoft.com/office/powerpoint/2010/main" val="38139733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937171" cy="6887980"/>
            <a:chOff x="0" y="0"/>
            <a:chExt cx="1193717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937171" cy="6887980"/>
              <a:chOff x="0" y="0"/>
              <a:chExt cx="1193717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89" y="166715"/>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0" name="CuadroTexto 9">
            <a:extLst>
              <a:ext uri="{FF2B5EF4-FFF2-40B4-BE49-F238E27FC236}">
                <a16:creationId xmlns:a16="http://schemas.microsoft.com/office/drawing/2014/main" id="{0D79F2D1-D79E-4C79-A28F-B1EF3B14F2B9}"/>
              </a:ext>
            </a:extLst>
          </p:cNvPr>
          <p:cNvSpPr txBox="1"/>
          <p:nvPr/>
        </p:nvSpPr>
        <p:spPr>
          <a:xfrm>
            <a:off x="-1518913" y="1058971"/>
            <a:ext cx="12808202"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CO" sz="1600" b="1" dirty="0">
                <a:solidFill>
                  <a:srgbClr val="002060"/>
                </a:solidFill>
                <a:latin typeface="Arial" panose="020B0604020202020204" pitchFamily="34" charset="0"/>
                <a:cs typeface="Arial" panose="020B0604020202020204" pitchFamily="34" charset="0"/>
              </a:rPr>
              <a:t>PROFESIONALIZACIÓN PLANTA DE PERSONAL PARA ORGANIZACIÓN DE GRUPOS INTERNOS</a:t>
            </a:r>
            <a:endParaRPr kumimoji="0" lang="es-CO" sz="16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6A7DF893-D161-4543-A7EA-6602A617D250}"/>
              </a:ext>
            </a:extLst>
          </p:cNvPr>
          <p:cNvSpPr txBox="1"/>
          <p:nvPr/>
        </p:nvSpPr>
        <p:spPr>
          <a:xfrm>
            <a:off x="1524390" y="72993"/>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2" name="CuadroTexto 11">
            <a:extLst>
              <a:ext uri="{FF2B5EF4-FFF2-40B4-BE49-F238E27FC236}">
                <a16:creationId xmlns:a16="http://schemas.microsoft.com/office/drawing/2014/main" id="{5497B1AA-357A-45D2-BAAB-4B4AB4ED434E}"/>
              </a:ext>
            </a:extLst>
          </p:cNvPr>
          <p:cNvSpPr txBox="1"/>
          <p:nvPr/>
        </p:nvSpPr>
        <p:spPr>
          <a:xfrm>
            <a:off x="849205" y="32926"/>
            <a:ext cx="675185" cy="830997"/>
          </a:xfrm>
          <a:prstGeom prst="rect">
            <a:avLst/>
          </a:prstGeom>
          <a:noFill/>
        </p:spPr>
        <p:txBody>
          <a:bodyPr wrap="none" rtlCol="0">
            <a:spAutoFit/>
          </a:bodyPr>
          <a:lstStyle/>
          <a:p>
            <a:r>
              <a:rPr lang="es-ES" sz="4800" b="1" dirty="0">
                <a:solidFill>
                  <a:schemeClr val="bg1">
                    <a:lumMod val="75000"/>
                  </a:schemeClr>
                </a:solidFill>
              </a:rPr>
              <a:t>C.</a:t>
            </a:r>
            <a:endParaRPr lang="es-CO" sz="4800" b="1" dirty="0">
              <a:solidFill>
                <a:schemeClr val="bg1">
                  <a:lumMod val="75000"/>
                </a:schemeClr>
              </a:solidFill>
            </a:endParaRPr>
          </a:p>
        </p:txBody>
      </p:sp>
      <p:graphicFrame>
        <p:nvGraphicFramePr>
          <p:cNvPr id="13" name="Tabla 12">
            <a:extLst>
              <a:ext uri="{FF2B5EF4-FFF2-40B4-BE49-F238E27FC236}">
                <a16:creationId xmlns:a16="http://schemas.microsoft.com/office/drawing/2014/main" id="{5A7D90EA-4DAC-4DFF-AB82-D8C21044AFAA}"/>
              </a:ext>
            </a:extLst>
          </p:cNvPr>
          <p:cNvGraphicFramePr>
            <a:graphicFrameLocks noGrp="1"/>
          </p:cNvGraphicFramePr>
          <p:nvPr>
            <p:extLst>
              <p:ext uri="{D42A27DB-BD31-4B8C-83A1-F6EECF244321}">
                <p14:modId xmlns:p14="http://schemas.microsoft.com/office/powerpoint/2010/main" val="530590581"/>
              </p:ext>
            </p:extLst>
          </p:nvPr>
        </p:nvGraphicFramePr>
        <p:xfrm>
          <a:off x="832513" y="1472859"/>
          <a:ext cx="11104658" cy="3216566"/>
        </p:xfrm>
        <a:graphic>
          <a:graphicData uri="http://schemas.openxmlformats.org/drawingml/2006/table">
            <a:tbl>
              <a:tblPr/>
              <a:tblGrid>
                <a:gridCol w="1638025">
                  <a:extLst>
                    <a:ext uri="{9D8B030D-6E8A-4147-A177-3AD203B41FA5}">
                      <a16:colId xmlns:a16="http://schemas.microsoft.com/office/drawing/2014/main" val="2733441653"/>
                    </a:ext>
                  </a:extLst>
                </a:gridCol>
                <a:gridCol w="1053946">
                  <a:extLst>
                    <a:ext uri="{9D8B030D-6E8A-4147-A177-3AD203B41FA5}">
                      <a16:colId xmlns:a16="http://schemas.microsoft.com/office/drawing/2014/main" val="600947313"/>
                    </a:ext>
                  </a:extLst>
                </a:gridCol>
                <a:gridCol w="1500035">
                  <a:extLst>
                    <a:ext uri="{9D8B030D-6E8A-4147-A177-3AD203B41FA5}">
                      <a16:colId xmlns:a16="http://schemas.microsoft.com/office/drawing/2014/main" val="3701020522"/>
                    </a:ext>
                  </a:extLst>
                </a:gridCol>
                <a:gridCol w="1558860">
                  <a:extLst>
                    <a:ext uri="{9D8B030D-6E8A-4147-A177-3AD203B41FA5}">
                      <a16:colId xmlns:a16="http://schemas.microsoft.com/office/drawing/2014/main" val="3083259308"/>
                    </a:ext>
                  </a:extLst>
                </a:gridCol>
                <a:gridCol w="1426504">
                  <a:extLst>
                    <a:ext uri="{9D8B030D-6E8A-4147-A177-3AD203B41FA5}">
                      <a16:colId xmlns:a16="http://schemas.microsoft.com/office/drawing/2014/main" val="2979907890"/>
                    </a:ext>
                  </a:extLst>
                </a:gridCol>
                <a:gridCol w="1500035">
                  <a:extLst>
                    <a:ext uri="{9D8B030D-6E8A-4147-A177-3AD203B41FA5}">
                      <a16:colId xmlns:a16="http://schemas.microsoft.com/office/drawing/2014/main" val="3421309999"/>
                    </a:ext>
                  </a:extLst>
                </a:gridCol>
                <a:gridCol w="1191204">
                  <a:extLst>
                    <a:ext uri="{9D8B030D-6E8A-4147-A177-3AD203B41FA5}">
                      <a16:colId xmlns:a16="http://schemas.microsoft.com/office/drawing/2014/main" val="3319921283"/>
                    </a:ext>
                  </a:extLst>
                </a:gridCol>
                <a:gridCol w="1236049">
                  <a:extLst>
                    <a:ext uri="{9D8B030D-6E8A-4147-A177-3AD203B41FA5}">
                      <a16:colId xmlns:a16="http://schemas.microsoft.com/office/drawing/2014/main" val="1313985715"/>
                    </a:ext>
                  </a:extLst>
                </a:gridCol>
              </a:tblGrid>
              <a:tr h="383662">
                <a:tc gridSpan="3">
                  <a:txBody>
                    <a:bodyPr/>
                    <a:lstStyle/>
                    <a:p>
                      <a:pPr algn="ctr" rtl="0" fontAlgn="b"/>
                      <a:r>
                        <a:rPr lang="es-CO" sz="1600" b="1" i="0" u="none" strike="noStrike" dirty="0">
                          <a:solidFill>
                            <a:schemeClr val="bg1"/>
                          </a:solidFill>
                          <a:effectLst/>
                          <a:latin typeface="Arial" panose="020B0604020202020204" pitchFamily="34" charset="0"/>
                          <a:cs typeface="Arial" panose="020B0604020202020204" pitchFamily="34" charset="0"/>
                        </a:rPr>
                        <a:t>PLANTA ACTUAL</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endParaRPr lang="es-CO"/>
                    </a:p>
                  </a:txBody>
                  <a:tcPr/>
                </a:tc>
                <a:tc hMerge="1">
                  <a:txBody>
                    <a:bodyPr/>
                    <a:lstStyle/>
                    <a:p>
                      <a:endParaRPr lang="es-CO"/>
                    </a:p>
                  </a:txBody>
                  <a:tcPr/>
                </a:tc>
                <a:tc gridSpan="5">
                  <a:txBody>
                    <a:bodyPr/>
                    <a:lstStyle/>
                    <a:p>
                      <a:pPr algn="ctr" rtl="0" fontAlgn="b"/>
                      <a:r>
                        <a:rPr lang="es-CO" sz="1600" b="1" i="0" u="none" strike="noStrike" dirty="0">
                          <a:solidFill>
                            <a:schemeClr val="bg1"/>
                          </a:solidFill>
                          <a:effectLst/>
                          <a:latin typeface="Arial" panose="020B0604020202020204" pitchFamily="34" charset="0"/>
                          <a:cs typeface="Arial" panose="020B0604020202020204" pitchFamily="34" charset="0"/>
                        </a:rPr>
                        <a:t>PLANTA PROPUESTA</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911522299"/>
                  </a:ext>
                </a:extLst>
              </a:tr>
              <a:tr h="613943">
                <a:tc>
                  <a:txBody>
                    <a:bodyPr/>
                    <a:lstStyle/>
                    <a:p>
                      <a:pPr algn="ctr" rtl="0" fontAlgn="b"/>
                      <a:r>
                        <a:rPr lang="es-CO" sz="1200" b="1" i="0" u="none" strike="noStrike" dirty="0">
                          <a:solidFill>
                            <a:schemeClr val="bg1"/>
                          </a:solidFill>
                          <a:effectLst/>
                          <a:latin typeface="Arial" panose="020B0604020202020204" pitchFamily="34" charset="0"/>
                          <a:cs typeface="Arial" panose="020B0604020202020204" pitchFamily="34" charset="0"/>
                        </a:rPr>
                        <a:t>NIVEL</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rtl="0" fontAlgn="b"/>
                      <a:r>
                        <a:rPr lang="es-CO" sz="1200" b="1" i="0" u="none" strike="noStrike" dirty="0">
                          <a:solidFill>
                            <a:schemeClr val="bg1"/>
                          </a:solidFill>
                          <a:effectLst/>
                          <a:latin typeface="Arial" panose="020B0604020202020204" pitchFamily="34" charset="0"/>
                          <a:cs typeface="Arial" panose="020B0604020202020204" pitchFamily="34" charset="0"/>
                        </a:rPr>
                        <a:t>NRO CARGOS</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rtl="0" fontAlgn="b"/>
                      <a:r>
                        <a:rPr lang="es-CO" sz="1200" b="1" i="0" u="none" strike="noStrike" dirty="0">
                          <a:solidFill>
                            <a:schemeClr val="bg1"/>
                          </a:solidFill>
                          <a:effectLst/>
                          <a:latin typeface="Arial" panose="020B0604020202020204" pitchFamily="34" charset="0"/>
                          <a:cs typeface="Arial" panose="020B0604020202020204" pitchFamily="34" charset="0"/>
                        </a:rPr>
                        <a:t>PORCENTAJE PARTICIPACION</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rtl="0" fontAlgn="b"/>
                      <a:r>
                        <a:rPr lang="es-CO" sz="1200" b="1" i="0" u="none" strike="noStrike" dirty="0">
                          <a:solidFill>
                            <a:schemeClr val="bg1"/>
                          </a:solidFill>
                          <a:effectLst/>
                          <a:latin typeface="Arial" panose="020B0604020202020204" pitchFamily="34" charset="0"/>
                          <a:cs typeface="Arial" panose="020B0604020202020204" pitchFamily="34" charset="0"/>
                        </a:rPr>
                        <a:t>NIVEL</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rtl="0" fontAlgn="b"/>
                      <a:r>
                        <a:rPr lang="es-CO" sz="1200" b="1" i="0" u="none" strike="noStrike" dirty="0">
                          <a:solidFill>
                            <a:schemeClr val="bg1"/>
                          </a:solidFill>
                          <a:effectLst/>
                          <a:latin typeface="Arial" panose="020B0604020202020204" pitchFamily="34" charset="0"/>
                          <a:cs typeface="Arial" panose="020B0604020202020204" pitchFamily="34" charset="0"/>
                        </a:rPr>
                        <a:t>NRO CARGOS NUEVA CLASIFICACIÓN</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rtl="0" fontAlgn="b"/>
                      <a:r>
                        <a:rPr lang="es-CO" sz="1200" b="1" i="0" u="none" strike="noStrike" dirty="0">
                          <a:solidFill>
                            <a:schemeClr val="bg1"/>
                          </a:solidFill>
                          <a:effectLst/>
                          <a:latin typeface="Arial" panose="020B0604020202020204" pitchFamily="34" charset="0"/>
                          <a:cs typeface="Arial" panose="020B0604020202020204" pitchFamily="34" charset="0"/>
                        </a:rPr>
                        <a:t> PORCENTAJE PARTICIPACION</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rtl="0" fontAlgn="b"/>
                      <a:r>
                        <a:rPr lang="es-CO" sz="1200" b="1" i="0" u="none" strike="noStrike" dirty="0">
                          <a:solidFill>
                            <a:schemeClr val="bg1"/>
                          </a:solidFill>
                          <a:effectLst/>
                          <a:latin typeface="Arial" panose="020B0604020202020204" pitchFamily="34" charset="0"/>
                          <a:cs typeface="Arial" panose="020B0604020202020204" pitchFamily="34" charset="0"/>
                        </a:rPr>
                        <a:t>CARGOS ADICIONALES</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rtl="0" fontAlgn="b"/>
                      <a:r>
                        <a:rPr lang="es-CO" sz="1200" b="1" i="0" u="none" strike="noStrike" dirty="0">
                          <a:solidFill>
                            <a:schemeClr val="bg1"/>
                          </a:solidFill>
                          <a:effectLst/>
                          <a:latin typeface="Arial" panose="020B0604020202020204" pitchFamily="34" charset="0"/>
                          <a:cs typeface="Arial" panose="020B0604020202020204" pitchFamily="34" charset="0"/>
                        </a:rPr>
                        <a:t>% INCREMENTO</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728502286"/>
                  </a:ext>
                </a:extLst>
              </a:tr>
              <a:tr h="306972">
                <a:tc>
                  <a:txBody>
                    <a:bodyPr/>
                    <a:lstStyle/>
                    <a:p>
                      <a:pPr algn="l" rtl="0" fontAlgn="b"/>
                      <a:r>
                        <a:rPr lang="es-CO" sz="1200" b="0" i="0" u="none" strike="noStrike">
                          <a:solidFill>
                            <a:srgbClr val="000000"/>
                          </a:solidFill>
                          <a:effectLst/>
                          <a:latin typeface="Arial" panose="020B0604020202020204" pitchFamily="34" charset="0"/>
                          <a:cs typeface="Arial" panose="020B0604020202020204" pitchFamily="34" charset="0"/>
                        </a:rPr>
                        <a:t>NIVEL DIRECTIVO</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s-CO" sz="1200" b="0" i="0" u="none" strike="noStrike">
                          <a:solidFill>
                            <a:srgbClr val="000000"/>
                          </a:solidFill>
                          <a:effectLst/>
                          <a:latin typeface="Arial" panose="020B0604020202020204" pitchFamily="34" charset="0"/>
                          <a:cs typeface="Arial" panose="020B0604020202020204" pitchFamily="34" charset="0"/>
                        </a:rPr>
                        <a:t>NIVEL DIRECTIVO</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S" sz="1200" b="0" i="0" u="none" strike="noStrike" dirty="0">
                          <a:solidFill>
                            <a:srgbClr val="000000"/>
                          </a:solidFill>
                          <a:effectLst/>
                          <a:latin typeface="Arial" panose="020B0604020202020204" pitchFamily="34" charset="0"/>
                          <a:cs typeface="Arial" panose="020B0604020202020204" pitchFamily="34" charset="0"/>
                        </a:rPr>
                        <a:t>8</a:t>
                      </a:r>
                      <a:endParaRPr lang="es-CO" sz="12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3%</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S" sz="1200" b="0" i="0" u="none" strike="noStrike" dirty="0">
                          <a:solidFill>
                            <a:srgbClr val="000000"/>
                          </a:solidFill>
                          <a:effectLst/>
                          <a:latin typeface="Arial" panose="020B0604020202020204" pitchFamily="34" charset="0"/>
                          <a:cs typeface="Arial" panose="020B0604020202020204" pitchFamily="34" charset="0"/>
                        </a:rPr>
                        <a:t>5</a:t>
                      </a:r>
                      <a:endParaRPr lang="es-CO" sz="12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a:solidFill>
                            <a:srgbClr val="000000"/>
                          </a:solidFill>
                          <a:effectLst/>
                          <a:latin typeface="Arial" panose="020B0604020202020204" pitchFamily="34" charset="0"/>
                          <a:cs typeface="Arial" panose="020B0604020202020204" pitchFamily="34" charset="0"/>
                        </a:rPr>
                        <a:t>133%</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6719314"/>
                  </a:ext>
                </a:extLst>
              </a:tr>
              <a:tr h="306972">
                <a:tc>
                  <a:txBody>
                    <a:bodyPr/>
                    <a:lstStyle/>
                    <a:p>
                      <a:pPr algn="l" rtl="0" fontAlgn="b"/>
                      <a:r>
                        <a:rPr lang="es-CO" sz="1200" b="0" i="0" u="none" strike="noStrike">
                          <a:solidFill>
                            <a:srgbClr val="000000"/>
                          </a:solidFill>
                          <a:effectLst/>
                          <a:latin typeface="Arial" panose="020B0604020202020204" pitchFamily="34" charset="0"/>
                          <a:cs typeface="Arial" panose="020B0604020202020204" pitchFamily="34" charset="0"/>
                        </a:rPr>
                        <a:t>NIVEL ASESOR</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4</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s-CO" sz="1200" b="0" i="0" u="none" strike="noStrike">
                          <a:solidFill>
                            <a:srgbClr val="000000"/>
                          </a:solidFill>
                          <a:effectLst/>
                          <a:latin typeface="Arial" panose="020B0604020202020204" pitchFamily="34" charset="0"/>
                          <a:cs typeface="Arial" panose="020B0604020202020204" pitchFamily="34" charset="0"/>
                        </a:rPr>
                        <a:t>NIVEL ASESOR</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5</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a:solidFill>
                            <a:srgbClr val="000000"/>
                          </a:solidFill>
                          <a:effectLst/>
                          <a:latin typeface="Arial" panose="020B0604020202020204" pitchFamily="34" charset="0"/>
                          <a:cs typeface="Arial" panose="020B0604020202020204" pitchFamily="34" charset="0"/>
                        </a:rPr>
                        <a:t>2%</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1</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a:solidFill>
                            <a:srgbClr val="000000"/>
                          </a:solidFill>
                          <a:effectLst/>
                          <a:latin typeface="Arial" panose="020B0604020202020204" pitchFamily="34" charset="0"/>
                          <a:cs typeface="Arial" panose="020B0604020202020204" pitchFamily="34" charset="0"/>
                        </a:rPr>
                        <a:t>25%</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9618883"/>
                  </a:ext>
                </a:extLst>
              </a:tr>
              <a:tr h="306972">
                <a:tc>
                  <a:txBody>
                    <a:bodyPr/>
                    <a:lstStyle/>
                    <a:p>
                      <a:pPr algn="l" rtl="0" fontAlgn="b"/>
                      <a:r>
                        <a:rPr lang="es-CO" sz="1200" b="0" i="0" u="none" strike="noStrike" dirty="0">
                          <a:solidFill>
                            <a:srgbClr val="000000"/>
                          </a:solidFill>
                          <a:effectLst/>
                          <a:latin typeface="Arial" panose="020B0604020202020204" pitchFamily="34" charset="0"/>
                          <a:cs typeface="Arial" panose="020B0604020202020204" pitchFamily="34" charset="0"/>
                        </a:rPr>
                        <a:t>NIVEL PROFESIONAL</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24</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s-CO" sz="1200" b="0" i="0" u="none" strike="noStrike" dirty="0">
                          <a:solidFill>
                            <a:srgbClr val="000000"/>
                          </a:solidFill>
                          <a:effectLst/>
                          <a:latin typeface="Arial" panose="020B0604020202020204" pitchFamily="34" charset="0"/>
                          <a:cs typeface="Arial" panose="020B0604020202020204" pitchFamily="34" charset="0"/>
                        </a:rPr>
                        <a:t>NIVEL PROFESIONAL</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a:solidFill>
                            <a:srgbClr val="000000"/>
                          </a:solidFill>
                          <a:effectLst/>
                          <a:latin typeface="Arial" panose="020B0604020202020204" pitchFamily="34" charset="0"/>
                          <a:cs typeface="Arial" panose="020B0604020202020204" pitchFamily="34" charset="0"/>
                        </a:rPr>
                        <a:t>88</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a:solidFill>
                            <a:srgbClr val="000000"/>
                          </a:solidFill>
                          <a:effectLst/>
                          <a:latin typeface="Arial" panose="020B0604020202020204" pitchFamily="34" charset="0"/>
                          <a:cs typeface="Arial" panose="020B0604020202020204" pitchFamily="34" charset="0"/>
                        </a:rPr>
                        <a:t>41%</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64</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267%</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56055542"/>
                  </a:ext>
                </a:extLst>
              </a:tr>
              <a:tr h="306972">
                <a:tc>
                  <a:txBody>
                    <a:bodyPr/>
                    <a:lstStyle/>
                    <a:p>
                      <a:pPr algn="l" rtl="0" fontAlgn="b"/>
                      <a:r>
                        <a:rPr lang="es-CO" sz="1200" b="0" i="0" u="none" strike="noStrike">
                          <a:solidFill>
                            <a:srgbClr val="000000"/>
                          </a:solidFill>
                          <a:effectLst/>
                          <a:latin typeface="Arial" panose="020B0604020202020204" pitchFamily="34" charset="0"/>
                          <a:cs typeface="Arial" panose="020B0604020202020204" pitchFamily="34" charset="0"/>
                        </a:rPr>
                        <a:t>NIVEL TECNICO</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17%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s-CO" sz="1200" b="0" i="0" u="none" strike="noStrike" dirty="0">
                          <a:solidFill>
                            <a:srgbClr val="000000"/>
                          </a:solidFill>
                          <a:effectLst/>
                          <a:latin typeface="Arial" panose="020B0604020202020204" pitchFamily="34" charset="0"/>
                          <a:cs typeface="Arial" panose="020B0604020202020204" pitchFamily="34" charset="0"/>
                        </a:rPr>
                        <a:t>NIVEL TECNICO</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42</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19%</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a:solidFill>
                            <a:srgbClr val="000000"/>
                          </a:solidFill>
                          <a:effectLst/>
                          <a:latin typeface="Arial" panose="020B0604020202020204" pitchFamily="34" charset="0"/>
                          <a:cs typeface="Arial" panose="020B0604020202020204" pitchFamily="34" charset="0"/>
                        </a:rPr>
                        <a:t>22</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110%</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7550153"/>
                  </a:ext>
                </a:extLst>
              </a:tr>
              <a:tr h="306972">
                <a:tc>
                  <a:txBody>
                    <a:bodyPr/>
                    <a:lstStyle/>
                    <a:p>
                      <a:pPr algn="l" rtl="0" fontAlgn="b"/>
                      <a:r>
                        <a:rPr lang="es-CO" sz="1200" b="0" i="0" u="none" strike="noStrike">
                          <a:solidFill>
                            <a:srgbClr val="000000"/>
                          </a:solidFill>
                          <a:effectLst/>
                          <a:latin typeface="Arial" panose="020B0604020202020204" pitchFamily="34" charset="0"/>
                          <a:cs typeface="Arial" panose="020B0604020202020204" pitchFamily="34" charset="0"/>
                        </a:rPr>
                        <a:t>NIVEL ASISTENCIAL</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33</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27%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s-CO" sz="1200" b="0" i="0" u="none" strike="noStrike">
                          <a:solidFill>
                            <a:srgbClr val="000000"/>
                          </a:solidFill>
                          <a:effectLst/>
                          <a:latin typeface="Arial" panose="020B0604020202020204" pitchFamily="34" charset="0"/>
                          <a:cs typeface="Arial" panose="020B0604020202020204" pitchFamily="34" charset="0"/>
                        </a:rPr>
                        <a:t>NIVEL ASISTENCIAL</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37</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17%</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a:solidFill>
                            <a:srgbClr val="000000"/>
                          </a:solidFill>
                          <a:effectLst/>
                          <a:latin typeface="Arial" panose="020B0604020202020204" pitchFamily="34" charset="0"/>
                          <a:cs typeface="Arial" panose="020B0604020202020204" pitchFamily="34" charset="0"/>
                        </a:rPr>
                        <a:t>4</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12%</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8230706"/>
                  </a:ext>
                </a:extLst>
              </a:tr>
              <a:tr h="625313">
                <a:tc>
                  <a:txBody>
                    <a:bodyPr/>
                    <a:lstStyle/>
                    <a:p>
                      <a:pPr algn="l" rtl="0" fontAlgn="b"/>
                      <a:r>
                        <a:rPr lang="es-CO" sz="1200" b="0" i="0" u="none" strike="noStrike" dirty="0">
                          <a:solidFill>
                            <a:srgbClr val="000000"/>
                          </a:solidFill>
                          <a:effectLst/>
                          <a:latin typeface="Arial" panose="020B0604020202020204" pitchFamily="34" charset="0"/>
                          <a:cs typeface="Arial" panose="020B0604020202020204" pitchFamily="34" charset="0"/>
                        </a:rPr>
                        <a:t>TOTAL PLANTA PROVISTA</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rtl="0" fontAlgn="b"/>
                      <a:r>
                        <a:rPr lang="es-CO" sz="2800" b="0" i="0" u="none" strike="noStrike" dirty="0">
                          <a:solidFill>
                            <a:schemeClr val="tx1"/>
                          </a:solidFill>
                          <a:effectLst/>
                          <a:latin typeface="Arial" panose="020B0604020202020204" pitchFamily="34" charset="0"/>
                          <a:cs typeface="Arial" panose="020B0604020202020204" pitchFamily="34" charset="0"/>
                        </a:rPr>
                        <a:t>88</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100%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l" rtl="0" fontAlgn="b"/>
                      <a:r>
                        <a:rPr lang="es-CO" sz="1200" b="0" i="0" u="none" strike="noStrike" dirty="0">
                          <a:solidFill>
                            <a:srgbClr val="000000"/>
                          </a:solidFill>
                          <a:effectLst/>
                          <a:latin typeface="Arial" panose="020B0604020202020204" pitchFamily="34" charset="0"/>
                          <a:cs typeface="Arial" panose="020B0604020202020204" pitchFamily="34" charset="0"/>
                        </a:rPr>
                        <a:t>TOTAL PLANTA DESPUES DE MODIFICACIÓN</a:t>
                      </a:r>
                    </a:p>
                  </a:txBody>
                  <a:tcPr marL="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b"/>
                      <a:r>
                        <a:rPr lang="es-CO" sz="2400" b="0" i="0" u="none" strike="noStrike" dirty="0">
                          <a:solidFill>
                            <a:schemeClr val="tx1"/>
                          </a:solidFill>
                          <a:effectLst/>
                          <a:latin typeface="Arial" panose="020B0604020202020204" pitchFamily="34" charset="0"/>
                          <a:cs typeface="Arial" panose="020B0604020202020204" pitchFamily="34" charset="0"/>
                        </a:rPr>
                        <a:t>180</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100%</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95</a:t>
                      </a:r>
                    </a:p>
                  </a:txBody>
                  <a:tcPr marL="0" marR="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91%</a:t>
                      </a:r>
                    </a:p>
                  </a:txBody>
                  <a:tcPr marL="0" marR="0" marT="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2748634104"/>
                  </a:ext>
                </a:extLst>
              </a:tr>
            </a:tbl>
          </a:graphicData>
        </a:graphic>
      </p:graphicFrame>
      <p:sp>
        <p:nvSpPr>
          <p:cNvPr id="14" name="CuadroTexto 13">
            <a:extLst>
              <a:ext uri="{FF2B5EF4-FFF2-40B4-BE49-F238E27FC236}">
                <a16:creationId xmlns:a16="http://schemas.microsoft.com/office/drawing/2014/main" id="{A0A5D1A3-E4C4-40C2-9C85-B7C988A5AE29}"/>
              </a:ext>
            </a:extLst>
          </p:cNvPr>
          <p:cNvSpPr txBox="1"/>
          <p:nvPr/>
        </p:nvSpPr>
        <p:spPr>
          <a:xfrm>
            <a:off x="849206" y="4905299"/>
            <a:ext cx="10440084" cy="116955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Como se observa se efectuó una profesionalización de los empleos respecto a la conformación de la planta total, pasando los empleos del nivel profesional de tener una participación inicial del del 20% al 41%</a:t>
            </a:r>
            <a:r>
              <a:rPr lang="es-ES" sz="1400" dirty="0">
                <a:solidFill>
                  <a:prstClr val="black"/>
                </a:solidFill>
                <a:latin typeface="Arial" panose="020B0604020202020204" pitchFamily="34" charset="0"/>
                <a:cs typeface="Arial" panose="020B0604020202020204" pitchFamily="34" charset="0"/>
              </a:rPr>
              <a:t>. Por otra parte, se efectúo o nueva clasificación de los empleos conforme a roles y responsabilidades.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dirty="0">
              <a:solidFill>
                <a:prstClr val="black"/>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La planta docente se rige por el Decreto de escalafón nacional y corresponde a 36 empleos con denominación docente.</a:t>
            </a: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3625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937171" cy="6887980"/>
            <a:chOff x="0" y="0"/>
            <a:chExt cx="1193717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937171" cy="6887980"/>
              <a:chOff x="0" y="0"/>
              <a:chExt cx="1193717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89" y="166715"/>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0" name="CuadroTexto 9">
            <a:extLst>
              <a:ext uri="{FF2B5EF4-FFF2-40B4-BE49-F238E27FC236}">
                <a16:creationId xmlns:a16="http://schemas.microsoft.com/office/drawing/2014/main" id="{0D79F2D1-D79E-4C79-A28F-B1EF3B14F2B9}"/>
              </a:ext>
            </a:extLst>
          </p:cNvPr>
          <p:cNvSpPr txBox="1"/>
          <p:nvPr/>
        </p:nvSpPr>
        <p:spPr>
          <a:xfrm>
            <a:off x="1127887" y="1577225"/>
            <a:ext cx="570354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600" b="1" dirty="0">
                <a:solidFill>
                  <a:srgbClr val="002060"/>
                </a:solidFill>
                <a:latin typeface="Arial" panose="020B0604020202020204" pitchFamily="34" charset="0"/>
                <a:cs typeface="Arial" panose="020B0604020202020204" pitchFamily="34" charset="0"/>
              </a:rPr>
              <a:t>DETALLE  PLANTA DE PERSONAL PROVISTA POR TIPO DE NOMBRMIENTO Y NIVEL</a:t>
            </a:r>
            <a:endParaRPr kumimoji="0" lang="es-CO" sz="16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6A7DF893-D161-4543-A7EA-6602A617D250}"/>
              </a:ext>
            </a:extLst>
          </p:cNvPr>
          <p:cNvSpPr txBox="1"/>
          <p:nvPr/>
        </p:nvSpPr>
        <p:spPr>
          <a:xfrm>
            <a:off x="1481094" y="495528"/>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graphicFrame>
        <p:nvGraphicFramePr>
          <p:cNvPr id="6" name="Tabla 5">
            <a:extLst>
              <a:ext uri="{FF2B5EF4-FFF2-40B4-BE49-F238E27FC236}">
                <a16:creationId xmlns:a16="http://schemas.microsoft.com/office/drawing/2014/main" id="{32591C43-EEDB-7E5A-9AED-7FAE6551CA4C}"/>
              </a:ext>
            </a:extLst>
          </p:cNvPr>
          <p:cNvGraphicFramePr>
            <a:graphicFrameLocks noGrp="1"/>
          </p:cNvGraphicFramePr>
          <p:nvPr>
            <p:extLst>
              <p:ext uri="{D42A27DB-BD31-4B8C-83A1-F6EECF244321}">
                <p14:modId xmlns:p14="http://schemas.microsoft.com/office/powerpoint/2010/main" val="2687000865"/>
              </p:ext>
            </p:extLst>
          </p:nvPr>
        </p:nvGraphicFramePr>
        <p:xfrm>
          <a:off x="1498498" y="2236871"/>
          <a:ext cx="4962319" cy="3802330"/>
        </p:xfrm>
        <a:graphic>
          <a:graphicData uri="http://schemas.openxmlformats.org/drawingml/2006/table">
            <a:tbl>
              <a:tblPr>
                <a:tableStyleId>{46F890A9-2807-4EBB-B81D-B2AA78EC7F39}</a:tableStyleId>
              </a:tblPr>
              <a:tblGrid>
                <a:gridCol w="2293239">
                  <a:extLst>
                    <a:ext uri="{9D8B030D-6E8A-4147-A177-3AD203B41FA5}">
                      <a16:colId xmlns:a16="http://schemas.microsoft.com/office/drawing/2014/main" val="964671344"/>
                    </a:ext>
                  </a:extLst>
                </a:gridCol>
                <a:gridCol w="1295289">
                  <a:extLst>
                    <a:ext uri="{9D8B030D-6E8A-4147-A177-3AD203B41FA5}">
                      <a16:colId xmlns:a16="http://schemas.microsoft.com/office/drawing/2014/main" val="3302831272"/>
                    </a:ext>
                  </a:extLst>
                </a:gridCol>
                <a:gridCol w="1373791">
                  <a:extLst>
                    <a:ext uri="{9D8B030D-6E8A-4147-A177-3AD203B41FA5}">
                      <a16:colId xmlns:a16="http://schemas.microsoft.com/office/drawing/2014/main" val="1100089665"/>
                    </a:ext>
                  </a:extLst>
                </a:gridCol>
              </a:tblGrid>
              <a:tr h="328946">
                <a:tc>
                  <a:txBody>
                    <a:bodyPr/>
                    <a:lstStyle/>
                    <a:p>
                      <a:pPr algn="ctr" fontAlgn="b"/>
                      <a:r>
                        <a:rPr lang="es-CO" sz="1600" b="1" u="none" strike="noStrike" dirty="0">
                          <a:solidFill>
                            <a:schemeClr val="bg1"/>
                          </a:solidFill>
                          <a:effectLst/>
                          <a:latin typeface="Arial" panose="020B0604020202020204" pitchFamily="34" charset="0"/>
                          <a:cs typeface="Arial" panose="020B0604020202020204" pitchFamily="34" charset="0"/>
                        </a:rPr>
                        <a:t>TIPO DE NOMBRAMIENTO</a:t>
                      </a:r>
                      <a:endParaRPr lang="es-CO"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es-CO" sz="1600" b="1" u="none" strike="noStrike" dirty="0">
                          <a:solidFill>
                            <a:schemeClr val="bg1"/>
                          </a:solidFill>
                          <a:effectLst/>
                          <a:latin typeface="Arial" panose="020B0604020202020204" pitchFamily="34" charset="0"/>
                          <a:cs typeface="Arial" panose="020B0604020202020204" pitchFamily="34" charset="0"/>
                        </a:rPr>
                        <a:t>NIVEL</a:t>
                      </a:r>
                      <a:endParaRPr lang="es-CO"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es-CO" sz="1600" b="1" u="none" strike="noStrike" dirty="0">
                          <a:solidFill>
                            <a:schemeClr val="bg1"/>
                          </a:solidFill>
                          <a:effectLst/>
                          <a:latin typeface="Arial" panose="020B0604020202020204" pitchFamily="34" charset="0"/>
                          <a:cs typeface="Arial" panose="020B0604020202020204" pitchFamily="34" charset="0"/>
                        </a:rPr>
                        <a:t>CANTIDAD</a:t>
                      </a:r>
                      <a:endParaRPr lang="es-CO"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extLst>
                  <a:ext uri="{0D108BD9-81ED-4DB2-BD59-A6C34878D82A}">
                    <a16:rowId xmlns:a16="http://schemas.microsoft.com/office/drawing/2014/main" val="3271169590"/>
                  </a:ext>
                </a:extLst>
              </a:tr>
              <a:tr h="328946">
                <a:tc rowSpan="3">
                  <a:txBody>
                    <a:bodyPr/>
                    <a:lstStyle/>
                    <a:p>
                      <a:pPr algn="ctr" fontAlgn="ctr"/>
                      <a:r>
                        <a:rPr lang="es-CO" sz="1600" b="0" u="none" strike="noStrike" dirty="0">
                          <a:solidFill>
                            <a:srgbClr val="000000"/>
                          </a:solidFill>
                          <a:effectLst/>
                          <a:latin typeface="Arial" panose="020B0604020202020204" pitchFamily="34" charset="0"/>
                          <a:cs typeface="Arial" panose="020B0604020202020204" pitchFamily="34" charset="0"/>
                        </a:rPr>
                        <a:t>Carrera Administrativa</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Profesional</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algn="ctr" fontAlgn="b"/>
                      <a:r>
                        <a:rPr lang="es-CO" sz="1600" b="0" u="none" strike="noStrike">
                          <a:solidFill>
                            <a:srgbClr val="000000"/>
                          </a:solidFill>
                          <a:effectLst/>
                          <a:latin typeface="Arial" panose="020B0604020202020204" pitchFamily="34" charset="0"/>
                          <a:cs typeface="Arial" panose="020B0604020202020204" pitchFamily="34" charset="0"/>
                        </a:rPr>
                        <a:t>2</a:t>
                      </a:r>
                      <a:endParaRPr lang="es-CO"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00621583"/>
                  </a:ext>
                </a:extLst>
              </a:tr>
              <a:tr h="328946">
                <a:tc vMerge="1">
                  <a:txBody>
                    <a:bodyPr/>
                    <a:lstStyle/>
                    <a:p>
                      <a:endParaRPr lang="es-CO"/>
                    </a:p>
                  </a:txBody>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Técnico</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algn="ctr" fontAlgn="b"/>
                      <a:r>
                        <a:rPr lang="es-CO" sz="1600" b="0" u="none" strike="noStrike">
                          <a:solidFill>
                            <a:srgbClr val="000000"/>
                          </a:solidFill>
                          <a:effectLst/>
                          <a:latin typeface="Arial" panose="020B0604020202020204" pitchFamily="34" charset="0"/>
                          <a:cs typeface="Arial" panose="020B0604020202020204" pitchFamily="34" charset="0"/>
                        </a:rPr>
                        <a:t>9</a:t>
                      </a:r>
                      <a:endParaRPr lang="es-CO"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52137016"/>
                  </a:ext>
                </a:extLst>
              </a:tr>
              <a:tr h="328946">
                <a:tc vMerge="1">
                  <a:txBody>
                    <a:bodyPr/>
                    <a:lstStyle/>
                    <a:p>
                      <a:endParaRPr lang="es-CO"/>
                    </a:p>
                  </a:txBody>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Asistencial</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algn="ctr" fontAlgn="b"/>
                      <a:r>
                        <a:rPr lang="es-CO" sz="1600" b="0" u="none" strike="noStrike">
                          <a:solidFill>
                            <a:srgbClr val="000000"/>
                          </a:solidFill>
                          <a:effectLst/>
                          <a:latin typeface="Arial" panose="020B0604020202020204" pitchFamily="34" charset="0"/>
                          <a:cs typeface="Arial" panose="020B0604020202020204" pitchFamily="34" charset="0"/>
                        </a:rPr>
                        <a:t>7</a:t>
                      </a:r>
                      <a:endParaRPr lang="es-CO"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101464646"/>
                  </a:ext>
                </a:extLst>
              </a:tr>
              <a:tr h="328946">
                <a:tc rowSpan="3">
                  <a:txBody>
                    <a:bodyPr/>
                    <a:lstStyle/>
                    <a:p>
                      <a:pPr algn="ctr" fontAlgn="ctr"/>
                      <a:r>
                        <a:rPr lang="es-CO" sz="1600" b="0" u="none" strike="noStrike" dirty="0">
                          <a:solidFill>
                            <a:srgbClr val="000000"/>
                          </a:solidFill>
                          <a:effectLst/>
                          <a:latin typeface="Arial" panose="020B0604020202020204" pitchFamily="34" charset="0"/>
                          <a:cs typeface="Arial" panose="020B0604020202020204" pitchFamily="34" charset="0"/>
                        </a:rPr>
                        <a:t>Libre nombramiento</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Directivo</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5</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43640763"/>
                  </a:ext>
                </a:extLst>
              </a:tr>
              <a:tr h="328946">
                <a:tc vMerge="1">
                  <a:txBody>
                    <a:bodyPr/>
                    <a:lstStyle/>
                    <a:p>
                      <a:endParaRPr lang="es-CO"/>
                    </a:p>
                  </a:txBody>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Asesor</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4</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57121400"/>
                  </a:ext>
                </a:extLst>
              </a:tr>
              <a:tr h="328946">
                <a:tc vMerge="1">
                  <a:txBody>
                    <a:bodyPr/>
                    <a:lstStyle/>
                    <a:p>
                      <a:endParaRPr lang="es-CO"/>
                    </a:p>
                  </a:txBody>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Asistencial</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1</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62213209"/>
                  </a:ext>
                </a:extLst>
              </a:tr>
              <a:tr h="328946">
                <a:tc rowSpan="3">
                  <a:txBody>
                    <a:bodyPr/>
                    <a:lstStyle/>
                    <a:p>
                      <a:pPr algn="ctr" fontAlgn="ctr"/>
                      <a:r>
                        <a:rPr lang="es-CO" sz="1600" b="0" u="none" strike="noStrike" dirty="0">
                          <a:solidFill>
                            <a:srgbClr val="000000"/>
                          </a:solidFill>
                          <a:effectLst/>
                          <a:latin typeface="Arial" panose="020B0604020202020204" pitchFamily="34" charset="0"/>
                          <a:cs typeface="Arial" panose="020B0604020202020204" pitchFamily="34" charset="0"/>
                        </a:rPr>
                        <a:t>Provisionalidad</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Profesional</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40</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6341556"/>
                  </a:ext>
                </a:extLst>
              </a:tr>
              <a:tr h="328946">
                <a:tc vMerge="1">
                  <a:txBody>
                    <a:bodyPr/>
                    <a:lstStyle/>
                    <a:p>
                      <a:endParaRPr lang="es-CO"/>
                    </a:p>
                  </a:txBody>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Técnico</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algn="ctr" fontAlgn="b"/>
                      <a:r>
                        <a:rPr lang="es-ES" sz="1600" b="0" i="0" u="none" strike="noStrike" dirty="0">
                          <a:solidFill>
                            <a:srgbClr val="000000"/>
                          </a:solidFill>
                          <a:effectLst/>
                          <a:latin typeface="Arial" panose="020B0604020202020204" pitchFamily="34" charset="0"/>
                          <a:cs typeface="Arial" panose="020B0604020202020204" pitchFamily="34" charset="0"/>
                        </a:rPr>
                        <a:t>1</a:t>
                      </a:r>
                      <a:r>
                        <a:rPr lang="es-CO" sz="1600" b="0"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01372846"/>
                  </a:ext>
                </a:extLst>
              </a:tr>
              <a:tr h="328946">
                <a:tc vMerge="1">
                  <a:txBody>
                    <a:bodyPr/>
                    <a:lstStyle/>
                    <a:p>
                      <a:endParaRPr lang="es-CO"/>
                    </a:p>
                  </a:txBody>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Asistencial</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24</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95286606"/>
                  </a:ext>
                </a:extLst>
              </a:tr>
              <a:tr h="344611">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Docentes</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 </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algn="ctr" fontAlgn="b"/>
                      <a:r>
                        <a:rPr lang="es-CO" sz="1600" b="0" u="none" strike="noStrike" dirty="0">
                          <a:solidFill>
                            <a:srgbClr val="000000"/>
                          </a:solidFill>
                          <a:effectLst/>
                          <a:latin typeface="Arial" panose="020B0604020202020204" pitchFamily="34" charset="0"/>
                          <a:cs typeface="Arial" panose="020B0604020202020204" pitchFamily="34" charset="0"/>
                        </a:rPr>
                        <a:t>35</a:t>
                      </a:r>
                      <a:endParaRPr lang="es-CO"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720879"/>
                  </a:ext>
                </a:extLst>
              </a:tr>
            </a:tbl>
          </a:graphicData>
        </a:graphic>
      </p:graphicFrame>
      <p:pic>
        <p:nvPicPr>
          <p:cNvPr id="2050" name="Picture 2" descr="Concepto de negocio de recursos humanos, gestión del talento y reclutamiento">
            <a:extLst>
              <a:ext uri="{FF2B5EF4-FFF2-40B4-BE49-F238E27FC236}">
                <a16:creationId xmlns:a16="http://schemas.microsoft.com/office/drawing/2014/main" id="{64B11F7A-665C-CB05-B9AC-88DD7EB1832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1082" r="4725"/>
          <a:stretch/>
        </p:blipFill>
        <p:spPr bwMode="auto">
          <a:xfrm>
            <a:off x="8116223" y="1640804"/>
            <a:ext cx="4075777" cy="4120870"/>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25A945E2-8DEC-FC40-9CD9-CC2F8C6B848C}"/>
              </a:ext>
            </a:extLst>
          </p:cNvPr>
          <p:cNvSpPr txBox="1"/>
          <p:nvPr/>
        </p:nvSpPr>
        <p:spPr>
          <a:xfrm>
            <a:off x="4954816" y="6009955"/>
            <a:ext cx="1243674" cy="369332"/>
          </a:xfrm>
          <a:prstGeom prst="rect">
            <a:avLst/>
          </a:prstGeom>
          <a:noFill/>
        </p:spPr>
        <p:txBody>
          <a:bodyPr wrap="none" rtlCol="0">
            <a:spAutoFit/>
          </a:bodyPr>
          <a:lstStyle/>
          <a:p>
            <a:r>
              <a:rPr lang="es-ES" b="1" dirty="0"/>
              <a:t>TOTAL: 143</a:t>
            </a:r>
            <a:endParaRPr lang="es-CO" b="1" dirty="0"/>
          </a:p>
        </p:txBody>
      </p:sp>
      <p:sp>
        <p:nvSpPr>
          <p:cNvPr id="5" name="CuadroTexto 4">
            <a:extLst>
              <a:ext uri="{FF2B5EF4-FFF2-40B4-BE49-F238E27FC236}">
                <a16:creationId xmlns:a16="http://schemas.microsoft.com/office/drawing/2014/main" id="{66E0F71F-251E-BF64-2ECA-57BEB3F3A563}"/>
              </a:ext>
            </a:extLst>
          </p:cNvPr>
          <p:cNvSpPr txBox="1"/>
          <p:nvPr/>
        </p:nvSpPr>
        <p:spPr>
          <a:xfrm>
            <a:off x="8116223" y="5710973"/>
            <a:ext cx="2733441" cy="369332"/>
          </a:xfrm>
          <a:prstGeom prst="rect">
            <a:avLst/>
          </a:prstGeom>
          <a:noFill/>
        </p:spPr>
        <p:txBody>
          <a:bodyPr wrap="none" rtlCol="0">
            <a:spAutoFit/>
          </a:bodyPr>
          <a:lstStyle/>
          <a:p>
            <a:r>
              <a:rPr lang="es-ES" b="1" dirty="0">
                <a:solidFill>
                  <a:srgbClr val="002060"/>
                </a:solidFill>
              </a:rPr>
              <a:t>CARGOS POR </a:t>
            </a:r>
            <a:r>
              <a:rPr lang="es-ES" b="1" dirty="0" smtClean="0">
                <a:solidFill>
                  <a:srgbClr val="002060"/>
                </a:solidFill>
              </a:rPr>
              <a:t>PROVEER </a:t>
            </a:r>
            <a:r>
              <a:rPr lang="es-ES" b="1" dirty="0">
                <a:solidFill>
                  <a:srgbClr val="002060"/>
                </a:solidFill>
              </a:rPr>
              <a:t>73 </a:t>
            </a:r>
            <a:endParaRPr lang="es-CO" b="1" dirty="0">
              <a:solidFill>
                <a:srgbClr val="002060"/>
              </a:solidFill>
            </a:endParaRPr>
          </a:p>
        </p:txBody>
      </p:sp>
    </p:spTree>
    <p:extLst>
      <p:ext uri="{BB962C8B-B14F-4D97-AF65-F5344CB8AC3E}">
        <p14:creationId xmlns:p14="http://schemas.microsoft.com/office/powerpoint/2010/main" val="3226971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0" name="CuadroTexto 9">
            <a:extLst>
              <a:ext uri="{FF2B5EF4-FFF2-40B4-BE49-F238E27FC236}">
                <a16:creationId xmlns:a16="http://schemas.microsoft.com/office/drawing/2014/main" id="{87A02DF6-9519-4C49-ABC6-94AFB2C23999}"/>
              </a:ext>
            </a:extLst>
          </p:cNvPr>
          <p:cNvSpPr txBox="1"/>
          <p:nvPr/>
        </p:nvSpPr>
        <p:spPr>
          <a:xfrm>
            <a:off x="1357375" y="524270"/>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1" name="CuadroTexto 10">
            <a:extLst>
              <a:ext uri="{FF2B5EF4-FFF2-40B4-BE49-F238E27FC236}">
                <a16:creationId xmlns:a16="http://schemas.microsoft.com/office/drawing/2014/main" id="{FB15F9E6-4E1A-4DC8-A80D-3DD6DF6BBF54}"/>
              </a:ext>
            </a:extLst>
          </p:cNvPr>
          <p:cNvSpPr txBox="1"/>
          <p:nvPr/>
        </p:nvSpPr>
        <p:spPr>
          <a:xfrm>
            <a:off x="782696" y="541014"/>
            <a:ext cx="724173" cy="830997"/>
          </a:xfrm>
          <a:prstGeom prst="rect">
            <a:avLst/>
          </a:prstGeom>
          <a:noFill/>
        </p:spPr>
        <p:txBody>
          <a:bodyPr wrap="none" rtlCol="0">
            <a:spAutoFit/>
          </a:bodyPr>
          <a:lstStyle/>
          <a:p>
            <a:r>
              <a:rPr lang="es-ES" sz="4800" b="1" dirty="0">
                <a:solidFill>
                  <a:schemeClr val="bg1">
                    <a:lumMod val="75000"/>
                  </a:schemeClr>
                </a:solidFill>
              </a:rPr>
              <a:t>D.</a:t>
            </a:r>
            <a:endParaRPr lang="es-CO" sz="4800" b="1" dirty="0">
              <a:solidFill>
                <a:schemeClr val="bg1">
                  <a:lumMod val="75000"/>
                </a:schemeClr>
              </a:solidFill>
            </a:endParaRPr>
          </a:p>
        </p:txBody>
      </p:sp>
      <p:sp>
        <p:nvSpPr>
          <p:cNvPr id="12" name="CuadroTexto 11">
            <a:extLst>
              <a:ext uri="{FF2B5EF4-FFF2-40B4-BE49-F238E27FC236}">
                <a16:creationId xmlns:a16="http://schemas.microsoft.com/office/drawing/2014/main" id="{94F8E6E5-696C-4E00-A170-14C348C6E486}"/>
              </a:ext>
            </a:extLst>
          </p:cNvPr>
          <p:cNvSpPr txBox="1"/>
          <p:nvPr/>
        </p:nvSpPr>
        <p:spPr>
          <a:xfrm>
            <a:off x="826238" y="1603911"/>
            <a:ext cx="526976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smtClean="0">
                <a:ln>
                  <a:noFill/>
                </a:ln>
                <a:solidFill>
                  <a:srgbClr val="002060"/>
                </a:solidFill>
                <a:effectLst/>
                <a:uLnTx/>
                <a:uFillTx/>
                <a:latin typeface="Arail"/>
              </a:rPr>
              <a:t>GESTIÓN CONTRACTUAL</a:t>
            </a:r>
            <a:endParaRPr kumimoji="0" lang="es-CO" sz="2400" b="1" i="0" u="none" strike="noStrike" kern="1200" cap="none" spc="0" normalizeH="0" baseline="0" noProof="0" dirty="0">
              <a:ln>
                <a:noFill/>
              </a:ln>
              <a:solidFill>
                <a:srgbClr val="002060"/>
              </a:solidFill>
              <a:effectLst/>
              <a:uLnTx/>
              <a:uFillTx/>
              <a:latin typeface="Arail"/>
            </a:endParaRPr>
          </a:p>
        </p:txBody>
      </p:sp>
      <p:graphicFrame>
        <p:nvGraphicFramePr>
          <p:cNvPr id="22" name="Tabla 21">
            <a:extLst>
              <a:ext uri="{FF2B5EF4-FFF2-40B4-BE49-F238E27FC236}">
                <a16:creationId xmlns:a16="http://schemas.microsoft.com/office/drawing/2014/main" id="{7523ABF4-8E6D-443A-B328-7944B0A9C175}"/>
              </a:ext>
            </a:extLst>
          </p:cNvPr>
          <p:cNvGraphicFramePr>
            <a:graphicFrameLocks noGrp="1"/>
          </p:cNvGraphicFramePr>
          <p:nvPr>
            <p:extLst>
              <p:ext uri="{D42A27DB-BD31-4B8C-83A1-F6EECF244321}">
                <p14:modId xmlns:p14="http://schemas.microsoft.com/office/powerpoint/2010/main" val="3846006820"/>
              </p:ext>
            </p:extLst>
          </p:nvPr>
        </p:nvGraphicFramePr>
        <p:xfrm>
          <a:off x="782696" y="2216993"/>
          <a:ext cx="8184629" cy="4023030"/>
        </p:xfrm>
        <a:graphic>
          <a:graphicData uri="http://schemas.openxmlformats.org/drawingml/2006/table">
            <a:tbl>
              <a:tblPr firstRow="1" firstCol="1" bandRow="1"/>
              <a:tblGrid>
                <a:gridCol w="2926266">
                  <a:extLst>
                    <a:ext uri="{9D8B030D-6E8A-4147-A177-3AD203B41FA5}">
                      <a16:colId xmlns:a16="http://schemas.microsoft.com/office/drawing/2014/main" val="2770149864"/>
                    </a:ext>
                  </a:extLst>
                </a:gridCol>
                <a:gridCol w="922176">
                  <a:extLst>
                    <a:ext uri="{9D8B030D-6E8A-4147-A177-3AD203B41FA5}">
                      <a16:colId xmlns:a16="http://schemas.microsoft.com/office/drawing/2014/main" val="639180158"/>
                    </a:ext>
                  </a:extLst>
                </a:gridCol>
                <a:gridCol w="1098763">
                  <a:extLst>
                    <a:ext uri="{9D8B030D-6E8A-4147-A177-3AD203B41FA5}">
                      <a16:colId xmlns:a16="http://schemas.microsoft.com/office/drawing/2014/main" val="951232470"/>
                    </a:ext>
                  </a:extLst>
                </a:gridCol>
                <a:gridCol w="1196866">
                  <a:extLst>
                    <a:ext uri="{9D8B030D-6E8A-4147-A177-3AD203B41FA5}">
                      <a16:colId xmlns:a16="http://schemas.microsoft.com/office/drawing/2014/main" val="1431738239"/>
                    </a:ext>
                  </a:extLst>
                </a:gridCol>
                <a:gridCol w="1059521">
                  <a:extLst>
                    <a:ext uri="{9D8B030D-6E8A-4147-A177-3AD203B41FA5}">
                      <a16:colId xmlns:a16="http://schemas.microsoft.com/office/drawing/2014/main" val="3067234332"/>
                    </a:ext>
                  </a:extLst>
                </a:gridCol>
                <a:gridCol w="981037">
                  <a:extLst>
                    <a:ext uri="{9D8B030D-6E8A-4147-A177-3AD203B41FA5}">
                      <a16:colId xmlns:a16="http://schemas.microsoft.com/office/drawing/2014/main" val="3672251961"/>
                    </a:ext>
                  </a:extLst>
                </a:gridCol>
              </a:tblGrid>
              <a:tr h="468427">
                <a:tc>
                  <a:txBody>
                    <a:bodyPr/>
                    <a:lstStyle/>
                    <a:p>
                      <a:pPr algn="ctr">
                        <a:lnSpc>
                          <a:spcPct val="107000"/>
                        </a:lnSpc>
                        <a:spcAft>
                          <a:spcPts val="800"/>
                        </a:spcAft>
                      </a:pPr>
                      <a:r>
                        <a:rPr lang="es-CO" sz="1800" b="1" dirty="0">
                          <a:solidFill>
                            <a:srgbClr val="FFFFFF"/>
                          </a:solidFill>
                          <a:effectLst/>
                          <a:latin typeface="Arail"/>
                          <a:ea typeface="Times New Roman" panose="02020603050405020304" pitchFamily="18" charset="0"/>
                          <a:cs typeface="Times New Roman" panose="02020603050405020304" pitchFamily="18" charset="0"/>
                        </a:rPr>
                        <a:t>MODALIDAD</a:t>
                      </a:r>
                      <a:endParaRPr lang="es-CO" sz="18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ct val="107000"/>
                        </a:lnSpc>
                        <a:spcAft>
                          <a:spcPts val="800"/>
                        </a:spcAft>
                      </a:pPr>
                      <a:r>
                        <a:rPr lang="es-CO" sz="1800" b="1" dirty="0">
                          <a:solidFill>
                            <a:srgbClr val="FFFFFF"/>
                          </a:solidFill>
                          <a:effectLst/>
                          <a:latin typeface="Arail"/>
                          <a:ea typeface="Times New Roman" panose="02020603050405020304" pitchFamily="18" charset="0"/>
                          <a:cs typeface="Times New Roman" panose="02020603050405020304" pitchFamily="18" charset="0"/>
                        </a:rPr>
                        <a:t>2018</a:t>
                      </a:r>
                      <a:endParaRPr lang="es-CO" sz="18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ct val="107000"/>
                        </a:lnSpc>
                        <a:spcAft>
                          <a:spcPts val="800"/>
                        </a:spcAft>
                      </a:pPr>
                      <a:r>
                        <a:rPr lang="es-CO" sz="1800" b="1" dirty="0">
                          <a:solidFill>
                            <a:srgbClr val="FFFFFF"/>
                          </a:solidFill>
                          <a:effectLst/>
                          <a:latin typeface="Arail"/>
                          <a:ea typeface="Times New Roman" panose="02020603050405020304" pitchFamily="18" charset="0"/>
                          <a:cs typeface="Times New Roman" panose="02020603050405020304" pitchFamily="18" charset="0"/>
                        </a:rPr>
                        <a:t>2019</a:t>
                      </a:r>
                      <a:endParaRPr lang="es-CO" sz="18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ct val="107000"/>
                        </a:lnSpc>
                        <a:spcAft>
                          <a:spcPts val="800"/>
                        </a:spcAft>
                      </a:pPr>
                      <a:r>
                        <a:rPr lang="es-CO" sz="1800" b="1" dirty="0">
                          <a:solidFill>
                            <a:srgbClr val="FFFFFF"/>
                          </a:solidFill>
                          <a:effectLst/>
                          <a:latin typeface="Arail"/>
                          <a:ea typeface="Times New Roman" panose="02020603050405020304" pitchFamily="18" charset="0"/>
                          <a:cs typeface="Times New Roman" panose="02020603050405020304" pitchFamily="18" charset="0"/>
                        </a:rPr>
                        <a:t>2020</a:t>
                      </a:r>
                      <a:endParaRPr lang="es-CO" sz="18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ct val="107000"/>
                        </a:lnSpc>
                        <a:spcAft>
                          <a:spcPts val="800"/>
                        </a:spcAft>
                      </a:pPr>
                      <a:r>
                        <a:rPr lang="es-CO" sz="1800" b="1" dirty="0">
                          <a:solidFill>
                            <a:srgbClr val="FFFFFF"/>
                          </a:solidFill>
                          <a:effectLst/>
                          <a:latin typeface="Arail"/>
                          <a:ea typeface="Times New Roman" panose="02020603050405020304" pitchFamily="18" charset="0"/>
                          <a:cs typeface="Times New Roman" panose="02020603050405020304" pitchFamily="18" charset="0"/>
                        </a:rPr>
                        <a:t>2021</a:t>
                      </a:r>
                      <a:endParaRPr lang="es-CO" sz="18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ct val="107000"/>
                        </a:lnSpc>
                        <a:spcAft>
                          <a:spcPts val="800"/>
                        </a:spcAft>
                      </a:pPr>
                      <a:r>
                        <a:rPr lang="es-CO" sz="1800" b="1" dirty="0">
                          <a:solidFill>
                            <a:srgbClr val="FFFFFF"/>
                          </a:solidFill>
                          <a:effectLst/>
                          <a:latin typeface="Arail"/>
                          <a:ea typeface="Times New Roman" panose="02020603050405020304" pitchFamily="18" charset="0"/>
                          <a:cs typeface="Times New Roman" panose="02020603050405020304" pitchFamily="18" charset="0"/>
                        </a:rPr>
                        <a:t>2022</a:t>
                      </a:r>
                      <a:endParaRPr lang="es-CO" sz="18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262648881"/>
                  </a:ext>
                </a:extLst>
              </a:tr>
              <a:tr h="227582">
                <a:tc>
                  <a:txBody>
                    <a:bodyPr/>
                    <a:lstStyle/>
                    <a:p>
                      <a:pPr algn="just">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Contratación Directa</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68</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73</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76</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88</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60</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935357699"/>
                  </a:ext>
                </a:extLst>
              </a:tr>
              <a:tr h="227582">
                <a:tc>
                  <a:txBody>
                    <a:bodyPr/>
                    <a:lstStyle/>
                    <a:p>
                      <a:pPr algn="just">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Mínima Cuantía</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27</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25</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26</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17</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579370786"/>
                  </a:ext>
                </a:extLst>
              </a:tr>
              <a:tr h="428364">
                <a:tc>
                  <a:txBody>
                    <a:bodyPr/>
                    <a:lstStyle/>
                    <a:p>
                      <a:pPr algn="just">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Selección Abreviada de Menor Cuantía</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8</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2</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7</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3</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035079036"/>
                  </a:ext>
                </a:extLst>
              </a:tr>
              <a:tr h="428364">
                <a:tc>
                  <a:txBody>
                    <a:bodyPr/>
                    <a:lstStyle/>
                    <a:p>
                      <a:pPr algn="just">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Selección Abreviada Subasta Inversa</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5</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3</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459598285"/>
                  </a:ext>
                </a:extLst>
              </a:tr>
              <a:tr h="227582">
                <a:tc>
                  <a:txBody>
                    <a:bodyPr/>
                    <a:lstStyle/>
                    <a:p>
                      <a:pPr algn="just">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Concurso de Méritos</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1</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333290939"/>
                  </a:ext>
                </a:extLst>
              </a:tr>
              <a:tr h="227582">
                <a:tc>
                  <a:txBody>
                    <a:bodyPr/>
                    <a:lstStyle/>
                    <a:p>
                      <a:pPr algn="just">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Convocatoria Pública</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1</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143787782"/>
                  </a:ext>
                </a:extLst>
              </a:tr>
              <a:tr h="227582">
                <a:tc>
                  <a:txBody>
                    <a:bodyPr/>
                    <a:lstStyle/>
                    <a:p>
                      <a:pPr algn="just">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Licitación Pública</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2</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2</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2</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1</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pPr>
                      <a:endParaRPr lang="es-CO" sz="1800" b="0" dirty="0">
                        <a:effectLst/>
                        <a:latin typeface="Arail"/>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1175649"/>
                  </a:ext>
                </a:extLst>
              </a:tr>
              <a:tr h="475491">
                <a:tc>
                  <a:txBody>
                    <a:bodyPr/>
                    <a:lstStyle/>
                    <a:p>
                      <a:pPr algn="just">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Acuerdo Marco de Precios - Tienda Virtual</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8</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6</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a:solidFill>
                            <a:srgbClr val="000000"/>
                          </a:solidFill>
                          <a:effectLst/>
                          <a:latin typeface="Arail"/>
                          <a:ea typeface="Times New Roman" panose="02020603050405020304" pitchFamily="18" charset="0"/>
                          <a:cs typeface="Times New Roman" panose="02020603050405020304" pitchFamily="18" charset="0"/>
                        </a:rPr>
                        <a:t>7</a:t>
                      </a:r>
                      <a:endParaRPr lang="es-CO" sz="1800" b="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7</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800"/>
                        </a:spcAft>
                      </a:pPr>
                      <a:r>
                        <a:rPr lang="es-CO" sz="1800" b="0" dirty="0">
                          <a:solidFill>
                            <a:srgbClr val="000000"/>
                          </a:solidFill>
                          <a:effectLst/>
                          <a:latin typeface="Arail"/>
                          <a:ea typeface="Times New Roman" panose="02020603050405020304" pitchFamily="18" charset="0"/>
                          <a:cs typeface="Times New Roman" panose="02020603050405020304" pitchFamily="18" charset="0"/>
                        </a:rPr>
                        <a:t>4</a:t>
                      </a:r>
                      <a:endParaRPr lang="es-CO" sz="1800" b="0"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493849794"/>
                  </a:ext>
                </a:extLst>
              </a:tr>
              <a:tr h="227582">
                <a:tc>
                  <a:txBody>
                    <a:bodyPr/>
                    <a:lstStyle/>
                    <a:p>
                      <a:pPr>
                        <a:lnSpc>
                          <a:spcPct val="107000"/>
                        </a:lnSpc>
                        <a:spcAft>
                          <a:spcPts val="800"/>
                        </a:spcAft>
                      </a:pPr>
                      <a:r>
                        <a:rPr lang="es-CO" sz="2000" b="1" dirty="0">
                          <a:solidFill>
                            <a:srgbClr val="002060"/>
                          </a:solidFill>
                          <a:effectLst/>
                          <a:latin typeface="Arail"/>
                          <a:ea typeface="Times New Roman" panose="02020603050405020304" pitchFamily="18" charset="0"/>
                          <a:cs typeface="Times New Roman" panose="02020603050405020304" pitchFamily="18" charset="0"/>
                        </a:rPr>
                        <a:t>TOTAL GENERAL</a:t>
                      </a:r>
                      <a:endParaRPr lang="es-CO" sz="20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7000"/>
                        </a:lnSpc>
                        <a:spcAft>
                          <a:spcPts val="800"/>
                        </a:spcAft>
                      </a:pPr>
                      <a:r>
                        <a:rPr lang="es-CO" sz="2000" b="1" dirty="0">
                          <a:solidFill>
                            <a:srgbClr val="002060"/>
                          </a:solidFill>
                          <a:effectLst/>
                          <a:latin typeface="Arail"/>
                          <a:ea typeface="Times New Roman" panose="02020603050405020304" pitchFamily="18" charset="0"/>
                          <a:cs typeface="Times New Roman" panose="02020603050405020304" pitchFamily="18" charset="0"/>
                        </a:rPr>
                        <a:t>113</a:t>
                      </a:r>
                      <a:endParaRPr lang="es-CO" sz="20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7000"/>
                        </a:lnSpc>
                        <a:spcAft>
                          <a:spcPts val="800"/>
                        </a:spcAft>
                      </a:pPr>
                      <a:r>
                        <a:rPr lang="es-CO" sz="2000" b="1" dirty="0">
                          <a:solidFill>
                            <a:srgbClr val="002060"/>
                          </a:solidFill>
                          <a:effectLst/>
                          <a:latin typeface="Arail"/>
                          <a:ea typeface="Times New Roman" panose="02020603050405020304" pitchFamily="18" charset="0"/>
                          <a:cs typeface="Times New Roman" panose="02020603050405020304" pitchFamily="18" charset="0"/>
                        </a:rPr>
                        <a:t>114</a:t>
                      </a:r>
                      <a:endParaRPr lang="es-CO" sz="20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7000"/>
                        </a:lnSpc>
                        <a:spcAft>
                          <a:spcPts val="800"/>
                        </a:spcAft>
                      </a:pPr>
                      <a:r>
                        <a:rPr lang="es-CO" sz="2000" b="1" dirty="0">
                          <a:solidFill>
                            <a:srgbClr val="002060"/>
                          </a:solidFill>
                          <a:effectLst/>
                          <a:latin typeface="Arail"/>
                          <a:ea typeface="Times New Roman" panose="02020603050405020304" pitchFamily="18" charset="0"/>
                          <a:cs typeface="Times New Roman" panose="02020603050405020304" pitchFamily="18" charset="0"/>
                        </a:rPr>
                        <a:t>118</a:t>
                      </a:r>
                      <a:endParaRPr lang="es-CO" sz="20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7000"/>
                        </a:lnSpc>
                        <a:spcAft>
                          <a:spcPts val="800"/>
                        </a:spcAft>
                      </a:pPr>
                      <a:r>
                        <a:rPr lang="es-CO" sz="2000" b="1" dirty="0">
                          <a:solidFill>
                            <a:srgbClr val="002060"/>
                          </a:solidFill>
                          <a:effectLst/>
                          <a:latin typeface="Arail"/>
                          <a:ea typeface="Times New Roman" panose="02020603050405020304" pitchFamily="18" charset="0"/>
                          <a:cs typeface="Times New Roman" panose="02020603050405020304" pitchFamily="18" charset="0"/>
                        </a:rPr>
                        <a:t>120</a:t>
                      </a:r>
                      <a:endParaRPr lang="es-CO" sz="20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7000"/>
                        </a:lnSpc>
                        <a:spcAft>
                          <a:spcPts val="800"/>
                        </a:spcAft>
                      </a:pPr>
                      <a:r>
                        <a:rPr lang="es-CO" sz="2000" b="1" dirty="0">
                          <a:solidFill>
                            <a:srgbClr val="002060"/>
                          </a:solidFill>
                          <a:effectLst/>
                          <a:latin typeface="Arail"/>
                          <a:ea typeface="Times New Roman" panose="02020603050405020304" pitchFamily="18" charset="0"/>
                          <a:cs typeface="Times New Roman" panose="02020603050405020304" pitchFamily="18" charset="0"/>
                        </a:rPr>
                        <a:t>64</a:t>
                      </a:r>
                      <a:endParaRPr lang="es-CO" sz="2000" b="1" dirty="0">
                        <a:effectLst/>
                        <a:latin typeface="Arail"/>
                        <a:ea typeface="Times New Roman" panose="02020603050405020304" pitchFamily="18" charset="0"/>
                        <a:cs typeface="Times New Roman" panose="02020603050405020304" pitchFamily="18"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351697953"/>
                  </a:ext>
                </a:extLst>
              </a:tr>
            </a:tbl>
          </a:graphicData>
        </a:graphic>
      </p:graphicFrame>
      <p:pic>
        <p:nvPicPr>
          <p:cNvPr id="1026" name="Picture 2" descr="Trato exitoso">
            <a:extLst>
              <a:ext uri="{FF2B5EF4-FFF2-40B4-BE49-F238E27FC236}">
                <a16:creationId xmlns:a16="http://schemas.microsoft.com/office/drawing/2014/main" id="{25A80934-7C01-FED1-6E9C-92211FA5A8C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206" r="25204"/>
          <a:stretch/>
        </p:blipFill>
        <p:spPr bwMode="auto">
          <a:xfrm>
            <a:off x="9113871" y="2201273"/>
            <a:ext cx="2910258" cy="390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2402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Concepto de derecho y justicia. mazo del juez, libros, balanza de la justicia. tema de la sala del tribunal.">
            <a:extLst>
              <a:ext uri="{FF2B5EF4-FFF2-40B4-BE49-F238E27FC236}">
                <a16:creationId xmlns:a16="http://schemas.microsoft.com/office/drawing/2014/main" id="{CC8E8692-4988-470B-9D73-03DEB82946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7342"/>
          <a:stretch/>
        </p:blipFill>
        <p:spPr bwMode="auto">
          <a:xfrm>
            <a:off x="461117" y="1712554"/>
            <a:ext cx="4646644" cy="421920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0" name="CuadroTexto 9">
            <a:extLst>
              <a:ext uri="{FF2B5EF4-FFF2-40B4-BE49-F238E27FC236}">
                <a16:creationId xmlns:a16="http://schemas.microsoft.com/office/drawing/2014/main" id="{87A02DF6-9519-4C49-ABC6-94AFB2C23999}"/>
              </a:ext>
            </a:extLst>
          </p:cNvPr>
          <p:cNvSpPr txBox="1"/>
          <p:nvPr/>
        </p:nvSpPr>
        <p:spPr>
          <a:xfrm>
            <a:off x="1720560" y="347172"/>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1" name="CuadroTexto 10">
            <a:extLst>
              <a:ext uri="{FF2B5EF4-FFF2-40B4-BE49-F238E27FC236}">
                <a16:creationId xmlns:a16="http://schemas.microsoft.com/office/drawing/2014/main" id="{FB15F9E6-4E1A-4DC8-A80D-3DD6DF6BBF54}"/>
              </a:ext>
            </a:extLst>
          </p:cNvPr>
          <p:cNvSpPr txBox="1"/>
          <p:nvPr/>
        </p:nvSpPr>
        <p:spPr>
          <a:xfrm>
            <a:off x="1145881" y="363916"/>
            <a:ext cx="649537" cy="830997"/>
          </a:xfrm>
          <a:prstGeom prst="rect">
            <a:avLst/>
          </a:prstGeom>
          <a:noFill/>
        </p:spPr>
        <p:txBody>
          <a:bodyPr wrap="none" rtlCol="0">
            <a:spAutoFit/>
          </a:bodyPr>
          <a:lstStyle/>
          <a:p>
            <a:r>
              <a:rPr lang="es-ES" sz="4800" b="1" dirty="0">
                <a:solidFill>
                  <a:schemeClr val="bg1">
                    <a:lumMod val="75000"/>
                  </a:schemeClr>
                </a:solidFill>
              </a:rPr>
              <a:t>E.</a:t>
            </a:r>
            <a:endParaRPr lang="es-CO" sz="4800" b="1" dirty="0">
              <a:solidFill>
                <a:schemeClr val="bg1">
                  <a:lumMod val="75000"/>
                </a:schemeClr>
              </a:solidFill>
            </a:endParaRPr>
          </a:p>
        </p:txBody>
      </p:sp>
      <p:sp>
        <p:nvSpPr>
          <p:cNvPr id="12" name="CuadroTexto 11">
            <a:extLst>
              <a:ext uri="{FF2B5EF4-FFF2-40B4-BE49-F238E27FC236}">
                <a16:creationId xmlns:a16="http://schemas.microsoft.com/office/drawing/2014/main" id="{94F8E6E5-696C-4E00-A170-14C348C6E486}"/>
              </a:ext>
            </a:extLst>
          </p:cNvPr>
          <p:cNvSpPr txBox="1"/>
          <p:nvPr/>
        </p:nvSpPr>
        <p:spPr>
          <a:xfrm>
            <a:off x="4142209" y="1185624"/>
            <a:ext cx="358242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CO" sz="2400" b="1" dirty="0">
                <a:solidFill>
                  <a:srgbClr val="002060"/>
                </a:solidFill>
                <a:latin typeface="Calibri" panose="020F0502020204030204"/>
              </a:rPr>
              <a:t>DEFENSA JURÍDICA</a:t>
            </a:r>
            <a:endParaRPr kumimoji="0" lang="es-CO"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graphicFrame>
        <p:nvGraphicFramePr>
          <p:cNvPr id="16" name="Tabla 15">
            <a:extLst>
              <a:ext uri="{FF2B5EF4-FFF2-40B4-BE49-F238E27FC236}">
                <a16:creationId xmlns:a16="http://schemas.microsoft.com/office/drawing/2014/main" id="{261EC89B-7720-4FB3-A0CB-98C297BF8E69}"/>
              </a:ext>
            </a:extLst>
          </p:cNvPr>
          <p:cNvGraphicFramePr>
            <a:graphicFrameLocks noGrp="1"/>
          </p:cNvGraphicFramePr>
          <p:nvPr>
            <p:extLst>
              <p:ext uri="{D42A27DB-BD31-4B8C-83A1-F6EECF244321}">
                <p14:modId xmlns:p14="http://schemas.microsoft.com/office/powerpoint/2010/main" val="2902823838"/>
              </p:ext>
            </p:extLst>
          </p:nvPr>
        </p:nvGraphicFramePr>
        <p:xfrm>
          <a:off x="5242560" y="1748958"/>
          <a:ext cx="6599671" cy="2139228"/>
        </p:xfrm>
        <a:graphic>
          <a:graphicData uri="http://schemas.openxmlformats.org/drawingml/2006/table">
            <a:tbl>
              <a:tblPr firstRow="1" firstCol="1" bandRow="1"/>
              <a:tblGrid>
                <a:gridCol w="1277266">
                  <a:extLst>
                    <a:ext uri="{9D8B030D-6E8A-4147-A177-3AD203B41FA5}">
                      <a16:colId xmlns:a16="http://schemas.microsoft.com/office/drawing/2014/main" val="1930821239"/>
                    </a:ext>
                  </a:extLst>
                </a:gridCol>
                <a:gridCol w="2088540">
                  <a:extLst>
                    <a:ext uri="{9D8B030D-6E8A-4147-A177-3AD203B41FA5}">
                      <a16:colId xmlns:a16="http://schemas.microsoft.com/office/drawing/2014/main" val="4006225207"/>
                    </a:ext>
                  </a:extLst>
                </a:gridCol>
                <a:gridCol w="704623">
                  <a:extLst>
                    <a:ext uri="{9D8B030D-6E8A-4147-A177-3AD203B41FA5}">
                      <a16:colId xmlns:a16="http://schemas.microsoft.com/office/drawing/2014/main" val="1025610723"/>
                    </a:ext>
                  </a:extLst>
                </a:gridCol>
                <a:gridCol w="724648">
                  <a:extLst>
                    <a:ext uri="{9D8B030D-6E8A-4147-A177-3AD203B41FA5}">
                      <a16:colId xmlns:a16="http://schemas.microsoft.com/office/drawing/2014/main" val="2191144809"/>
                    </a:ext>
                  </a:extLst>
                </a:gridCol>
                <a:gridCol w="607136">
                  <a:extLst>
                    <a:ext uri="{9D8B030D-6E8A-4147-A177-3AD203B41FA5}">
                      <a16:colId xmlns:a16="http://schemas.microsoft.com/office/drawing/2014/main" val="1655623072"/>
                    </a:ext>
                  </a:extLst>
                </a:gridCol>
                <a:gridCol w="626722">
                  <a:extLst>
                    <a:ext uri="{9D8B030D-6E8A-4147-A177-3AD203B41FA5}">
                      <a16:colId xmlns:a16="http://schemas.microsoft.com/office/drawing/2014/main" val="4009878232"/>
                    </a:ext>
                  </a:extLst>
                </a:gridCol>
                <a:gridCol w="570736">
                  <a:extLst>
                    <a:ext uri="{9D8B030D-6E8A-4147-A177-3AD203B41FA5}">
                      <a16:colId xmlns:a16="http://schemas.microsoft.com/office/drawing/2014/main" val="1452143625"/>
                    </a:ext>
                  </a:extLst>
                </a:gridCol>
              </a:tblGrid>
              <a:tr h="278957">
                <a:tc gridSpan="2">
                  <a:txBody>
                    <a:bodyPr/>
                    <a:lstStyle/>
                    <a:p>
                      <a:pPr algn="ctr">
                        <a:lnSpc>
                          <a:spcPct val="107000"/>
                        </a:lnSpc>
                        <a:spcAft>
                          <a:spcPts val="800"/>
                        </a:spcAft>
                      </a:pPr>
                      <a:r>
                        <a:rPr lang="es-CO"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PROCESOS JURÍDICOS</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hMerge="1">
                  <a:txBody>
                    <a:bodyPr/>
                    <a:lstStyle/>
                    <a:p>
                      <a:endParaRPr lang="es-CO"/>
                    </a:p>
                  </a:txBody>
                  <a:tcPr/>
                </a:tc>
                <a:tc>
                  <a:txBody>
                    <a:bodyPr/>
                    <a:lstStyle/>
                    <a:p>
                      <a:pPr algn="ctr">
                        <a:lnSpc>
                          <a:spcPct val="107000"/>
                        </a:lnSpc>
                        <a:spcAft>
                          <a:spcPts val="800"/>
                        </a:spcAft>
                      </a:pPr>
                      <a:r>
                        <a:rPr lang="es-CO"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2018</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s-CO"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2019</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s-CO"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2020</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s-CO"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2021</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s-CO"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2022</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extLst>
                  <a:ext uri="{0D108BD9-81ED-4DB2-BD59-A6C34878D82A}">
                    <a16:rowId xmlns:a16="http://schemas.microsoft.com/office/drawing/2014/main" val="467457495"/>
                  </a:ext>
                </a:extLst>
              </a:tr>
              <a:tr h="278957">
                <a:tc rowSpan="2">
                  <a:txBody>
                    <a:bodyPr/>
                    <a:lstStyle/>
                    <a:p>
                      <a:pPr algn="ctr">
                        <a:lnSpc>
                          <a:spcPct val="107000"/>
                        </a:lnSpc>
                        <a:spcAft>
                          <a:spcPts val="800"/>
                        </a:spcAft>
                      </a:pPr>
                      <a:r>
                        <a:rPr lang="es-CO"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DEMANDANTE</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a:txBody>
                    <a:bodyPr/>
                    <a:lstStyle/>
                    <a:p>
                      <a:pPr>
                        <a:lnSpc>
                          <a:spcPct val="107000"/>
                        </a:lnSpc>
                        <a:spcAft>
                          <a:spcPts val="800"/>
                        </a:spcAft>
                      </a:pPr>
                      <a:r>
                        <a:rPr lang="es-CO"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Ejecutivo</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54</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42</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29</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extLst>
                  <a:ext uri="{0D108BD9-81ED-4DB2-BD59-A6C34878D82A}">
                    <a16:rowId xmlns:a16="http://schemas.microsoft.com/office/drawing/2014/main" val="4121092655"/>
                  </a:ext>
                </a:extLst>
              </a:tr>
              <a:tr h="278957">
                <a:tc vMerge="1">
                  <a:txBody>
                    <a:bodyPr/>
                    <a:lstStyle/>
                    <a:p>
                      <a:endParaRPr lang="es-CO"/>
                    </a:p>
                  </a:txBody>
                  <a:tcPr/>
                </a:tc>
                <a:tc>
                  <a:txBody>
                    <a:bodyPr/>
                    <a:lstStyle/>
                    <a:p>
                      <a:pP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Acción de Repetición</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ct val="107000"/>
                        </a:lnSpc>
                      </a:pPr>
                      <a:endParaRPr lang="es-CO" sz="1200">
                        <a:effectLst/>
                        <a:latin typeface="Arial" panose="020B0604020202020204" pitchFamily="34"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004644765"/>
                  </a:ext>
                </a:extLst>
              </a:tr>
              <a:tr h="278957">
                <a:tc rowSpan="3">
                  <a:txBody>
                    <a:bodyPr/>
                    <a:lstStyle/>
                    <a:p>
                      <a:pPr algn="ctr">
                        <a:lnSpc>
                          <a:spcPct val="107000"/>
                        </a:lnSpc>
                        <a:spcAft>
                          <a:spcPts val="800"/>
                        </a:spcAft>
                      </a:pPr>
                      <a:r>
                        <a:rPr lang="es-CO"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DEMANDADO</a:t>
                      </a:r>
                      <a:endParaRPr lang="es-CO" sz="1200" dirty="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a:txBody>
                    <a:bodyPr/>
                    <a:lstStyle/>
                    <a:p>
                      <a:pP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Ejecutivo</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extLst>
                  <a:ext uri="{0D108BD9-81ED-4DB2-BD59-A6C34878D82A}">
                    <a16:rowId xmlns:a16="http://schemas.microsoft.com/office/drawing/2014/main" val="179639744"/>
                  </a:ext>
                </a:extLst>
              </a:tr>
              <a:tr h="278957">
                <a:tc vMerge="1">
                  <a:txBody>
                    <a:bodyPr/>
                    <a:lstStyle/>
                    <a:p>
                      <a:endParaRPr lang="es-CO"/>
                    </a:p>
                  </a:txBody>
                  <a:tcPr/>
                </a:tc>
                <a:tc>
                  <a:txBody>
                    <a:bodyPr/>
                    <a:lstStyle/>
                    <a:p>
                      <a:pP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Nulidad y Restablecimiento</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9</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34158695"/>
                  </a:ext>
                </a:extLst>
              </a:tr>
              <a:tr h="278957">
                <a:tc vMerge="1">
                  <a:txBody>
                    <a:bodyPr/>
                    <a:lstStyle/>
                    <a:p>
                      <a:endParaRPr lang="es-CO"/>
                    </a:p>
                  </a:txBody>
                  <a:tcPr/>
                </a:tc>
                <a:tc>
                  <a:txBody>
                    <a:bodyPr/>
                    <a:lstStyle/>
                    <a:p>
                      <a:pP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Controversia Contractual</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tc>
                  <a:txBody>
                    <a:bodyPr/>
                    <a:lstStyle/>
                    <a:p>
                      <a:pPr algn="ctr">
                        <a:lnSpc>
                          <a:spcPct val="107000"/>
                        </a:lnSpc>
                        <a:spcAft>
                          <a:spcPts val="800"/>
                        </a:spcAft>
                      </a:pPr>
                      <a:r>
                        <a:rPr lang="es-CO"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s-CO" sz="1200">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EBF7"/>
                    </a:solidFill>
                  </a:tcPr>
                </a:tc>
                <a:extLst>
                  <a:ext uri="{0D108BD9-81ED-4DB2-BD59-A6C34878D82A}">
                    <a16:rowId xmlns:a16="http://schemas.microsoft.com/office/drawing/2014/main" val="2298352332"/>
                  </a:ext>
                </a:extLst>
              </a:tr>
              <a:tr h="465486">
                <a:tc gridSpan="2">
                  <a:txBody>
                    <a:bodyPr/>
                    <a:lstStyle/>
                    <a:p>
                      <a:pPr algn="ctr">
                        <a:lnSpc>
                          <a:spcPct val="107000"/>
                        </a:lnSpc>
                        <a:spcAft>
                          <a:spcPts val="800"/>
                        </a:spcAft>
                      </a:pPr>
                      <a:r>
                        <a:rPr lang="es-CO" sz="1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Total Procesos Activos al Término  Vigencia</a:t>
                      </a:r>
                      <a:endParaRPr lang="es-CO"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hMerge="1">
                  <a:txBody>
                    <a:bodyPr/>
                    <a:lstStyle/>
                    <a:p>
                      <a:endParaRPr lang="es-CO"/>
                    </a:p>
                  </a:txBody>
                  <a:tcPr/>
                </a:tc>
                <a:tc>
                  <a:txBody>
                    <a:bodyPr/>
                    <a:lstStyle/>
                    <a:p>
                      <a:pPr algn="ctr">
                        <a:lnSpc>
                          <a:spcPct val="107000"/>
                        </a:lnSpc>
                        <a:spcAft>
                          <a:spcPts val="800"/>
                        </a:spcAft>
                      </a:pPr>
                      <a:r>
                        <a:rPr lang="es-CO" sz="1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67</a:t>
                      </a:r>
                      <a:endParaRPr lang="es-CO"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a:lnSpc>
                          <a:spcPct val="107000"/>
                        </a:lnSpc>
                        <a:spcAft>
                          <a:spcPts val="800"/>
                        </a:spcAft>
                      </a:pPr>
                      <a:r>
                        <a:rPr lang="es-CO" sz="1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58</a:t>
                      </a:r>
                      <a:endParaRPr lang="es-CO"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a:lnSpc>
                          <a:spcPct val="107000"/>
                        </a:lnSpc>
                        <a:spcAft>
                          <a:spcPts val="800"/>
                        </a:spcAft>
                      </a:pPr>
                      <a:r>
                        <a:rPr lang="es-CO" sz="1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49</a:t>
                      </a:r>
                      <a:endParaRPr lang="es-CO"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a:lnSpc>
                          <a:spcPct val="107000"/>
                        </a:lnSpc>
                        <a:spcAft>
                          <a:spcPts val="800"/>
                        </a:spcAft>
                      </a:pPr>
                      <a:r>
                        <a:rPr lang="es-CO" sz="1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42</a:t>
                      </a:r>
                      <a:endParaRPr lang="es-CO"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a:lnSpc>
                          <a:spcPct val="107000"/>
                        </a:lnSpc>
                        <a:spcAft>
                          <a:spcPts val="800"/>
                        </a:spcAft>
                      </a:pPr>
                      <a:r>
                        <a:rPr lang="es-CO" sz="1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39</a:t>
                      </a:r>
                      <a:endParaRPr lang="es-CO"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extLst>
                  <a:ext uri="{0D108BD9-81ED-4DB2-BD59-A6C34878D82A}">
                    <a16:rowId xmlns:a16="http://schemas.microsoft.com/office/drawing/2014/main" val="362723141"/>
                  </a:ext>
                </a:extLst>
              </a:tr>
            </a:tbl>
          </a:graphicData>
        </a:graphic>
      </p:graphicFrame>
      <p:sp>
        <p:nvSpPr>
          <p:cNvPr id="17" name="CuadroTexto 16">
            <a:extLst>
              <a:ext uri="{FF2B5EF4-FFF2-40B4-BE49-F238E27FC236}">
                <a16:creationId xmlns:a16="http://schemas.microsoft.com/office/drawing/2014/main" id="{0BCA3E02-77B2-4E52-AA1E-3A84FA940628}"/>
              </a:ext>
            </a:extLst>
          </p:cNvPr>
          <p:cNvSpPr txBox="1"/>
          <p:nvPr/>
        </p:nvSpPr>
        <p:spPr>
          <a:xfrm>
            <a:off x="5242560" y="4171728"/>
            <a:ext cx="6449768" cy="1323439"/>
          </a:xfrm>
          <a:prstGeom prst="rect">
            <a:avLst/>
          </a:prstGeom>
          <a:noFill/>
        </p:spPr>
        <p:txBody>
          <a:bodyPr wrap="square">
            <a:spAutoFit/>
          </a:bodyPr>
          <a:lstStyle/>
          <a:p>
            <a:pPr algn="just"/>
            <a:r>
              <a:rPr lang="es-MX" sz="1600" dirty="0">
                <a:latin typeface="Arial" panose="020B0604020202020204" pitchFamily="34" charset="0"/>
                <a:cs typeface="Arial" panose="020B0604020202020204" pitchFamily="34" charset="0"/>
              </a:rPr>
              <a:t>En el 2019 se fortalece el área jurídica por medio de personal de apoyo, posibilitando la atención oportuna y diligente en los trámites, los cuales se han visto disminuidos y se han cumplido con los estándares de la Agencia de Defensa Jurídica (Prevención daño, modelo de gestión, conciliación etc.)</a:t>
            </a:r>
          </a:p>
        </p:txBody>
      </p:sp>
    </p:spTree>
    <p:extLst>
      <p:ext uri="{BB962C8B-B14F-4D97-AF65-F5344CB8AC3E}">
        <p14:creationId xmlns:p14="http://schemas.microsoft.com/office/powerpoint/2010/main" val="33128758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49E66D0-757D-4D71-8C19-AA952BB285ED}"/>
              </a:ext>
            </a:extLst>
          </p:cNvPr>
          <p:cNvPicPr>
            <a:picLocks noChangeAspect="1"/>
          </p:cNvPicPr>
          <p:nvPr/>
        </p:nvPicPr>
        <p:blipFill>
          <a:blip r:embed="rId2"/>
          <a:stretch>
            <a:fillRect/>
          </a:stretch>
        </p:blipFill>
        <p:spPr>
          <a:xfrm>
            <a:off x="476444" y="1772087"/>
            <a:ext cx="4428094" cy="2291093"/>
          </a:xfrm>
          <a:prstGeom prst="rect">
            <a:avLst/>
          </a:prstGeom>
        </p:spPr>
      </p:pic>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0" name="CuadroTexto 9">
            <a:extLst>
              <a:ext uri="{FF2B5EF4-FFF2-40B4-BE49-F238E27FC236}">
                <a16:creationId xmlns:a16="http://schemas.microsoft.com/office/drawing/2014/main" id="{87A02DF6-9519-4C49-ABC6-94AFB2C23999}"/>
              </a:ext>
            </a:extLst>
          </p:cNvPr>
          <p:cNvSpPr txBox="1"/>
          <p:nvPr/>
        </p:nvSpPr>
        <p:spPr>
          <a:xfrm>
            <a:off x="1730906" y="88293"/>
            <a:ext cx="3360798" cy="830997"/>
          </a:xfrm>
          <a:prstGeom prst="rect">
            <a:avLst/>
          </a:prstGeom>
          <a:noFill/>
        </p:spPr>
        <p:txBody>
          <a:bodyPr wrap="square" rtlCol="0">
            <a:spAutoFit/>
          </a:bodyPr>
          <a:lstStyle/>
          <a:p>
            <a:r>
              <a:rPr lang="es-ES" sz="2400" b="1" dirty="0">
                <a:solidFill>
                  <a:srgbClr val="002060"/>
                </a:solidFill>
                <a:latin typeface="Arial"/>
                <a:cs typeface="Arial"/>
                <a:sym typeface="Arial"/>
              </a:rPr>
              <a:t>Acciones relevantes </a:t>
            </a:r>
          </a:p>
          <a:p>
            <a:r>
              <a:rPr lang="es-ES" sz="2400" b="1" dirty="0">
                <a:solidFill>
                  <a:srgbClr val="002060"/>
                </a:solidFill>
                <a:latin typeface="Arial"/>
                <a:cs typeface="Arial"/>
                <a:sym typeface="Arial"/>
              </a:rPr>
              <a:t>(Gestión 2018-2022)</a:t>
            </a:r>
            <a:endParaRPr lang="es-CO" sz="2400" dirty="0">
              <a:solidFill>
                <a:srgbClr val="002060"/>
              </a:solidFill>
            </a:endParaRPr>
          </a:p>
        </p:txBody>
      </p:sp>
      <p:sp>
        <p:nvSpPr>
          <p:cNvPr id="11" name="CuadroTexto 10">
            <a:extLst>
              <a:ext uri="{FF2B5EF4-FFF2-40B4-BE49-F238E27FC236}">
                <a16:creationId xmlns:a16="http://schemas.microsoft.com/office/drawing/2014/main" id="{FB15F9E6-4E1A-4DC8-A80D-3DD6DF6BBF54}"/>
              </a:ext>
            </a:extLst>
          </p:cNvPr>
          <p:cNvSpPr txBox="1"/>
          <p:nvPr/>
        </p:nvSpPr>
        <p:spPr>
          <a:xfrm>
            <a:off x="1081369" y="1499"/>
            <a:ext cx="649537" cy="830997"/>
          </a:xfrm>
          <a:prstGeom prst="rect">
            <a:avLst/>
          </a:prstGeom>
          <a:noFill/>
        </p:spPr>
        <p:txBody>
          <a:bodyPr wrap="none" rtlCol="0">
            <a:spAutoFit/>
          </a:bodyPr>
          <a:lstStyle/>
          <a:p>
            <a:r>
              <a:rPr lang="es-ES" sz="4800" b="1" dirty="0">
                <a:solidFill>
                  <a:schemeClr val="bg1">
                    <a:lumMod val="75000"/>
                  </a:schemeClr>
                </a:solidFill>
              </a:rPr>
              <a:t>E.</a:t>
            </a:r>
            <a:endParaRPr lang="es-CO" sz="4800" b="1" dirty="0">
              <a:solidFill>
                <a:schemeClr val="bg1">
                  <a:lumMod val="75000"/>
                </a:schemeClr>
              </a:solidFill>
            </a:endParaRPr>
          </a:p>
        </p:txBody>
      </p:sp>
      <p:sp>
        <p:nvSpPr>
          <p:cNvPr id="12" name="CuadroTexto 11">
            <a:extLst>
              <a:ext uri="{FF2B5EF4-FFF2-40B4-BE49-F238E27FC236}">
                <a16:creationId xmlns:a16="http://schemas.microsoft.com/office/drawing/2014/main" id="{94F8E6E5-696C-4E00-A170-14C348C6E486}"/>
              </a:ext>
            </a:extLst>
          </p:cNvPr>
          <p:cNvSpPr txBox="1"/>
          <p:nvPr/>
        </p:nvSpPr>
        <p:spPr>
          <a:xfrm>
            <a:off x="2083100" y="1310422"/>
            <a:ext cx="2804501"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CO" sz="2400" b="1" dirty="0">
                <a:solidFill>
                  <a:srgbClr val="002060"/>
                </a:solidFill>
                <a:latin typeface="Calibri" panose="020F0502020204030204"/>
              </a:rPr>
              <a:t>DEFENSA JURÍDICA</a:t>
            </a:r>
            <a:endParaRPr kumimoji="0" lang="es-CO"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9" name="CuadroTexto 18">
            <a:extLst>
              <a:ext uri="{FF2B5EF4-FFF2-40B4-BE49-F238E27FC236}">
                <a16:creationId xmlns:a16="http://schemas.microsoft.com/office/drawing/2014/main" id="{BC714BAC-4E9D-477F-999C-5395F1232B97}"/>
              </a:ext>
            </a:extLst>
          </p:cNvPr>
          <p:cNvSpPr txBox="1"/>
          <p:nvPr/>
        </p:nvSpPr>
        <p:spPr>
          <a:xfrm>
            <a:off x="5091704" y="1133717"/>
            <a:ext cx="6665136" cy="3323987"/>
          </a:xfrm>
          <a:prstGeom prst="rect">
            <a:avLst/>
          </a:prstGeom>
          <a:noFill/>
        </p:spPr>
        <p:txBody>
          <a:bodyPr wrap="square" rtlCol="0">
            <a:spAutoFit/>
          </a:bodyPr>
          <a:lstStyle/>
          <a:p>
            <a:r>
              <a:rPr lang="es-ES" b="1" dirty="0">
                <a:solidFill>
                  <a:srgbClr val="002060"/>
                </a:solidFill>
                <a:latin typeface="Arial" panose="020B0604020202020204" pitchFamily="34" charset="0"/>
                <a:cs typeface="Arial" panose="020B0604020202020204" pitchFamily="34" charset="0"/>
              </a:rPr>
              <a:t>LOGROS:</a:t>
            </a:r>
          </a:p>
          <a:p>
            <a:r>
              <a:rPr lang="es-ES" sz="1600" dirty="0">
                <a:solidFill>
                  <a:srgbClr val="002060"/>
                </a:solidFill>
                <a:latin typeface="Arial" panose="020B0604020202020204" pitchFamily="34" charset="0"/>
                <a:cs typeface="Arial" panose="020B0604020202020204" pitchFamily="34" charset="0"/>
              </a:rPr>
              <a:t>CERTIFICACIONES OBTENIDAS POR LA AGENCIA NACIONAL DE DESFENSA JURIDICA DEL ESTADO </a:t>
            </a:r>
            <a:r>
              <a:rPr lang="es-ES" sz="1600" dirty="0">
                <a:latin typeface="Arial" panose="020B0604020202020204" pitchFamily="34" charset="0"/>
                <a:cs typeface="Arial" panose="020B0604020202020204" pitchFamily="34" charset="0"/>
              </a:rPr>
              <a:t>(Expedida por la Dirección de Política y Estrategias de la Agencia Nacional de Defensa Jurídica del Estado)</a:t>
            </a:r>
          </a:p>
          <a:p>
            <a:endParaRPr lang="en-US" sz="1600" dirty="0">
              <a:latin typeface="Arial" panose="020B0604020202020204" pitchFamily="34" charset="0"/>
              <a:cs typeface="Arial" panose="020B0604020202020204" pitchFamily="34" charset="0"/>
            </a:endParaRPr>
          </a:p>
          <a:p>
            <a:pPr marL="342900" indent="-342900" algn="just">
              <a:buFont typeface="+mj-lt"/>
              <a:buAutoNum type="arabicPeriod"/>
            </a:pPr>
            <a:r>
              <a:rPr lang="es-ES" sz="1600" dirty="0">
                <a:latin typeface="Arial" panose="020B0604020202020204" pitchFamily="34" charset="0"/>
                <a:cs typeface="Arial" panose="020B0604020202020204" pitchFamily="34" charset="0"/>
              </a:rPr>
              <a:t>Certificación implementación de la Herramienta Casos Ganados y perdidos.</a:t>
            </a:r>
            <a:endParaRPr lang="en-US" sz="1600" dirty="0">
              <a:latin typeface="Arial" panose="020B0604020202020204" pitchFamily="34" charset="0"/>
              <a:cs typeface="Arial" panose="020B0604020202020204" pitchFamily="34" charset="0"/>
            </a:endParaRPr>
          </a:p>
          <a:p>
            <a:pPr marL="342900" indent="-342900" algn="just">
              <a:buFont typeface="+mj-lt"/>
              <a:buAutoNum type="arabicPeriod"/>
            </a:pPr>
            <a:r>
              <a:rPr lang="es-ES" sz="1600" dirty="0">
                <a:latin typeface="Arial" panose="020B0604020202020204" pitchFamily="34" charset="0"/>
                <a:cs typeface="Arial" panose="020B0604020202020204" pitchFamily="34" charset="0"/>
              </a:rPr>
              <a:t>Certificación Implementación de la Herramienta Comité de Conciliación.</a:t>
            </a:r>
            <a:endParaRPr lang="en-US" sz="1600" dirty="0">
              <a:latin typeface="Arial" panose="020B0604020202020204" pitchFamily="34" charset="0"/>
              <a:cs typeface="Arial" panose="020B0604020202020204" pitchFamily="34" charset="0"/>
            </a:endParaRPr>
          </a:p>
          <a:p>
            <a:pPr marL="342900" indent="-342900" algn="just">
              <a:buFont typeface="+mj-lt"/>
              <a:buAutoNum type="arabicPeriod"/>
            </a:pPr>
            <a:r>
              <a:rPr lang="es-ES" sz="1600" dirty="0">
                <a:latin typeface="Arial" panose="020B0604020202020204" pitchFamily="34" charset="0"/>
                <a:cs typeface="Arial" panose="020B0604020202020204" pitchFamily="34" charset="0"/>
              </a:rPr>
              <a:t>Certificación Formulación Directriz de Conciliación. </a:t>
            </a:r>
          </a:p>
          <a:p>
            <a:pPr marL="342900" indent="-342900" algn="just">
              <a:buFont typeface="+mj-lt"/>
              <a:buAutoNum type="arabicPeriod"/>
            </a:pPr>
            <a:r>
              <a:rPr lang="es-ES" sz="1600" dirty="0">
                <a:latin typeface="Arial" panose="020B0604020202020204" pitchFamily="34" charset="0"/>
                <a:cs typeface="Arial" panose="020B0604020202020204" pitchFamily="34" charset="0"/>
              </a:rPr>
              <a:t>Certificación Implementación de la Herramienta de Gestión Documental</a:t>
            </a:r>
            <a:endParaRPr lang="en-US" sz="1600" dirty="0">
              <a:latin typeface="Arial" panose="020B0604020202020204" pitchFamily="34" charset="0"/>
              <a:cs typeface="Arial" panose="020B0604020202020204" pitchFamily="34" charset="0"/>
            </a:endParaRPr>
          </a:p>
        </p:txBody>
      </p:sp>
      <p:graphicFrame>
        <p:nvGraphicFramePr>
          <p:cNvPr id="20" name="Diagrama 19">
            <a:extLst>
              <a:ext uri="{FF2B5EF4-FFF2-40B4-BE49-F238E27FC236}">
                <a16:creationId xmlns:a16="http://schemas.microsoft.com/office/drawing/2014/main" id="{B9C23EDF-1A82-4792-ACD2-31D6A5D6147D}"/>
              </a:ext>
            </a:extLst>
          </p:cNvPr>
          <p:cNvGraphicFramePr/>
          <p:nvPr>
            <p:extLst>
              <p:ext uri="{D42A27DB-BD31-4B8C-83A1-F6EECF244321}">
                <p14:modId xmlns:p14="http://schemas.microsoft.com/office/powerpoint/2010/main" val="3251082068"/>
              </p:ext>
            </p:extLst>
          </p:nvPr>
        </p:nvGraphicFramePr>
        <p:xfrm>
          <a:off x="5027192" y="5119614"/>
          <a:ext cx="6815039" cy="12487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CuadroTexto 4">
            <a:extLst>
              <a:ext uri="{FF2B5EF4-FFF2-40B4-BE49-F238E27FC236}">
                <a16:creationId xmlns:a16="http://schemas.microsoft.com/office/drawing/2014/main" id="{E9F4880E-B21C-440D-8CFF-DBF42D98C97F}"/>
              </a:ext>
            </a:extLst>
          </p:cNvPr>
          <p:cNvSpPr txBox="1"/>
          <p:nvPr/>
        </p:nvSpPr>
        <p:spPr>
          <a:xfrm>
            <a:off x="4954251" y="4627900"/>
            <a:ext cx="6091868" cy="400110"/>
          </a:xfrm>
          <a:prstGeom prst="rect">
            <a:avLst/>
          </a:prstGeom>
          <a:noFill/>
        </p:spPr>
        <p:txBody>
          <a:bodyPr wrap="square" rtlCol="0">
            <a:spAutoFit/>
          </a:bodyPr>
          <a:lstStyle/>
          <a:p>
            <a:r>
              <a:rPr lang="es-CO" sz="2000" b="1" dirty="0">
                <a:solidFill>
                  <a:srgbClr val="002060"/>
                </a:solidFill>
              </a:rPr>
              <a:t>PROCESOS JURÍDICOS DE COBRO DE CARTERA </a:t>
            </a:r>
          </a:p>
        </p:txBody>
      </p:sp>
      <p:sp>
        <p:nvSpPr>
          <p:cNvPr id="21" name="CuadroTexto 20">
            <a:extLst>
              <a:ext uri="{FF2B5EF4-FFF2-40B4-BE49-F238E27FC236}">
                <a16:creationId xmlns:a16="http://schemas.microsoft.com/office/drawing/2014/main" id="{49B193CB-36A3-40C5-9A2B-01D994D77EC4}"/>
              </a:ext>
            </a:extLst>
          </p:cNvPr>
          <p:cNvSpPr txBox="1"/>
          <p:nvPr/>
        </p:nvSpPr>
        <p:spPr>
          <a:xfrm>
            <a:off x="511286" y="4212925"/>
            <a:ext cx="4381638" cy="954107"/>
          </a:xfrm>
          <a:prstGeom prst="rect">
            <a:avLst/>
          </a:prstGeom>
          <a:solidFill>
            <a:schemeClr val="accent4">
              <a:lumMod val="20000"/>
              <a:lumOff val="80000"/>
            </a:schemeClr>
          </a:solidFill>
        </p:spPr>
        <p:txBody>
          <a:bodyPr wrap="square" rtlCol="0">
            <a:spAutoFit/>
          </a:bodyPr>
          <a:lstStyle/>
          <a:p>
            <a:pPr algn="ctr"/>
            <a:r>
              <a:rPr lang="es-ES" sz="1400" dirty="0"/>
              <a:t>El Fondo de Bienestar Social cuenta con la aprobación de la política de Prevención del Daño Antijurídico  desde 2019 hasta el año 2022-,Tal como se verifica en carta de aprobación de dicha política</a:t>
            </a:r>
            <a:endParaRPr lang="en-US" sz="1400" dirty="0"/>
          </a:p>
        </p:txBody>
      </p:sp>
      <p:grpSp>
        <p:nvGrpSpPr>
          <p:cNvPr id="23" name="Grupo 22">
            <a:extLst>
              <a:ext uri="{FF2B5EF4-FFF2-40B4-BE49-F238E27FC236}">
                <a16:creationId xmlns:a16="http://schemas.microsoft.com/office/drawing/2014/main" id="{5C559F6C-A941-42BF-116B-973631E6DB0D}"/>
              </a:ext>
            </a:extLst>
          </p:cNvPr>
          <p:cNvGrpSpPr/>
          <p:nvPr/>
        </p:nvGrpSpPr>
        <p:grpSpPr>
          <a:xfrm>
            <a:off x="548447" y="5468671"/>
            <a:ext cx="4523572" cy="857378"/>
            <a:chOff x="3673455" y="3000311"/>
            <a:chExt cx="4523572" cy="857378"/>
          </a:xfrm>
        </p:grpSpPr>
        <p:sp>
          <p:nvSpPr>
            <p:cNvPr id="22" name="Flecha: a la derecha 4">
              <a:extLst>
                <a:ext uri="{FF2B5EF4-FFF2-40B4-BE49-F238E27FC236}">
                  <a16:creationId xmlns:a16="http://schemas.microsoft.com/office/drawing/2014/main" id="{37DAECCF-65A2-D189-C255-13DEE6AA13AE}"/>
                </a:ext>
              </a:extLst>
            </p:cNvPr>
            <p:cNvSpPr txBox="1"/>
            <p:nvPr/>
          </p:nvSpPr>
          <p:spPr>
            <a:xfrm>
              <a:off x="5611490" y="3107483"/>
              <a:ext cx="2585537" cy="64303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970"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s-ES" sz="2200" kern="1200" dirty="0"/>
                <a:t>$96,87 millones</a:t>
              </a:r>
            </a:p>
          </p:txBody>
        </p:sp>
        <p:grpSp>
          <p:nvGrpSpPr>
            <p:cNvPr id="13" name="Grupo 12">
              <a:extLst>
                <a:ext uri="{FF2B5EF4-FFF2-40B4-BE49-F238E27FC236}">
                  <a16:creationId xmlns:a16="http://schemas.microsoft.com/office/drawing/2014/main" id="{9237D116-8125-3C45-5591-3CA6C782DD8A}"/>
                </a:ext>
              </a:extLst>
            </p:cNvPr>
            <p:cNvGrpSpPr/>
            <p:nvPr/>
          </p:nvGrpSpPr>
          <p:grpSpPr>
            <a:xfrm>
              <a:off x="3673455" y="3000311"/>
              <a:ext cx="1938036" cy="857378"/>
              <a:chOff x="0" y="943115"/>
              <a:chExt cx="1938036" cy="857378"/>
            </a:xfrm>
          </p:grpSpPr>
          <p:sp>
            <p:nvSpPr>
              <p:cNvPr id="14" name="Rectángulo: esquinas redondeadas 13">
                <a:extLst>
                  <a:ext uri="{FF2B5EF4-FFF2-40B4-BE49-F238E27FC236}">
                    <a16:creationId xmlns:a16="http://schemas.microsoft.com/office/drawing/2014/main" id="{CE8D1EC6-597F-A5AE-0815-E37496DB9E20}"/>
                  </a:ext>
                </a:extLst>
              </p:cNvPr>
              <p:cNvSpPr/>
              <p:nvPr/>
            </p:nvSpPr>
            <p:spPr>
              <a:xfrm>
                <a:off x="0" y="943115"/>
                <a:ext cx="1938036" cy="857378"/>
              </a:xfrm>
              <a:prstGeom prst="roundRect">
                <a:avLst/>
              </a:prstGeom>
            </p:spPr>
            <p:style>
              <a:lnRef idx="2">
                <a:schemeClr val="lt1">
                  <a:hueOff val="0"/>
                  <a:satOff val="0"/>
                  <a:lumOff val="0"/>
                  <a:alphaOff val="0"/>
                </a:schemeClr>
              </a:lnRef>
              <a:fillRef idx="1">
                <a:schemeClr val="accent2">
                  <a:hueOff val="-727682"/>
                  <a:satOff val="-41964"/>
                  <a:lumOff val="4314"/>
                  <a:alphaOff val="0"/>
                </a:schemeClr>
              </a:fillRef>
              <a:effectRef idx="0">
                <a:schemeClr val="accent2">
                  <a:hueOff val="-727682"/>
                  <a:satOff val="-41964"/>
                  <a:lumOff val="4314"/>
                  <a:alphaOff val="0"/>
                </a:schemeClr>
              </a:effectRef>
              <a:fontRef idx="minor">
                <a:schemeClr val="lt1"/>
              </a:fontRef>
            </p:style>
          </p:sp>
          <p:sp>
            <p:nvSpPr>
              <p:cNvPr id="16" name="Rectángulo: esquinas redondeadas 6">
                <a:extLst>
                  <a:ext uri="{FF2B5EF4-FFF2-40B4-BE49-F238E27FC236}">
                    <a16:creationId xmlns:a16="http://schemas.microsoft.com/office/drawing/2014/main" id="{F41AC0BF-3EC8-B744-E700-93E3AE4354B8}"/>
                  </a:ext>
                </a:extLst>
              </p:cNvPr>
              <p:cNvSpPr txBox="1"/>
              <p:nvPr/>
            </p:nvSpPr>
            <p:spPr>
              <a:xfrm>
                <a:off x="41854" y="984969"/>
                <a:ext cx="1854328" cy="773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ES" sz="1800" b="1" kern="1200" dirty="0"/>
                  <a:t>Procesos Pagados por Seguro.</a:t>
                </a:r>
              </a:p>
            </p:txBody>
          </p:sp>
        </p:grpSp>
      </p:grpSp>
      <p:sp>
        <p:nvSpPr>
          <p:cNvPr id="6" name="CuadroTexto 5"/>
          <p:cNvSpPr txBox="1"/>
          <p:nvPr/>
        </p:nvSpPr>
        <p:spPr>
          <a:xfrm>
            <a:off x="9971206" y="4752356"/>
            <a:ext cx="1871025" cy="369332"/>
          </a:xfrm>
          <a:prstGeom prst="rect">
            <a:avLst/>
          </a:prstGeom>
          <a:noFill/>
        </p:spPr>
        <p:txBody>
          <a:bodyPr wrap="none" rtlCol="0">
            <a:spAutoFit/>
          </a:bodyPr>
          <a:lstStyle/>
          <a:p>
            <a:r>
              <a:rPr lang="es-ES" dirty="0"/>
              <a:t>Millones de pesos</a:t>
            </a:r>
            <a:endParaRPr lang="en-US" dirty="0"/>
          </a:p>
        </p:txBody>
      </p:sp>
    </p:spTree>
    <p:extLst>
      <p:ext uri="{BB962C8B-B14F-4D97-AF65-F5344CB8AC3E}">
        <p14:creationId xmlns:p14="http://schemas.microsoft.com/office/powerpoint/2010/main" val="4041487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os profesionales de ti utilizan un sistema de gestión de documentos dms, una base de datos de documentación en línea y automatización de procesos para manejar archivos.">
            <a:extLst>
              <a:ext uri="{FF2B5EF4-FFF2-40B4-BE49-F238E27FC236}">
                <a16:creationId xmlns:a16="http://schemas.microsoft.com/office/drawing/2014/main" id="{30FDA428-FC43-3610-18B4-311F2DFD78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9958" y="2173798"/>
            <a:ext cx="6492042" cy="432457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0" name="CuadroTexto 9">
            <a:extLst>
              <a:ext uri="{FF2B5EF4-FFF2-40B4-BE49-F238E27FC236}">
                <a16:creationId xmlns:a16="http://schemas.microsoft.com/office/drawing/2014/main" id="{87A02DF6-9519-4C49-ABC6-94AFB2C23999}"/>
              </a:ext>
            </a:extLst>
          </p:cNvPr>
          <p:cNvSpPr txBox="1"/>
          <p:nvPr/>
        </p:nvSpPr>
        <p:spPr>
          <a:xfrm>
            <a:off x="1720560" y="347172"/>
            <a:ext cx="3360798" cy="830997"/>
          </a:xfrm>
          <a:prstGeom prst="rect">
            <a:avLst/>
          </a:prstGeom>
          <a:noFill/>
        </p:spPr>
        <p:txBody>
          <a:bodyPr wrap="square" rtlCol="0">
            <a:spAutoFit/>
          </a:bodyPr>
          <a:lstStyle/>
          <a:p>
            <a:r>
              <a:rPr lang="es-ES" sz="2400" b="1" dirty="0">
                <a:solidFill>
                  <a:srgbClr val="002060"/>
                </a:solidFill>
                <a:latin typeface="Arial" panose="020B0604020202020204" pitchFamily="34" charset="0"/>
                <a:cs typeface="Arial" panose="020B0604020202020204" pitchFamily="34" charset="0"/>
                <a:sym typeface="Arial"/>
              </a:rPr>
              <a:t>Acciones relevantes </a:t>
            </a:r>
          </a:p>
          <a:p>
            <a:r>
              <a:rPr lang="es-ES" sz="2400" b="1" dirty="0">
                <a:solidFill>
                  <a:srgbClr val="002060"/>
                </a:solidFill>
                <a:latin typeface="Arial" panose="020B0604020202020204" pitchFamily="34" charset="0"/>
                <a:cs typeface="Arial" panose="020B0604020202020204" pitchFamily="34" charset="0"/>
                <a:sym typeface="Arial"/>
              </a:rPr>
              <a:t>(Gestión 2018-2022)</a:t>
            </a:r>
            <a:endParaRPr lang="es-CO" sz="2400" dirty="0">
              <a:solidFill>
                <a:srgbClr val="002060"/>
              </a:solidFill>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FB15F9E6-4E1A-4DC8-A80D-3DD6DF6BBF54}"/>
              </a:ext>
            </a:extLst>
          </p:cNvPr>
          <p:cNvSpPr txBox="1"/>
          <p:nvPr/>
        </p:nvSpPr>
        <p:spPr>
          <a:xfrm>
            <a:off x="1145881" y="363916"/>
            <a:ext cx="742511" cy="830997"/>
          </a:xfrm>
          <a:prstGeom prst="rect">
            <a:avLst/>
          </a:prstGeom>
          <a:noFill/>
        </p:spPr>
        <p:txBody>
          <a:bodyPr wrap="none" rtlCol="0">
            <a:spAutoFit/>
          </a:bodyPr>
          <a:lstStyle/>
          <a:p>
            <a:r>
              <a:rPr lang="es-ES" sz="4800" b="1" dirty="0">
                <a:solidFill>
                  <a:schemeClr val="bg1">
                    <a:lumMod val="75000"/>
                  </a:schemeClr>
                </a:solidFill>
              </a:rPr>
              <a:t>G.</a:t>
            </a:r>
            <a:endParaRPr lang="es-CO" sz="4800" b="1" dirty="0">
              <a:solidFill>
                <a:schemeClr val="bg1">
                  <a:lumMod val="75000"/>
                </a:schemeClr>
              </a:solidFill>
            </a:endParaRPr>
          </a:p>
        </p:txBody>
      </p:sp>
      <p:sp>
        <p:nvSpPr>
          <p:cNvPr id="12" name="CuadroTexto 11">
            <a:extLst>
              <a:ext uri="{FF2B5EF4-FFF2-40B4-BE49-F238E27FC236}">
                <a16:creationId xmlns:a16="http://schemas.microsoft.com/office/drawing/2014/main" id="{94F8E6E5-696C-4E00-A170-14C348C6E486}"/>
              </a:ext>
            </a:extLst>
          </p:cNvPr>
          <p:cNvSpPr txBox="1"/>
          <p:nvPr/>
        </p:nvSpPr>
        <p:spPr>
          <a:xfrm>
            <a:off x="1281658" y="1738785"/>
            <a:ext cx="3571969" cy="4001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GESTIÓN DOCUMENTAL: </a:t>
            </a:r>
          </a:p>
        </p:txBody>
      </p:sp>
      <p:graphicFrame>
        <p:nvGraphicFramePr>
          <p:cNvPr id="14" name="Diagrama 13">
            <a:extLst>
              <a:ext uri="{FF2B5EF4-FFF2-40B4-BE49-F238E27FC236}">
                <a16:creationId xmlns:a16="http://schemas.microsoft.com/office/drawing/2014/main" id="{D5DE5F1F-4F38-48A0-8942-4939F14F4268}"/>
              </a:ext>
            </a:extLst>
          </p:cNvPr>
          <p:cNvGraphicFramePr/>
          <p:nvPr>
            <p:extLst>
              <p:ext uri="{D42A27DB-BD31-4B8C-83A1-F6EECF244321}">
                <p14:modId xmlns:p14="http://schemas.microsoft.com/office/powerpoint/2010/main" val="2215957493"/>
              </p:ext>
            </p:extLst>
          </p:nvPr>
        </p:nvGraphicFramePr>
        <p:xfrm>
          <a:off x="57185" y="2164075"/>
          <a:ext cx="6552362" cy="427630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Rectángulo 18">
            <a:extLst>
              <a:ext uri="{FF2B5EF4-FFF2-40B4-BE49-F238E27FC236}">
                <a16:creationId xmlns:a16="http://schemas.microsoft.com/office/drawing/2014/main" id="{3C575383-CD2F-4EDE-9BBE-B8586CEB6231}"/>
              </a:ext>
            </a:extLst>
          </p:cNvPr>
          <p:cNvSpPr/>
          <p:nvPr/>
        </p:nvSpPr>
        <p:spPr>
          <a:xfrm>
            <a:off x="5648525" y="1352502"/>
            <a:ext cx="6000847" cy="830997"/>
          </a:xfrm>
          <a:prstGeom prst="rect">
            <a:avLst/>
          </a:prstGeom>
        </p:spPr>
        <p:txBody>
          <a:bodyPr wrap="square">
            <a:spAutoFit/>
          </a:bodyPr>
          <a:lstStyle/>
          <a:p>
            <a:pPr algn="just"/>
            <a:r>
              <a:rPr lang="es-MX" sz="1600" dirty="0">
                <a:solidFill>
                  <a:schemeClr val="bg1">
                    <a:lumMod val="50000"/>
                  </a:schemeClr>
                </a:solidFill>
                <a:latin typeface="Arial" panose="020B0604020202020204" pitchFamily="34" charset="0"/>
                <a:cs typeface="Arial" panose="020B0604020202020204" pitchFamily="34" charset="0"/>
              </a:rPr>
              <a:t>Se fortaleció con un profesional especializado en archivística con el propósito de mejorar las condiciones del archivo del FBS, Decreto 2609 del 2012 y 1080 del 2015.</a:t>
            </a:r>
          </a:p>
        </p:txBody>
      </p:sp>
      <p:sp>
        <p:nvSpPr>
          <p:cNvPr id="4" name="CuadroTexto 3">
            <a:extLst>
              <a:ext uri="{FF2B5EF4-FFF2-40B4-BE49-F238E27FC236}">
                <a16:creationId xmlns:a16="http://schemas.microsoft.com/office/drawing/2014/main" id="{581920CA-01D7-F657-8E2A-0B76DA3A33DB}"/>
              </a:ext>
            </a:extLst>
          </p:cNvPr>
          <p:cNvSpPr txBox="1"/>
          <p:nvPr/>
        </p:nvSpPr>
        <p:spPr>
          <a:xfrm>
            <a:off x="3556473" y="4302227"/>
            <a:ext cx="1756699" cy="861774"/>
          </a:xfrm>
          <a:prstGeom prst="rect">
            <a:avLst/>
          </a:prstGeom>
          <a:noFill/>
        </p:spPr>
        <p:txBody>
          <a:bodyPr wrap="none" rtlCol="0">
            <a:spAutoFit/>
          </a:bodyPr>
          <a:lstStyle/>
          <a:p>
            <a:pPr algn="ctr"/>
            <a:r>
              <a:rPr lang="es-ES" sz="1600" b="1" dirty="0">
                <a:solidFill>
                  <a:schemeClr val="bg1"/>
                </a:solidFill>
                <a:latin typeface="Arial" panose="020B0604020202020204" pitchFamily="34" charset="0"/>
                <a:cs typeface="Arial" panose="020B0604020202020204" pitchFamily="34" charset="0"/>
              </a:rPr>
              <a:t>Organización</a:t>
            </a:r>
          </a:p>
          <a:p>
            <a:pPr algn="ctr"/>
            <a:r>
              <a:rPr lang="es-ES" sz="1600" b="1" dirty="0">
                <a:solidFill>
                  <a:schemeClr val="bg1"/>
                </a:solidFill>
                <a:latin typeface="Arial" panose="020B0604020202020204" pitchFamily="34" charset="0"/>
                <a:cs typeface="Arial" panose="020B0604020202020204" pitchFamily="34" charset="0"/>
              </a:rPr>
              <a:t>Y Digitalización </a:t>
            </a:r>
          </a:p>
          <a:p>
            <a:pPr algn="ctr"/>
            <a:r>
              <a:rPr lang="es-ES" sz="1600" b="1" dirty="0">
                <a:solidFill>
                  <a:schemeClr val="bg1"/>
                </a:solidFill>
                <a:latin typeface="Arial" panose="020B0604020202020204" pitchFamily="34" charset="0"/>
                <a:cs typeface="Arial" panose="020B0604020202020204" pitchFamily="34" charset="0"/>
              </a:rPr>
              <a:t>de archivos</a:t>
            </a:r>
            <a:endParaRPr lang="en-US" sz="1600" b="1" dirty="0">
              <a:solidFill>
                <a:schemeClr val="bg1"/>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964FA3A2-63BF-3FE3-ED99-E7B7EB18E8DE}"/>
              </a:ext>
            </a:extLst>
          </p:cNvPr>
          <p:cNvSpPr txBox="1"/>
          <p:nvPr/>
        </p:nvSpPr>
        <p:spPr>
          <a:xfrm>
            <a:off x="1298129" y="3192735"/>
            <a:ext cx="1643808" cy="830997"/>
          </a:xfrm>
          <a:prstGeom prst="rect">
            <a:avLst/>
          </a:prstGeom>
          <a:noFill/>
        </p:spPr>
        <p:txBody>
          <a:bodyPr wrap="square" rtlCol="0">
            <a:spAutoFit/>
          </a:bodyPr>
          <a:lstStyle/>
          <a:p>
            <a:pPr algn="ctr"/>
            <a:r>
              <a:rPr lang="es-ES" sz="1600" b="1" dirty="0">
                <a:solidFill>
                  <a:schemeClr val="bg1"/>
                </a:solidFill>
                <a:latin typeface="Arial" panose="020B0604020202020204" pitchFamily="34" charset="0"/>
                <a:cs typeface="Arial" panose="020B0604020202020204" pitchFamily="34" charset="0"/>
              </a:rPr>
              <a:t>Depuración y eliminación de archivos</a:t>
            </a:r>
            <a:endParaRPr lang="en-US"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3319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842231" cy="6887980"/>
            <a:chOff x="0" y="0"/>
            <a:chExt cx="11842231"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842231" cy="6887980"/>
              <a:chOff x="0" y="0"/>
              <a:chExt cx="11842231"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8949" y="301742"/>
                <a:ext cx="3193282" cy="65762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5" name="CuadroTexto 4">
            <a:extLst>
              <a:ext uri="{FF2B5EF4-FFF2-40B4-BE49-F238E27FC236}">
                <a16:creationId xmlns:a16="http://schemas.microsoft.com/office/drawing/2014/main" id="{FB95581B-CEA3-CF7F-861F-E9FAE505F612}"/>
              </a:ext>
            </a:extLst>
          </p:cNvPr>
          <p:cNvSpPr txBox="1"/>
          <p:nvPr/>
        </p:nvSpPr>
        <p:spPr>
          <a:xfrm>
            <a:off x="3787284" y="2469670"/>
            <a:ext cx="7215996" cy="2123658"/>
          </a:xfrm>
          <a:prstGeom prst="rect">
            <a:avLst/>
          </a:prstGeom>
          <a:noFill/>
        </p:spPr>
        <p:txBody>
          <a:bodyPr wrap="square" rtlCol="0">
            <a:spAutoFit/>
          </a:bodyPr>
          <a:lstStyle/>
          <a:p>
            <a:r>
              <a:rPr lang="es-ES" sz="4400" b="1" dirty="0">
                <a:solidFill>
                  <a:srgbClr val="002060"/>
                </a:solidFill>
                <a:latin typeface="Arial"/>
                <a:cs typeface="Arial"/>
                <a:sym typeface="Arial"/>
              </a:rPr>
              <a:t>Acciones a desarrollar e implementar proyecciones </a:t>
            </a:r>
          </a:p>
        </p:txBody>
      </p:sp>
      <p:sp>
        <p:nvSpPr>
          <p:cNvPr id="6" name="CuadroTexto 5">
            <a:extLst>
              <a:ext uri="{FF2B5EF4-FFF2-40B4-BE49-F238E27FC236}">
                <a16:creationId xmlns:a16="http://schemas.microsoft.com/office/drawing/2014/main" id="{7C4AC174-D0CF-9C79-1D3E-5F6B866B7672}"/>
              </a:ext>
            </a:extLst>
          </p:cNvPr>
          <p:cNvSpPr txBox="1"/>
          <p:nvPr/>
        </p:nvSpPr>
        <p:spPr>
          <a:xfrm>
            <a:off x="2461280" y="2600475"/>
            <a:ext cx="1326004" cy="1862048"/>
          </a:xfrm>
          <a:prstGeom prst="rect">
            <a:avLst/>
          </a:prstGeom>
          <a:noFill/>
        </p:spPr>
        <p:txBody>
          <a:bodyPr wrap="none" rtlCol="0">
            <a:spAutoFit/>
          </a:bodyPr>
          <a:lstStyle/>
          <a:p>
            <a:r>
              <a:rPr lang="es-ES" sz="11500" b="1" dirty="0">
                <a:solidFill>
                  <a:schemeClr val="bg1">
                    <a:lumMod val="75000"/>
                  </a:schemeClr>
                </a:solidFill>
              </a:rPr>
              <a:t>3.</a:t>
            </a:r>
            <a:endParaRPr lang="es-CO" sz="11500" b="1" dirty="0">
              <a:solidFill>
                <a:schemeClr val="bg1">
                  <a:lumMod val="75000"/>
                </a:schemeClr>
              </a:solidFill>
            </a:endParaRPr>
          </a:p>
        </p:txBody>
      </p:sp>
    </p:spTree>
    <p:extLst>
      <p:ext uri="{BB962C8B-B14F-4D97-AF65-F5344CB8AC3E}">
        <p14:creationId xmlns:p14="http://schemas.microsoft.com/office/powerpoint/2010/main" val="4041170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974643" cy="6887980"/>
            <a:chOff x="0" y="0"/>
            <a:chExt cx="11974643"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974643" cy="6887980"/>
              <a:chOff x="0" y="0"/>
              <a:chExt cx="11974643"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1361" y="291665"/>
                <a:ext cx="3193282" cy="830997"/>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2" name="CuadroTexto 11">
            <a:extLst>
              <a:ext uri="{FF2B5EF4-FFF2-40B4-BE49-F238E27FC236}">
                <a16:creationId xmlns:a16="http://schemas.microsoft.com/office/drawing/2014/main" id="{44AFCE33-634F-41C7-B666-EECDA228F1D5}"/>
              </a:ext>
            </a:extLst>
          </p:cNvPr>
          <p:cNvSpPr txBox="1"/>
          <p:nvPr/>
        </p:nvSpPr>
        <p:spPr>
          <a:xfrm>
            <a:off x="1049909" y="1743864"/>
            <a:ext cx="10282058" cy="4743606"/>
          </a:xfrm>
          <a:prstGeom prst="rect">
            <a:avLst/>
          </a:prstGeom>
          <a:noFill/>
        </p:spPr>
        <p:txBody>
          <a:bodyPr wrap="square">
            <a:spAutoFit/>
          </a:bodyPr>
          <a:lstStyle/>
          <a:p>
            <a:pPr marL="342900" lvl="0" indent="-342900" algn="just">
              <a:lnSpc>
                <a:spcPct val="107000"/>
              </a:lnSpc>
              <a:buFont typeface="+mj-lt"/>
              <a:buAutoNum type="arabicPeriod"/>
            </a:pPr>
            <a:r>
              <a:rPr lang="es-CO" sz="1700" dirty="0">
                <a:latin typeface="Arial" panose="020B0604020202020204" pitchFamily="34" charset="0"/>
                <a:ea typeface="Calibri" panose="020F0502020204030204" pitchFamily="34" charset="0"/>
                <a:cs typeface="Arial" panose="020B0604020202020204" pitchFamily="34" charset="0"/>
              </a:rPr>
              <a:t>Incrementar el número de estudiantes del Colegio de Funcionarios, con el desarrollo de más programas </a:t>
            </a:r>
            <a:r>
              <a:rPr lang="es-CO" sz="1700" dirty="0">
                <a:effectLst/>
                <a:latin typeface="Arial" panose="020B0604020202020204" pitchFamily="34" charset="0"/>
                <a:ea typeface="Calibri" panose="020F0502020204030204" pitchFamily="34" charset="0"/>
                <a:cs typeface="Arial" panose="020B0604020202020204" pitchFamily="34" charset="0"/>
              </a:rPr>
              <a:t>con enfoque diferencial, inclusivo y desarrollo de otras necesidades específicas de formación, artes plásticas, teatro, música, desarrollo de habilidades  tecnológicas..</a:t>
            </a:r>
          </a:p>
          <a:p>
            <a:pPr marL="342900" lvl="0" indent="-342900" algn="just">
              <a:lnSpc>
                <a:spcPct val="107000"/>
              </a:lnSpc>
              <a:buFont typeface="+mj-lt"/>
              <a:buAutoNum type="arabicPeriod"/>
            </a:pPr>
            <a:r>
              <a:rPr lang="es-CO" sz="1700" dirty="0">
                <a:latin typeface="Arial" panose="020B0604020202020204" pitchFamily="34" charset="0"/>
                <a:ea typeface="Calibri" panose="020F0502020204030204" pitchFamily="34" charset="0"/>
                <a:cs typeface="Arial" panose="020B0604020202020204" pitchFamily="34" charset="0"/>
              </a:rPr>
              <a:t>Ampliar la presencia del FBSCGR en las Gerencias Departamentales Colegiadas, con  profesionales creados en la nueva planta para favorecer el acercamiento del FBS a los funcionarios descentralizados.</a:t>
            </a:r>
            <a:endParaRPr lang="es-CO" sz="17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buFont typeface="+mj-lt"/>
              <a:buAutoNum type="arabicPeriod"/>
            </a:pPr>
            <a:r>
              <a:rPr lang="es-CO" sz="1700" dirty="0">
                <a:latin typeface="Arial" panose="020B0604020202020204" pitchFamily="34" charset="0"/>
                <a:ea typeface="Calibri" panose="020F0502020204030204" pitchFamily="34" charset="0"/>
                <a:cs typeface="Arial" panose="020B0604020202020204" pitchFamily="34" charset="0"/>
              </a:rPr>
              <a:t>Desarrollo de actividades enfocadas al desarrollo humano a nivel personal, profesional, emocional y espiritual.</a:t>
            </a:r>
          </a:p>
          <a:p>
            <a:pPr marL="342900" lvl="0" indent="-342900" algn="just">
              <a:lnSpc>
                <a:spcPct val="107000"/>
              </a:lnSpc>
              <a:spcAft>
                <a:spcPts val="800"/>
              </a:spcAft>
              <a:buFont typeface="+mj-lt"/>
              <a:buAutoNum type="arabicPeriod"/>
            </a:pPr>
            <a:r>
              <a:rPr lang="es-CO" sz="1600" dirty="0">
                <a:latin typeface="Arial" panose="020B0604020202020204" pitchFamily="34" charset="0"/>
                <a:ea typeface="Calibri" panose="020F0502020204030204" pitchFamily="34" charset="0"/>
                <a:cs typeface="Arial" panose="020B0604020202020204" pitchFamily="34" charset="0"/>
              </a:rPr>
              <a:t>Ampliar los ingresos de recursos propios del fondo de bienestar social con nuevas líneas de crédito que redunden en el bienestar de funcionarios, como la línea de compra de cartera.</a:t>
            </a:r>
          </a:p>
          <a:p>
            <a:pPr marL="342900" lvl="0" indent="-342900" algn="just">
              <a:lnSpc>
                <a:spcPct val="107000"/>
              </a:lnSpc>
              <a:spcAft>
                <a:spcPts val="800"/>
              </a:spcAft>
              <a:buFont typeface="+mj-lt"/>
              <a:buAutoNum type="arabicPeriod"/>
            </a:pPr>
            <a:r>
              <a:rPr lang="es-CO" sz="1600" dirty="0">
                <a:latin typeface="Arial" panose="020B0604020202020204" pitchFamily="34" charset="0"/>
                <a:ea typeface="Calibri" panose="020F0502020204030204" pitchFamily="34" charset="0"/>
                <a:cs typeface="Arial" panose="020B0604020202020204" pitchFamily="34" charset="0"/>
              </a:rPr>
              <a:t>Fortalecer el centro médico de la CGR, ampliando la cobertura y desarrollar los exámenes médicos ocupacionales de los funcionarios, ingreso, periódicos y egreso como aporte adicional de la CGR, en vez de cancelar valores adicionales y así mismo, aumentar la oferta para todos los contratistas de la entidad que cancelen por el servicio con un costo más bajo del mercado. </a:t>
            </a:r>
          </a:p>
          <a:p>
            <a:pPr marL="342900" lvl="0" indent="-342900" algn="just">
              <a:lnSpc>
                <a:spcPct val="107000"/>
              </a:lnSpc>
              <a:spcAft>
                <a:spcPts val="800"/>
              </a:spcAft>
              <a:buFont typeface="+mj-lt"/>
              <a:buAutoNum type="arabicPeriod"/>
            </a:pPr>
            <a:r>
              <a:rPr lang="es-ES" sz="1600" dirty="0">
                <a:latin typeface="Arial" panose="020B0604020202020204" pitchFamily="34" charset="0"/>
                <a:ea typeface="Calibri" panose="020F0502020204030204" pitchFamily="34" charset="0"/>
                <a:cs typeface="Arial" panose="020B0604020202020204" pitchFamily="34" charset="0"/>
              </a:rPr>
              <a:t>Ampliar  el portafolio de actividades extracurriculares que ofrece el colegio</a:t>
            </a:r>
            <a:endParaRPr lang="es-CO" sz="1600" dirty="0">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buFont typeface="+mj-lt"/>
              <a:buAutoNum type="arabicPeriod"/>
            </a:pPr>
            <a:endParaRPr lang="es-CO" sz="1700" dirty="0">
              <a:latin typeface="Arial" panose="020B0604020202020204" pitchFamily="34" charset="0"/>
              <a:ea typeface="Calibri" panose="020F050202020403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130B7827-54D1-4BDB-A6F7-8410922D9668}"/>
              </a:ext>
            </a:extLst>
          </p:cNvPr>
          <p:cNvSpPr txBox="1"/>
          <p:nvPr/>
        </p:nvSpPr>
        <p:spPr>
          <a:xfrm>
            <a:off x="1049909" y="753793"/>
            <a:ext cx="7520924" cy="830997"/>
          </a:xfrm>
          <a:prstGeom prst="rect">
            <a:avLst/>
          </a:prstGeom>
          <a:noFill/>
        </p:spPr>
        <p:txBody>
          <a:bodyPr wrap="square">
            <a:spAutoFit/>
          </a:bodyPr>
          <a:lstStyle/>
          <a:p>
            <a:pPr marL="274638" marR="0" lvl="0"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002060"/>
                </a:solidFill>
                <a:effectLst/>
                <a:uLnTx/>
                <a:uFillTx/>
                <a:latin typeface="Calibri" panose="020F0502020204030204"/>
                <a:ea typeface="+mn-ea"/>
                <a:cs typeface="+mn-cs"/>
              </a:rPr>
              <a:t>PROYECCIONES CUATRENIO PARA MEJORAMIENTO DE SERVICIO</a:t>
            </a:r>
            <a:r>
              <a:rPr lang="es-CO" sz="2400" b="1" dirty="0">
                <a:solidFill>
                  <a:srgbClr val="002060"/>
                </a:solidFill>
                <a:latin typeface="Calibri" panose="020F0502020204030204"/>
              </a:rPr>
              <a:t> AMPLIACIÓN DE LA COBERTURA</a:t>
            </a:r>
            <a:r>
              <a:rPr kumimoji="0" lang="es-CO" sz="2400" b="1" i="0" u="none" strike="noStrike" kern="1200" cap="none" spc="0" normalizeH="0" baseline="0" noProof="0" dirty="0">
                <a:ln>
                  <a:noFill/>
                </a:ln>
                <a:solidFill>
                  <a:srgbClr val="00206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969673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974643" cy="6887980"/>
            <a:chOff x="0" y="0"/>
            <a:chExt cx="11974643"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974643" cy="6887980"/>
              <a:chOff x="0" y="0"/>
              <a:chExt cx="11974643"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pic>
            <p:nvPicPr>
              <p:cNvPr id="8" name="Imagen 7">
                <a:extLst>
                  <a:ext uri="{FF2B5EF4-FFF2-40B4-BE49-F238E27FC236}">
                    <a16:creationId xmlns:a16="http://schemas.microsoft.com/office/drawing/2014/main" id="{7F7BC00C-564B-4786-1F6C-F6B89C277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4041" y="291666"/>
                <a:ext cx="2970602" cy="622734"/>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529167" y="6519446"/>
                <a:ext cx="3323539" cy="338554"/>
              </a:xfrm>
              <a:prstGeom prst="rect">
                <a:avLst/>
              </a:prstGeom>
              <a:noFill/>
            </p:spPr>
            <p:txBody>
              <a:bodyPr wrap="none" rtlCol="0">
                <a:spAutoFit/>
              </a:bodyPr>
              <a:lstStyle/>
              <a:p>
                <a:r>
                  <a:rPr lang="es-ES" sz="1600" dirty="0">
                    <a:solidFill>
                      <a:schemeClr val="bg1">
                        <a:lumMod val="65000"/>
                      </a:schemeClr>
                    </a:solidFill>
                  </a:rPr>
                  <a:t>#SomosBienestar - www.fbscgr.gov.co</a:t>
                </a:r>
                <a:endParaRPr lang="es-CO" sz="1600"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sp>
        <p:nvSpPr>
          <p:cNvPr id="12" name="CuadroTexto 11">
            <a:extLst>
              <a:ext uri="{FF2B5EF4-FFF2-40B4-BE49-F238E27FC236}">
                <a16:creationId xmlns:a16="http://schemas.microsoft.com/office/drawing/2014/main" id="{44AFCE33-634F-41C7-B666-EECDA228F1D5}"/>
              </a:ext>
            </a:extLst>
          </p:cNvPr>
          <p:cNvSpPr txBox="1"/>
          <p:nvPr/>
        </p:nvSpPr>
        <p:spPr>
          <a:xfrm>
            <a:off x="881148" y="984377"/>
            <a:ext cx="10811179" cy="3782317"/>
          </a:xfrm>
          <a:prstGeom prst="rect">
            <a:avLst/>
          </a:prstGeom>
          <a:noFill/>
          <a:ln>
            <a:solidFill>
              <a:schemeClr val="accent1"/>
            </a:solidFill>
          </a:ln>
        </p:spPr>
        <p:txBody>
          <a:bodyPr wrap="square">
            <a:spAutoFit/>
          </a:bodyPr>
          <a:lstStyle/>
          <a:p>
            <a:pPr marL="342900" lvl="0" indent="-342900" algn="just">
              <a:lnSpc>
                <a:spcPct val="107000"/>
              </a:lnSpc>
              <a:spcAft>
                <a:spcPts val="800"/>
              </a:spcAft>
              <a:buFont typeface="+mj-lt"/>
              <a:buAutoNum type="arabicPeriod"/>
            </a:pPr>
            <a:r>
              <a:rPr lang="es-ES" sz="1200" dirty="0" smtClean="0">
                <a:latin typeface="Arial" panose="020B0604020202020204" pitchFamily="34" charset="0"/>
                <a:ea typeface="Calibri" panose="020F0502020204030204" pitchFamily="34" charset="0"/>
                <a:cs typeface="Arial" panose="020B0604020202020204" pitchFamily="34" charset="0"/>
              </a:rPr>
              <a:t>ANEXO 1. Listado Maestro de Documentos. Contiene la relación de los documentos (Caracterización, procedimientos,  protocolos, manuales, guías, instructivos, formatos de los procesos de la entidad. Los documentos reposan en la Oficina de Planeación.</a:t>
            </a:r>
          </a:p>
          <a:p>
            <a:pPr marL="342900" lvl="0" indent="-342900" algn="just">
              <a:lnSpc>
                <a:spcPct val="107000"/>
              </a:lnSpc>
              <a:spcAft>
                <a:spcPts val="800"/>
              </a:spcAft>
              <a:buFont typeface="+mj-lt"/>
              <a:buAutoNum type="arabicPeriod"/>
            </a:pPr>
            <a:r>
              <a:rPr lang="es-ES" sz="1200" dirty="0" smtClean="0">
                <a:latin typeface="Arial" panose="020B0604020202020204" pitchFamily="34" charset="0"/>
                <a:ea typeface="Calibri" panose="020F0502020204030204" pitchFamily="34" charset="0"/>
                <a:cs typeface="Arial" panose="020B0604020202020204" pitchFamily="34" charset="0"/>
              </a:rPr>
              <a:t>ANEXO 2. Reporte de ejecución de presupuesto de Gastos de Funcionamiento con corte al 31 de agosto de 2022.</a:t>
            </a:r>
          </a:p>
          <a:p>
            <a:pPr marL="342900" lvl="0" indent="-342900" algn="just">
              <a:lnSpc>
                <a:spcPct val="107000"/>
              </a:lnSpc>
              <a:spcAft>
                <a:spcPts val="800"/>
              </a:spcAft>
              <a:buFont typeface="+mj-lt"/>
              <a:buAutoNum type="arabicPeriod"/>
            </a:pPr>
            <a:r>
              <a:rPr lang="es-ES" sz="1200" dirty="0" smtClean="0">
                <a:latin typeface="Arial" panose="020B0604020202020204" pitchFamily="34" charset="0"/>
                <a:ea typeface="Calibri" panose="020F0502020204030204" pitchFamily="34" charset="0"/>
                <a:cs typeface="Arial" panose="020B0604020202020204" pitchFamily="34" charset="0"/>
              </a:rPr>
              <a:t>ANEXO 3A, 3B Y 3C. </a:t>
            </a:r>
            <a:r>
              <a:rPr lang="es-MX" sz="1200" dirty="0">
                <a:latin typeface="Arial" panose="020B0604020202020204" pitchFamily="34" charset="0"/>
                <a:cs typeface="Arial" panose="020B0604020202020204" pitchFamily="34" charset="0"/>
              </a:rPr>
              <a:t> Tres (3) Reportes de PAC:  Vigencia, Rezago año anterior, Rezago Año </a:t>
            </a:r>
            <a:r>
              <a:rPr lang="es-MX" sz="1200" dirty="0" smtClean="0">
                <a:latin typeface="Arial" panose="020B0604020202020204" pitchFamily="34" charset="0"/>
                <a:cs typeface="Arial" panose="020B0604020202020204" pitchFamily="34" charset="0"/>
              </a:rPr>
              <a:t>Siguiente.</a:t>
            </a:r>
          </a:p>
          <a:p>
            <a:pPr marL="342900" lvl="0" indent="-342900" algn="just">
              <a:lnSpc>
                <a:spcPct val="107000"/>
              </a:lnSpc>
              <a:spcAft>
                <a:spcPts val="800"/>
              </a:spcAft>
              <a:buFont typeface="+mj-lt"/>
              <a:buAutoNum type="arabicPeriod"/>
            </a:pPr>
            <a:r>
              <a:rPr lang="es-MX" sz="1200" dirty="0" smtClean="0">
                <a:latin typeface="Arial" panose="020B0604020202020204" pitchFamily="34" charset="0"/>
                <a:cs typeface="Arial" panose="020B0604020202020204" pitchFamily="34" charset="0"/>
              </a:rPr>
              <a:t>ANEXO 4.  Reporte </a:t>
            </a:r>
            <a:r>
              <a:rPr lang="es-MX" sz="1200" dirty="0">
                <a:latin typeface="Arial" panose="020B0604020202020204" pitchFamily="34" charset="0"/>
                <a:cs typeface="Arial" panose="020B0604020202020204" pitchFamily="34" charset="0"/>
              </a:rPr>
              <a:t>de saldos en cuentas Bancarias (siete corrientes y una de ahorro (Recaudadora); únicamente en Banco de Bogotá </a:t>
            </a:r>
            <a:r>
              <a:rPr lang="es-MX" sz="1200" dirty="0" smtClean="0">
                <a:latin typeface="Arial" panose="020B0604020202020204" pitchFamily="34" charset="0"/>
                <a:cs typeface="Arial" panose="020B0604020202020204" pitchFamily="34" charset="0"/>
              </a:rPr>
              <a:t>     (</a:t>
            </a:r>
            <a:r>
              <a:rPr lang="es-MX" sz="1200" dirty="0">
                <a:latin typeface="Arial" panose="020B0604020202020204" pitchFamily="34" charset="0"/>
                <a:cs typeface="Arial" panose="020B0604020202020204" pitchFamily="34" charset="0"/>
              </a:rPr>
              <a:t>Pantallazo en Word</a:t>
            </a:r>
            <a:r>
              <a:rPr lang="es-MX" sz="1200" dirty="0" smtClean="0">
                <a:latin typeface="Arial" panose="020B0604020202020204" pitchFamily="34" charset="0"/>
                <a:cs typeface="Arial" panose="020B0604020202020204" pitchFamily="34" charset="0"/>
              </a:rPr>
              <a:t>). </a:t>
            </a:r>
          </a:p>
          <a:p>
            <a:pPr marL="342900" lvl="0" indent="-342900" algn="just">
              <a:lnSpc>
                <a:spcPct val="107000"/>
              </a:lnSpc>
              <a:spcAft>
                <a:spcPts val="800"/>
              </a:spcAft>
              <a:buFont typeface="+mj-lt"/>
              <a:buAutoNum type="arabicPeriod"/>
            </a:pPr>
            <a:r>
              <a:rPr lang="es-MX" sz="1200" dirty="0" smtClean="0">
                <a:latin typeface="Arial" panose="020B0604020202020204" pitchFamily="34" charset="0"/>
                <a:cs typeface="Arial" panose="020B0604020202020204" pitchFamily="34" charset="0"/>
              </a:rPr>
              <a:t>ANEXO 5A  y 5B.  Dos </a:t>
            </a:r>
            <a:r>
              <a:rPr lang="es-MX" sz="1200" dirty="0">
                <a:latin typeface="Arial" panose="020B0604020202020204" pitchFamily="34" charset="0"/>
                <a:cs typeface="Arial" panose="020B0604020202020204" pitchFamily="34" charset="0"/>
              </a:rPr>
              <a:t>(2) Reportes de Cuenta Única Nacional (CUN): mes de agosto/22 y Septiembre 01 al 09 de </a:t>
            </a:r>
            <a:r>
              <a:rPr lang="es-MX" sz="1200" dirty="0" smtClean="0">
                <a:latin typeface="Arial" panose="020B0604020202020204" pitchFamily="34" charset="0"/>
                <a:cs typeface="Arial" panose="020B0604020202020204" pitchFamily="34" charset="0"/>
              </a:rPr>
              <a:t>2022.</a:t>
            </a:r>
          </a:p>
          <a:p>
            <a:pPr marL="342900" lvl="0" indent="-342900" algn="just">
              <a:lnSpc>
                <a:spcPct val="107000"/>
              </a:lnSpc>
              <a:spcAft>
                <a:spcPts val="800"/>
              </a:spcAft>
              <a:buFont typeface="+mj-lt"/>
              <a:buAutoNum type="arabicPeriod"/>
            </a:pPr>
            <a:r>
              <a:rPr lang="es-MX" sz="1200" dirty="0" smtClean="0">
                <a:latin typeface="Arial" panose="020B0604020202020204" pitchFamily="34" charset="0"/>
                <a:cs typeface="Arial" panose="020B0604020202020204" pitchFamily="34" charset="0"/>
              </a:rPr>
              <a:t>ANEXO 6. Ejecución </a:t>
            </a:r>
            <a:r>
              <a:rPr lang="es-MX" sz="1200" dirty="0">
                <a:latin typeface="Arial" panose="020B0604020202020204" pitchFamily="34" charset="0"/>
                <a:cs typeface="Arial" panose="020B0604020202020204" pitchFamily="34" charset="0"/>
              </a:rPr>
              <a:t>de Ingresos acumulado a agosto </a:t>
            </a:r>
            <a:r>
              <a:rPr lang="es-MX" sz="1200" dirty="0" smtClean="0">
                <a:latin typeface="Arial" panose="020B0604020202020204" pitchFamily="34" charset="0"/>
                <a:cs typeface="Arial" panose="020B0604020202020204" pitchFamily="34" charset="0"/>
              </a:rPr>
              <a:t>31/22.</a:t>
            </a:r>
          </a:p>
          <a:p>
            <a:pPr marL="342900" lvl="0" indent="-342900" algn="just">
              <a:lnSpc>
                <a:spcPct val="107000"/>
              </a:lnSpc>
              <a:spcAft>
                <a:spcPts val="800"/>
              </a:spcAft>
              <a:buFont typeface="+mj-lt"/>
              <a:buAutoNum type="arabicPeriod"/>
            </a:pPr>
            <a:r>
              <a:rPr lang="es-MX" sz="1200" dirty="0" smtClean="0">
                <a:latin typeface="Arial" panose="020B0604020202020204" pitchFamily="34" charset="0"/>
                <a:cs typeface="Arial" panose="020B0604020202020204" pitchFamily="34" charset="0"/>
              </a:rPr>
              <a:t>ANEXO 7. Reporte </a:t>
            </a:r>
            <a:r>
              <a:rPr lang="es-MX" sz="1200" dirty="0">
                <a:latin typeface="Arial" panose="020B0604020202020204" pitchFamily="34" charset="0"/>
                <a:cs typeface="Arial" panose="020B0604020202020204" pitchFamily="34" charset="0"/>
              </a:rPr>
              <a:t>de Ingresos del 01 al 08 de septiembre; ya que los recaudos del 09 de septiembre se pueden obtener hasta el día 12 (siguiente día hábil), monto que asciende a $155.136.458.06; que aún no han sido clasificados por conceptos, ya que depende de las conciliaciones que deben realizarse con Centro Médico, Colegio y </a:t>
            </a:r>
            <a:r>
              <a:rPr lang="es-MX" sz="1200" dirty="0" smtClean="0">
                <a:latin typeface="Arial" panose="020B0604020202020204" pitchFamily="34" charset="0"/>
                <a:cs typeface="Arial" panose="020B0604020202020204" pitchFamily="34" charset="0"/>
              </a:rPr>
              <a:t>Cartera.</a:t>
            </a:r>
          </a:p>
          <a:p>
            <a:pPr marL="342900" lvl="0" indent="-342900" algn="just">
              <a:lnSpc>
                <a:spcPct val="107000"/>
              </a:lnSpc>
              <a:spcAft>
                <a:spcPts val="800"/>
              </a:spcAft>
              <a:buFont typeface="+mj-lt"/>
              <a:buAutoNum type="arabicPeriod"/>
            </a:pPr>
            <a:r>
              <a:rPr lang="es-MX" sz="1200" dirty="0" smtClean="0">
                <a:latin typeface="Arial" panose="020B0604020202020204" pitchFamily="34" charset="0"/>
                <a:cs typeface="Arial" panose="020B0604020202020204" pitchFamily="34" charset="0"/>
              </a:rPr>
              <a:t>ANEXO 8. </a:t>
            </a:r>
            <a:r>
              <a:rPr lang="es-ES" sz="1200" dirty="0" smtClean="0">
                <a:latin typeface="Arial" panose="020B0604020202020204" pitchFamily="34" charset="0"/>
                <a:ea typeface="Calibri" panose="020F0502020204030204" pitchFamily="34" charset="0"/>
                <a:cs typeface="Arial" panose="020B0604020202020204" pitchFamily="34" charset="0"/>
              </a:rPr>
              <a:t>Relación </a:t>
            </a:r>
            <a:r>
              <a:rPr lang="es-ES" sz="1200" dirty="0">
                <a:latin typeface="Arial" panose="020B0604020202020204" pitchFamily="34" charset="0"/>
                <a:ea typeface="Calibri" panose="020F0502020204030204" pitchFamily="34" charset="0"/>
                <a:cs typeface="Arial" panose="020B0604020202020204" pitchFamily="34" charset="0"/>
              </a:rPr>
              <a:t>de Inventarios de </a:t>
            </a:r>
            <a:r>
              <a:rPr lang="es-ES" sz="1200" dirty="0" smtClean="0">
                <a:latin typeface="Arial" panose="020B0604020202020204" pitchFamily="34" charset="0"/>
                <a:ea typeface="Calibri" panose="020F0502020204030204" pitchFamily="34" charset="0"/>
                <a:cs typeface="Arial" panose="020B0604020202020204" pitchFamily="34" charset="0"/>
              </a:rPr>
              <a:t>bienes.</a:t>
            </a:r>
          </a:p>
          <a:p>
            <a:pPr marL="342900" lvl="0" indent="-342900" algn="just">
              <a:lnSpc>
                <a:spcPct val="107000"/>
              </a:lnSpc>
              <a:spcAft>
                <a:spcPts val="800"/>
              </a:spcAft>
              <a:buFont typeface="+mj-lt"/>
              <a:buAutoNum type="arabicPeriod"/>
            </a:pPr>
            <a:r>
              <a:rPr lang="es-ES" sz="1200" dirty="0" smtClean="0">
                <a:latin typeface="Arial" panose="020B0604020202020204" pitchFamily="34" charset="0"/>
                <a:ea typeface="Calibri" panose="020F0502020204030204" pitchFamily="34" charset="0"/>
                <a:cs typeface="Arial" panose="020B0604020202020204" pitchFamily="34" charset="0"/>
              </a:rPr>
              <a:t>ANEXO 9. Relación de Contratos - septiembre de 2022</a:t>
            </a:r>
            <a:r>
              <a:rPr lang="es-ES" sz="1200" dirty="0" smtClean="0">
                <a:solidFill>
                  <a:srgbClr val="C00000"/>
                </a:solidFill>
                <a:latin typeface="Arial" panose="020B0604020202020204" pitchFamily="34" charset="0"/>
                <a:ea typeface="Calibri" panose="020F0502020204030204" pitchFamily="34" charset="0"/>
                <a:cs typeface="Arial" panose="020B0604020202020204" pitchFamily="34" charset="0"/>
              </a:rPr>
              <a:t> </a:t>
            </a:r>
          </a:p>
          <a:p>
            <a:pPr lvl="0" algn="just">
              <a:lnSpc>
                <a:spcPct val="107000"/>
              </a:lnSpc>
              <a:spcAft>
                <a:spcPts val="800"/>
              </a:spcAft>
            </a:pPr>
            <a:r>
              <a:rPr lang="es-ES" sz="1200" dirty="0" smtClean="0">
                <a:solidFill>
                  <a:schemeClr val="tx1">
                    <a:lumMod val="95000"/>
                    <a:lumOff val="5000"/>
                  </a:schemeClr>
                </a:solidFill>
                <a:latin typeface="Arial" panose="020B0604020202020204" pitchFamily="34" charset="0"/>
                <a:ea typeface="Calibri" panose="020F0502020204030204" pitchFamily="34" charset="0"/>
                <a:cs typeface="Arial" panose="020B0604020202020204" pitchFamily="34" charset="0"/>
              </a:rPr>
              <a:t>Los anexos se entregan en medio magnético (CD)</a:t>
            </a:r>
          </a:p>
        </p:txBody>
      </p:sp>
      <p:sp>
        <p:nvSpPr>
          <p:cNvPr id="13" name="CuadroTexto 12">
            <a:extLst>
              <a:ext uri="{FF2B5EF4-FFF2-40B4-BE49-F238E27FC236}">
                <a16:creationId xmlns:a16="http://schemas.microsoft.com/office/drawing/2014/main" id="{130B7827-54D1-4BDB-A6F7-8410922D9668}"/>
              </a:ext>
            </a:extLst>
          </p:cNvPr>
          <p:cNvSpPr txBox="1"/>
          <p:nvPr/>
        </p:nvSpPr>
        <p:spPr>
          <a:xfrm>
            <a:off x="653619" y="452735"/>
            <a:ext cx="1860800" cy="461665"/>
          </a:xfrm>
          <a:prstGeom prst="rect">
            <a:avLst/>
          </a:prstGeom>
          <a:noFill/>
        </p:spPr>
        <p:txBody>
          <a:bodyPr wrap="square">
            <a:spAutoFit/>
          </a:bodyPr>
          <a:lstStyle/>
          <a:p>
            <a:pPr marL="274638" marR="0" lvl="0" defTabSz="914400" rtl="0" eaLnBrk="1" fontAlgn="auto" latinLnBrk="0" hangingPunct="1">
              <a:lnSpc>
                <a:spcPct val="100000"/>
              </a:lnSpc>
              <a:spcBef>
                <a:spcPts val="0"/>
              </a:spcBef>
              <a:spcAft>
                <a:spcPts val="0"/>
              </a:spcAft>
              <a:buClrTx/>
              <a:buSzTx/>
              <a:buFontTx/>
              <a:buNone/>
              <a:tabLst/>
              <a:defRPr/>
            </a:pPr>
            <a:r>
              <a:rPr lang="es-MX" sz="2400" b="1" noProof="0" dirty="0" smtClean="0">
                <a:solidFill>
                  <a:srgbClr val="002060"/>
                </a:solidFill>
                <a:latin typeface="Calibri" panose="020F0502020204030204"/>
              </a:rPr>
              <a:t>ANEXOS</a:t>
            </a:r>
          </a:p>
        </p:txBody>
      </p:sp>
      <p:sp>
        <p:nvSpPr>
          <p:cNvPr id="16" name="CuadroTexto 15">
            <a:extLst>
              <a:ext uri="{FF2B5EF4-FFF2-40B4-BE49-F238E27FC236}">
                <a16:creationId xmlns:a16="http://schemas.microsoft.com/office/drawing/2014/main" id="{44AFCE33-634F-41C7-B666-EECDA228F1D5}"/>
              </a:ext>
            </a:extLst>
          </p:cNvPr>
          <p:cNvSpPr txBox="1"/>
          <p:nvPr/>
        </p:nvSpPr>
        <p:spPr>
          <a:xfrm>
            <a:off x="881148" y="4977597"/>
            <a:ext cx="10811180" cy="306366"/>
          </a:xfrm>
          <a:prstGeom prst="rect">
            <a:avLst/>
          </a:prstGeom>
          <a:solidFill>
            <a:schemeClr val="accent1">
              <a:lumMod val="75000"/>
            </a:schemeClr>
          </a:solidFill>
          <a:ln>
            <a:solidFill>
              <a:schemeClr val="accent1"/>
            </a:solidFill>
          </a:ln>
        </p:spPr>
        <p:txBody>
          <a:bodyPr wrap="square">
            <a:spAutoFit/>
          </a:bodyPr>
          <a:lstStyle/>
          <a:p>
            <a:pPr lvl="0" algn="ctr">
              <a:lnSpc>
                <a:spcPct val="107000"/>
              </a:lnSpc>
              <a:spcAft>
                <a:spcPts val="800"/>
              </a:spcAft>
            </a:pPr>
            <a:r>
              <a:rPr lang="es-ES" sz="1300" b="1" dirty="0" smtClean="0">
                <a:solidFill>
                  <a:schemeClr val="bg1"/>
                </a:solidFill>
                <a:latin typeface="Arial" panose="020B0604020202020204" pitchFamily="34" charset="0"/>
                <a:ea typeface="Calibri" panose="020F0502020204030204" pitchFamily="34" charset="0"/>
                <a:cs typeface="Arial" panose="020B0604020202020204" pitchFamily="34" charset="0"/>
              </a:rPr>
              <a:t>FIRMA</a:t>
            </a:r>
          </a:p>
        </p:txBody>
      </p:sp>
      <p:sp>
        <p:nvSpPr>
          <p:cNvPr id="17" name="CuadroTexto 16">
            <a:extLst>
              <a:ext uri="{FF2B5EF4-FFF2-40B4-BE49-F238E27FC236}">
                <a16:creationId xmlns:a16="http://schemas.microsoft.com/office/drawing/2014/main" id="{44AFCE33-634F-41C7-B666-EECDA228F1D5}"/>
              </a:ext>
            </a:extLst>
          </p:cNvPr>
          <p:cNvSpPr txBox="1"/>
          <p:nvPr/>
        </p:nvSpPr>
        <p:spPr>
          <a:xfrm>
            <a:off x="1015257" y="5964411"/>
            <a:ext cx="10878514" cy="523220"/>
          </a:xfrm>
          <a:prstGeom prst="rect">
            <a:avLst/>
          </a:prstGeom>
          <a:noFill/>
        </p:spPr>
        <p:txBody>
          <a:bodyPr wrap="square">
            <a:spAutoFit/>
          </a:bodyPr>
          <a:lstStyle/>
          <a:p>
            <a:pPr lvl="0" algn="ctr"/>
            <a:r>
              <a:rPr lang="es-MX" sz="1400" dirty="0" smtClean="0">
                <a:latin typeface="Arial" panose="020B0604020202020204" pitchFamily="34" charset="0"/>
                <a:ea typeface="Calibri" panose="020F0502020204030204" pitchFamily="34" charset="0"/>
                <a:cs typeface="Arial" panose="020B0604020202020204" pitchFamily="34" charset="0"/>
              </a:rPr>
              <a:t>ANA MARÍA ESTRADA URIBE</a:t>
            </a:r>
          </a:p>
          <a:p>
            <a:pPr lvl="0" algn="ctr"/>
            <a:r>
              <a:rPr lang="es-MX" sz="1400" dirty="0" smtClean="0">
                <a:latin typeface="Arial" panose="020B0604020202020204" pitchFamily="34" charset="0"/>
                <a:ea typeface="Calibri" panose="020F0502020204030204" pitchFamily="34" charset="0"/>
                <a:cs typeface="Arial" panose="020B0604020202020204" pitchFamily="34" charset="0"/>
              </a:rPr>
              <a:t>Funcionaria saliente, responsable</a:t>
            </a:r>
            <a:endParaRPr lang="es-CO" sz="14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341740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1703</TotalTime>
  <Words>4397</Words>
  <Application>Microsoft Office PowerPoint</Application>
  <PresentationFormat>Panorámica</PresentationFormat>
  <Paragraphs>814</Paragraphs>
  <Slides>44</Slides>
  <Notes>0</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44</vt:i4>
      </vt:variant>
    </vt:vector>
  </HeadingPairs>
  <TitlesOfParts>
    <vt:vector size="55" baseType="lpstr">
      <vt:lpstr>Arail</vt:lpstr>
      <vt:lpstr>Arial</vt:lpstr>
      <vt:lpstr>Arial Black</vt:lpstr>
      <vt:lpstr>Arial Narrow</vt:lpstr>
      <vt:lpstr>Arial Rounded MT Bold</vt:lpstr>
      <vt:lpstr>Calibri</vt:lpstr>
      <vt:lpstr>Calibri Light</vt:lpstr>
      <vt:lpstr>Times New Roman</vt:lpstr>
      <vt:lpstr>Wingdings</vt:lpstr>
      <vt:lpstr>Tema de Office</vt:lpstr>
      <vt:lpstr>Hoja de cálculo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Jullian perez</dc:creator>
  <cp:lastModifiedBy>Flor de Maria Barajas Flores</cp:lastModifiedBy>
  <cp:revision>133</cp:revision>
  <cp:lastPrinted>2022-09-09T17:31:02Z</cp:lastPrinted>
  <dcterms:created xsi:type="dcterms:W3CDTF">2022-08-28T14:10:58Z</dcterms:created>
  <dcterms:modified xsi:type="dcterms:W3CDTF">2022-09-19T12:30:04Z</dcterms:modified>
</cp:coreProperties>
</file>