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9" r:id="rId4"/>
    <p:sldId id="270" r:id="rId5"/>
    <p:sldId id="271" r:id="rId6"/>
    <p:sldId id="272" r:id="rId7"/>
    <p:sldId id="273" r:id="rId8"/>
    <p:sldId id="275" r:id="rId9"/>
    <p:sldId id="276" r:id="rId10"/>
    <p:sldId id="274" r:id="rId11"/>
    <p:sldId id="277" r:id="rId12"/>
    <p:sldId id="268" r:id="rId13"/>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4545"/>
    <a:srgbClr val="AEBA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09" d="100"/>
          <a:sy n="109" d="100"/>
        </p:scale>
        <p:origin x="109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G:\Mi%20unidad\ATENCION%20AL%20USUARIO\2023\INFORMES\PQRSD\3%20CORTE\Control%20y%20seguimiento%20de%20PQRSD%203Trimestr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000000"/>
                </a:solidFill>
                <a:latin typeface="+mn-lt"/>
                <a:ea typeface="+mn-ea"/>
                <a:cs typeface="+mn-cs"/>
              </a:defRPr>
            </a:pPr>
            <a:r>
              <a:rPr lang="en-US" sz="1800" b="1" i="0" baseline="0">
                <a:effectLst/>
              </a:rPr>
              <a:t>Relación Porcentual Acumulado 2023</a:t>
            </a:r>
            <a:endParaRPr lang="es-CO">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srgbClr val="000000"/>
                </a:solidFill>
              </a:defRPr>
            </a:pPr>
            <a:endParaRPr lang="en-US"/>
          </a:p>
        </c:rich>
      </c:tx>
      <c:layout>
        <c:manualLayout>
          <c:xMode val="edge"/>
          <c:yMode val="edge"/>
          <c:x val="0.21384170999422303"/>
          <c:y val="5.2770448548812667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000000"/>
              </a:solidFill>
              <a:latin typeface="+mn-lt"/>
              <a:ea typeface="+mn-ea"/>
              <a:cs typeface="+mn-cs"/>
            </a:defRPr>
          </a:pPr>
          <a:endParaRPr lang="es-CO"/>
        </a:p>
      </c:txPr>
    </c:title>
    <c:autoTitleDeleted val="0"/>
    <c:plotArea>
      <c:layout>
        <c:manualLayout>
          <c:layoutTarget val="inner"/>
          <c:xMode val="edge"/>
          <c:yMode val="edge"/>
          <c:x val="0.44886628631948516"/>
          <c:y val="0.2164717919668816"/>
          <c:w val="0.50696693635365486"/>
          <c:h val="0.62136932651625232"/>
        </c:manualLayout>
      </c:layout>
      <c:barChart>
        <c:barDir val="bar"/>
        <c:grouping val="clustered"/>
        <c:varyColors val="0"/>
        <c:ser>
          <c:idx val="4"/>
          <c:order val="4"/>
          <c:tx>
            <c:strRef>
              <c:f>Hoja3!$F$24</c:f>
              <c:strCache>
                <c:ptCount val="1"/>
                <c:pt idx="0">
                  <c:v>%</c:v>
                </c:pt>
              </c:strCache>
            </c:strRef>
          </c:tx>
          <c:spPr>
            <a:solidFill>
              <a:schemeClr val="accent2">
                <a:lumMod val="75000"/>
              </a:schemeClr>
            </a:solidFill>
            <a:ln>
              <a:noFill/>
            </a:ln>
            <a:effectLst/>
            <a:scene3d>
              <a:camera prst="orthographicFront"/>
              <a:lightRig rig="threePt" dir="t"/>
            </a:scene3d>
            <a:sp3d>
              <a:bevelT/>
            </a:sp3d>
          </c:spPr>
          <c:invertIfNegative val="0"/>
          <c:dLbls>
            <c:dLbl>
              <c:idx val="7"/>
              <c:layout>
                <c:manualLayout>
                  <c:x val="9.0832753358169923E-3"/>
                  <c:y val="7.036059806508355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952-4CEE-A3C0-15BCE10D3EB5}"/>
                </c:ext>
              </c:extLst>
            </c:dLbl>
            <c:dLbl>
              <c:idx val="8"/>
              <c:layout>
                <c:manualLayout>
                  <c:x val="6.9324090121317154E-3"/>
                  <c:y val="1.407211961301671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952-4CEE-A3C0-15BCE10D3EB5}"/>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2"/>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Hoja3!$A$25:$A$35</c:f>
              <c:strCache>
                <c:ptCount val="10"/>
                <c:pt idx="0">
                  <c:v>DENUNCIA</c:v>
                </c:pt>
                <c:pt idx="1">
                  <c:v>DERECHO DE PETICION. </c:v>
                </c:pt>
                <c:pt idx="2">
                  <c:v>PETICION</c:v>
                </c:pt>
                <c:pt idx="3">
                  <c:v>PETICION TRAMITE COLEGIO</c:v>
                </c:pt>
                <c:pt idx="4">
                  <c:v>PETICIONES ENTRE ENTIDADES ESTATALES</c:v>
                </c:pt>
                <c:pt idx="5">
                  <c:v>QUEJA</c:v>
                </c:pt>
                <c:pt idx="6">
                  <c:v>RECLAMO</c:v>
                </c:pt>
                <c:pt idx="7">
                  <c:v>SOLICITUD DE INFORMACION Y/O DOCUMENTOS</c:v>
                </c:pt>
                <c:pt idx="8">
                  <c:v>TRASLADO POR COMPETENCIA</c:v>
                </c:pt>
                <c:pt idx="9">
                  <c:v>TUTELA. </c:v>
                </c:pt>
              </c:strCache>
              <c:extLst/>
            </c:strRef>
          </c:cat>
          <c:val>
            <c:numRef>
              <c:f>Hoja3!$F$25:$F$35</c:f>
              <c:numCache>
                <c:formatCode>0.0%</c:formatCode>
                <c:ptCount val="10"/>
                <c:pt idx="0">
                  <c:v>1.2033694344163659E-3</c:v>
                </c:pt>
                <c:pt idx="1">
                  <c:v>4.2117930204572801E-2</c:v>
                </c:pt>
                <c:pt idx="2">
                  <c:v>0.52105896510228644</c:v>
                </c:pt>
                <c:pt idx="3">
                  <c:v>3.6702767749699154E-2</c:v>
                </c:pt>
                <c:pt idx="4">
                  <c:v>1.2033694344163659E-3</c:v>
                </c:pt>
                <c:pt idx="5">
                  <c:v>6.6185318892900118E-3</c:v>
                </c:pt>
                <c:pt idx="6">
                  <c:v>1.684717208182912E-2</c:v>
                </c:pt>
                <c:pt idx="7">
                  <c:v>0.35619735258724428</c:v>
                </c:pt>
                <c:pt idx="8">
                  <c:v>1.444043321299639E-2</c:v>
                </c:pt>
                <c:pt idx="9">
                  <c:v>3.6101083032490976E-3</c:v>
                </c:pt>
              </c:numCache>
              <c:extLst/>
            </c:numRef>
          </c:val>
          <c:extLst>
            <c:ext xmlns:c16="http://schemas.microsoft.com/office/drawing/2014/chart" uri="{C3380CC4-5D6E-409C-BE32-E72D297353CC}">
              <c16:uniqueId val="{00000002-C952-4CEE-A3C0-15BCE10D3EB5}"/>
            </c:ext>
          </c:extLst>
        </c:ser>
        <c:dLbls>
          <c:dLblPos val="outEnd"/>
          <c:showLegendKey val="0"/>
          <c:showVal val="1"/>
          <c:showCatName val="0"/>
          <c:showSerName val="0"/>
          <c:showPercent val="0"/>
          <c:showBubbleSize val="0"/>
        </c:dLbls>
        <c:gapWidth val="100"/>
        <c:axId val="1263976016"/>
        <c:axId val="1263978096"/>
        <c:extLst>
          <c:ext xmlns:c15="http://schemas.microsoft.com/office/drawing/2012/chart" uri="{02D57815-91ED-43cb-92C2-25804820EDAC}">
            <c15:filteredBarSeries>
              <c15:ser>
                <c:idx val="0"/>
                <c:order val="0"/>
                <c:tx>
                  <c:strRef>
                    <c:extLst>
                      <c:ext uri="{02D57815-91ED-43cb-92C2-25804820EDAC}">
                        <c15:formulaRef>
                          <c15:sqref>Hoja3!$B$24</c15:sqref>
                        </c15:formulaRef>
                      </c:ext>
                    </c:extLst>
                    <c:strCache>
                      <c:ptCount val="1"/>
                      <c:pt idx="0">
                        <c:v>1° 
Trimestre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CO"/>
                    </a:p>
                  </c:txPr>
                  <c:dLblPos val="outEnd"/>
                  <c:showLegendKey val="0"/>
                  <c:showVal val="1"/>
                  <c:showCatName val="0"/>
                  <c:showSerName val="0"/>
                  <c:showPercent val="0"/>
                  <c:showBubbleSize val="0"/>
                  <c:showLeaderLines val="0"/>
                  <c:extLst>
                    <c:ext uri="{CE6537A1-D6FC-4f65-9D91-7224C49458BB}">
                      <c15:showLeaderLines val="1"/>
                      <c15:leaderLines>
                        <c:spPr>
                          <a:ln w="9525">
                            <a:solidFill>
                              <a:schemeClr val="tx2">
                                <a:lumMod val="35000"/>
                                <a:lumOff val="65000"/>
                              </a:schemeClr>
                            </a:solidFill>
                          </a:ln>
                          <a:effectLst/>
                        </c:spPr>
                      </c15:leaderLines>
                    </c:ext>
                  </c:extLst>
                </c:dLbls>
                <c:cat>
                  <c:strRef>
                    <c:extLst>
                      <c:ext uri="{02D57815-91ED-43cb-92C2-25804820EDAC}">
                        <c15:formulaRef>
                          <c15:sqref>Hoja3!$A$25:$A$35</c15:sqref>
                        </c15:formulaRef>
                      </c:ext>
                    </c:extLst>
                    <c:strCache>
                      <c:ptCount val="10"/>
                      <c:pt idx="0">
                        <c:v>DENUNCIA</c:v>
                      </c:pt>
                      <c:pt idx="1">
                        <c:v>DERECHO DE PETICION. </c:v>
                      </c:pt>
                      <c:pt idx="2">
                        <c:v>PETICION</c:v>
                      </c:pt>
                      <c:pt idx="3">
                        <c:v>PETICION TRAMITE COLEGIO</c:v>
                      </c:pt>
                      <c:pt idx="4">
                        <c:v>PETICIONES ENTRE ENTIDADES ESTATALES</c:v>
                      </c:pt>
                      <c:pt idx="5">
                        <c:v>QUEJA</c:v>
                      </c:pt>
                      <c:pt idx="6">
                        <c:v>RECLAMO</c:v>
                      </c:pt>
                      <c:pt idx="7">
                        <c:v>SOLICITUD DE INFORMACION Y/O DOCUMENTOS</c:v>
                      </c:pt>
                      <c:pt idx="8">
                        <c:v>TRASLADO POR COMPETENCIA</c:v>
                      </c:pt>
                      <c:pt idx="9">
                        <c:v>TUTELA. </c:v>
                      </c:pt>
                    </c:strCache>
                  </c:strRef>
                </c:cat>
                <c:val>
                  <c:numRef>
                    <c:extLst>
                      <c:ext uri="{02D57815-91ED-43cb-92C2-25804820EDAC}">
                        <c15:formulaRef>
                          <c15:sqref>Hoja3!$B$25:$B$35</c15:sqref>
                        </c15:formulaRef>
                      </c:ext>
                    </c:extLst>
                    <c:numCache>
                      <c:formatCode>General</c:formatCode>
                      <c:ptCount val="10"/>
                      <c:pt idx="0">
                        <c:v>0</c:v>
                      </c:pt>
                      <c:pt idx="1">
                        <c:v>21</c:v>
                      </c:pt>
                      <c:pt idx="2">
                        <c:v>161</c:v>
                      </c:pt>
                      <c:pt idx="3">
                        <c:v>30</c:v>
                      </c:pt>
                      <c:pt idx="4">
                        <c:v>2</c:v>
                      </c:pt>
                      <c:pt idx="5">
                        <c:v>0</c:v>
                      </c:pt>
                      <c:pt idx="6">
                        <c:v>7</c:v>
                      </c:pt>
                      <c:pt idx="7">
                        <c:v>259</c:v>
                      </c:pt>
                      <c:pt idx="8">
                        <c:v>3</c:v>
                      </c:pt>
                      <c:pt idx="9">
                        <c:v>1</c:v>
                      </c:pt>
                    </c:numCache>
                  </c:numRef>
                </c:val>
                <c:extLst>
                  <c:ext xmlns:c16="http://schemas.microsoft.com/office/drawing/2014/chart" uri="{C3380CC4-5D6E-409C-BE32-E72D297353CC}">
                    <c16:uniqueId val="{00000003-C952-4CEE-A3C0-15BCE10D3EB5}"/>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Hoja3!$B$70</c15:sqref>
                        </c15:formulaRef>
                      </c:ext>
                    </c:extLst>
                    <c:strCache>
                      <c:ptCount val="1"/>
                      <c:pt idx="0">
                        <c:v>4</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CO"/>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Hoja3!$A$25:$A$35</c15:sqref>
                        </c15:formulaRef>
                      </c:ext>
                    </c:extLst>
                    <c:strCache>
                      <c:ptCount val="10"/>
                      <c:pt idx="0">
                        <c:v>DENUNCIA</c:v>
                      </c:pt>
                      <c:pt idx="1">
                        <c:v>DERECHO DE PETICION. </c:v>
                      </c:pt>
                      <c:pt idx="2">
                        <c:v>PETICION</c:v>
                      </c:pt>
                      <c:pt idx="3">
                        <c:v>PETICION TRAMITE COLEGIO</c:v>
                      </c:pt>
                      <c:pt idx="4">
                        <c:v>PETICIONES ENTRE ENTIDADES ESTATALES</c:v>
                      </c:pt>
                      <c:pt idx="5">
                        <c:v>QUEJA</c:v>
                      </c:pt>
                      <c:pt idx="6">
                        <c:v>RECLAMO</c:v>
                      </c:pt>
                      <c:pt idx="7">
                        <c:v>SOLICITUD DE INFORMACION Y/O DOCUMENTOS</c:v>
                      </c:pt>
                      <c:pt idx="8">
                        <c:v>TRASLADO POR COMPETENCIA</c:v>
                      </c:pt>
                      <c:pt idx="9">
                        <c:v>TUTELA. </c:v>
                      </c:pt>
                    </c:strCache>
                  </c:strRef>
                </c:cat>
                <c:val>
                  <c:numRef>
                    <c:extLst xmlns:c15="http://schemas.microsoft.com/office/drawing/2012/chart">
                      <c:ext xmlns:c15="http://schemas.microsoft.com/office/drawing/2012/chart" uri="{02D57815-91ED-43cb-92C2-25804820EDAC}">
                        <c15:formulaRef>
                          <c15:sqref>Hoja3!$C$25:$C$35</c15:sqref>
                        </c15:formulaRef>
                      </c:ext>
                    </c:extLst>
                    <c:numCache>
                      <c:formatCode>General</c:formatCode>
                      <c:ptCount val="10"/>
                      <c:pt idx="1">
                        <c:v>19</c:v>
                      </c:pt>
                      <c:pt idx="2">
                        <c:v>233</c:v>
                      </c:pt>
                      <c:pt idx="3">
                        <c:v>17</c:v>
                      </c:pt>
                      <c:pt idx="4">
                        <c:v>0</c:v>
                      </c:pt>
                      <c:pt idx="5">
                        <c:v>1</c:v>
                      </c:pt>
                      <c:pt idx="6">
                        <c:v>13</c:v>
                      </c:pt>
                      <c:pt idx="7">
                        <c:v>175</c:v>
                      </c:pt>
                      <c:pt idx="8">
                        <c:v>20</c:v>
                      </c:pt>
                      <c:pt idx="9">
                        <c:v>4</c:v>
                      </c:pt>
                    </c:numCache>
                  </c:numRef>
                </c:val>
                <c:extLst xmlns:c15="http://schemas.microsoft.com/office/drawing/2012/chart">
                  <c:ext xmlns:c16="http://schemas.microsoft.com/office/drawing/2014/chart" uri="{C3380CC4-5D6E-409C-BE32-E72D297353CC}">
                    <c16:uniqueId val="{00000004-C952-4CEE-A3C0-15BCE10D3EB5}"/>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Hoja3!$D$24</c15:sqref>
                        </c15:formulaRef>
                      </c:ext>
                    </c:extLst>
                    <c:strCache>
                      <c:ptCount val="1"/>
                      <c:pt idx="0">
                        <c:v>3° 
Trimestre</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CO"/>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Hoja3!$A$25:$A$35</c15:sqref>
                        </c15:formulaRef>
                      </c:ext>
                    </c:extLst>
                    <c:strCache>
                      <c:ptCount val="10"/>
                      <c:pt idx="0">
                        <c:v>DENUNCIA</c:v>
                      </c:pt>
                      <c:pt idx="1">
                        <c:v>DERECHO DE PETICION. </c:v>
                      </c:pt>
                      <c:pt idx="2">
                        <c:v>PETICION</c:v>
                      </c:pt>
                      <c:pt idx="3">
                        <c:v>PETICION TRAMITE COLEGIO</c:v>
                      </c:pt>
                      <c:pt idx="4">
                        <c:v>PETICIONES ENTRE ENTIDADES ESTATALES</c:v>
                      </c:pt>
                      <c:pt idx="5">
                        <c:v>QUEJA</c:v>
                      </c:pt>
                      <c:pt idx="6">
                        <c:v>RECLAMO</c:v>
                      </c:pt>
                      <c:pt idx="7">
                        <c:v>SOLICITUD DE INFORMACION Y/O DOCUMENTOS</c:v>
                      </c:pt>
                      <c:pt idx="8">
                        <c:v>TRASLADO POR COMPETENCIA</c:v>
                      </c:pt>
                      <c:pt idx="9">
                        <c:v>TUTELA. </c:v>
                      </c:pt>
                    </c:strCache>
                  </c:strRef>
                </c:cat>
                <c:val>
                  <c:numRef>
                    <c:extLst xmlns:c15="http://schemas.microsoft.com/office/drawing/2012/chart">
                      <c:ext xmlns:c15="http://schemas.microsoft.com/office/drawing/2012/chart" uri="{02D57815-91ED-43cb-92C2-25804820EDAC}">
                        <c15:formulaRef>
                          <c15:sqref>Hoja3!$D$25:$D$35</c15:sqref>
                        </c15:formulaRef>
                      </c:ext>
                    </c:extLst>
                    <c:numCache>
                      <c:formatCode>General</c:formatCode>
                      <c:ptCount val="10"/>
                      <c:pt idx="0">
                        <c:v>2</c:v>
                      </c:pt>
                      <c:pt idx="1">
                        <c:v>30</c:v>
                      </c:pt>
                      <c:pt idx="2">
                        <c:v>472</c:v>
                      </c:pt>
                      <c:pt idx="3">
                        <c:v>14</c:v>
                      </c:pt>
                      <c:pt idx="4">
                        <c:v>0</c:v>
                      </c:pt>
                      <c:pt idx="5">
                        <c:v>10</c:v>
                      </c:pt>
                      <c:pt idx="6">
                        <c:v>8</c:v>
                      </c:pt>
                      <c:pt idx="7">
                        <c:v>158</c:v>
                      </c:pt>
                      <c:pt idx="8">
                        <c:v>1</c:v>
                      </c:pt>
                      <c:pt idx="9">
                        <c:v>1</c:v>
                      </c:pt>
                    </c:numCache>
                  </c:numRef>
                </c:val>
                <c:extLst xmlns:c15="http://schemas.microsoft.com/office/drawing/2012/chart">
                  <c:ext xmlns:c16="http://schemas.microsoft.com/office/drawing/2014/chart" uri="{C3380CC4-5D6E-409C-BE32-E72D297353CC}">
                    <c16:uniqueId val="{00000005-C952-4CEE-A3C0-15BCE10D3EB5}"/>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Hoja3!$E$24</c15:sqref>
                        </c15:formulaRef>
                      </c:ext>
                    </c:extLst>
                    <c:strCache>
                      <c:ptCount val="1"/>
                      <c:pt idx="0">
                        <c:v>Total Acumulado</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dLbls>
                  <c:delete val="1"/>
                </c:dLbls>
                <c:cat>
                  <c:strRef>
                    <c:extLst xmlns:c15="http://schemas.microsoft.com/office/drawing/2012/chart">
                      <c:ext xmlns:c15="http://schemas.microsoft.com/office/drawing/2012/chart" uri="{02D57815-91ED-43cb-92C2-25804820EDAC}">
                        <c15:formulaRef>
                          <c15:sqref>Hoja3!$A$25:$A$35</c15:sqref>
                        </c15:formulaRef>
                      </c:ext>
                    </c:extLst>
                    <c:strCache>
                      <c:ptCount val="10"/>
                      <c:pt idx="0">
                        <c:v>DENUNCIA</c:v>
                      </c:pt>
                      <c:pt idx="1">
                        <c:v>DERECHO DE PETICION. </c:v>
                      </c:pt>
                      <c:pt idx="2">
                        <c:v>PETICION</c:v>
                      </c:pt>
                      <c:pt idx="3">
                        <c:v>PETICION TRAMITE COLEGIO</c:v>
                      </c:pt>
                      <c:pt idx="4">
                        <c:v>PETICIONES ENTRE ENTIDADES ESTATALES</c:v>
                      </c:pt>
                      <c:pt idx="5">
                        <c:v>QUEJA</c:v>
                      </c:pt>
                      <c:pt idx="6">
                        <c:v>RECLAMO</c:v>
                      </c:pt>
                      <c:pt idx="7">
                        <c:v>SOLICITUD DE INFORMACION Y/O DOCUMENTOS</c:v>
                      </c:pt>
                      <c:pt idx="8">
                        <c:v>TRASLADO POR COMPETENCIA</c:v>
                      </c:pt>
                      <c:pt idx="9">
                        <c:v>TUTELA. </c:v>
                      </c:pt>
                    </c:strCache>
                  </c:strRef>
                </c:cat>
                <c:val>
                  <c:numRef>
                    <c:extLst xmlns:c15="http://schemas.microsoft.com/office/drawing/2012/chart">
                      <c:ext xmlns:c15="http://schemas.microsoft.com/office/drawing/2012/chart" uri="{02D57815-91ED-43cb-92C2-25804820EDAC}">
                        <c15:formulaRef>
                          <c15:sqref>Hoja3!$E$25:$E$35</c15:sqref>
                        </c15:formulaRef>
                      </c:ext>
                    </c:extLst>
                    <c:numCache>
                      <c:formatCode>General</c:formatCode>
                      <c:ptCount val="10"/>
                      <c:pt idx="0">
                        <c:v>2</c:v>
                      </c:pt>
                      <c:pt idx="1">
                        <c:v>70</c:v>
                      </c:pt>
                      <c:pt idx="2">
                        <c:v>866</c:v>
                      </c:pt>
                      <c:pt idx="3">
                        <c:v>61</c:v>
                      </c:pt>
                      <c:pt idx="4">
                        <c:v>2</c:v>
                      </c:pt>
                      <c:pt idx="5">
                        <c:v>11</c:v>
                      </c:pt>
                      <c:pt idx="6">
                        <c:v>28</c:v>
                      </c:pt>
                      <c:pt idx="7">
                        <c:v>592</c:v>
                      </c:pt>
                      <c:pt idx="8">
                        <c:v>24</c:v>
                      </c:pt>
                      <c:pt idx="9">
                        <c:v>6</c:v>
                      </c:pt>
                    </c:numCache>
                  </c:numRef>
                </c:val>
                <c:extLst xmlns:c15="http://schemas.microsoft.com/office/drawing/2012/chart">
                  <c:ext xmlns:c16="http://schemas.microsoft.com/office/drawing/2014/chart" uri="{C3380CC4-5D6E-409C-BE32-E72D297353CC}">
                    <c16:uniqueId val="{00000006-C952-4CEE-A3C0-15BCE10D3EB5}"/>
                  </c:ext>
                </c:extLst>
              </c15:ser>
            </c15:filteredBarSeries>
          </c:ext>
        </c:extLst>
      </c:barChart>
      <c:catAx>
        <c:axId val="1263976016"/>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crossAx val="1263978096"/>
        <c:crosses val="autoZero"/>
        <c:auto val="1"/>
        <c:lblAlgn val="ctr"/>
        <c:lblOffset val="100"/>
        <c:noMultiLvlLbl val="0"/>
      </c:catAx>
      <c:valAx>
        <c:axId val="1263978096"/>
        <c:scaling>
          <c:orientation val="minMax"/>
        </c:scaling>
        <c:delete val="0"/>
        <c:axPos val="b"/>
        <c:majorGridlines>
          <c:spPr>
            <a:ln w="9525" cap="flat" cmpd="sng" algn="ctr">
              <a:solidFill>
                <a:schemeClr val="tx2">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crossAx val="126397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1B6734-E866-34F0-3678-F28431456DA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E579B390-A60F-CF6D-04CB-CBCAAE313A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2690C4A8-F527-7BB9-1A00-66084156DDF2}"/>
              </a:ext>
            </a:extLst>
          </p:cNvPr>
          <p:cNvSpPr>
            <a:spLocks noGrp="1"/>
          </p:cNvSpPr>
          <p:nvPr>
            <p:ph type="dt" sz="half" idx="10"/>
          </p:nvPr>
        </p:nvSpPr>
        <p:spPr/>
        <p:txBody>
          <a:bodyPr/>
          <a:lstStyle/>
          <a:p>
            <a:fld id="{8CDB0EE3-1F1F-48C1-99FD-94518985A30F}" type="datetimeFigureOut">
              <a:rPr lang="es-CO" smtClean="0"/>
              <a:t>20/10/2023</a:t>
            </a:fld>
            <a:endParaRPr lang="es-CO"/>
          </a:p>
        </p:txBody>
      </p:sp>
      <p:sp>
        <p:nvSpPr>
          <p:cNvPr id="5" name="Marcador de pie de página 4">
            <a:extLst>
              <a:ext uri="{FF2B5EF4-FFF2-40B4-BE49-F238E27FC236}">
                <a16:creationId xmlns:a16="http://schemas.microsoft.com/office/drawing/2014/main" id="{7B83ABBA-2C66-F058-B73D-D0F6AA8AC85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14FDA3B-9434-7644-03D1-2DB9893C1FF5}"/>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36103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AA542E-E614-AB4D-C9BA-965EDDA9DE9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00EF205D-4101-64D4-59AB-7F060D95C46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0A38490-87C6-1B64-D24B-0CB1F6DFF548}"/>
              </a:ext>
            </a:extLst>
          </p:cNvPr>
          <p:cNvSpPr>
            <a:spLocks noGrp="1"/>
          </p:cNvSpPr>
          <p:nvPr>
            <p:ph type="dt" sz="half" idx="10"/>
          </p:nvPr>
        </p:nvSpPr>
        <p:spPr/>
        <p:txBody>
          <a:bodyPr/>
          <a:lstStyle/>
          <a:p>
            <a:fld id="{8CDB0EE3-1F1F-48C1-99FD-94518985A30F}" type="datetimeFigureOut">
              <a:rPr lang="es-CO" smtClean="0"/>
              <a:t>20/10/2023</a:t>
            </a:fld>
            <a:endParaRPr lang="es-CO"/>
          </a:p>
        </p:txBody>
      </p:sp>
      <p:sp>
        <p:nvSpPr>
          <p:cNvPr id="5" name="Marcador de pie de página 4">
            <a:extLst>
              <a:ext uri="{FF2B5EF4-FFF2-40B4-BE49-F238E27FC236}">
                <a16:creationId xmlns:a16="http://schemas.microsoft.com/office/drawing/2014/main" id="{7CEF0A6F-B7D3-4635-B4F2-F477F6FE3BC8}"/>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AF994833-E932-BA69-B720-72E9EC7F4D4B}"/>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404524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282CA0-3438-8308-C905-2A50A1F1444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EFEE137B-97DD-AAA5-9CFD-DAC62942B9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93B2A74-1FDC-787E-15B4-5E3D092066B2}"/>
              </a:ext>
            </a:extLst>
          </p:cNvPr>
          <p:cNvSpPr>
            <a:spLocks noGrp="1"/>
          </p:cNvSpPr>
          <p:nvPr>
            <p:ph type="dt" sz="half" idx="10"/>
          </p:nvPr>
        </p:nvSpPr>
        <p:spPr/>
        <p:txBody>
          <a:bodyPr/>
          <a:lstStyle/>
          <a:p>
            <a:fld id="{8CDB0EE3-1F1F-48C1-99FD-94518985A30F}" type="datetimeFigureOut">
              <a:rPr lang="es-CO" smtClean="0"/>
              <a:t>20/10/2023</a:t>
            </a:fld>
            <a:endParaRPr lang="es-CO"/>
          </a:p>
        </p:txBody>
      </p:sp>
      <p:sp>
        <p:nvSpPr>
          <p:cNvPr id="5" name="Marcador de pie de página 4">
            <a:extLst>
              <a:ext uri="{FF2B5EF4-FFF2-40B4-BE49-F238E27FC236}">
                <a16:creationId xmlns:a16="http://schemas.microsoft.com/office/drawing/2014/main" id="{6E53DB7C-39C5-7CFF-0821-7BC2F48A9E5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38E5460-1EB3-03B2-34EC-BC0D2B8B9591}"/>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682431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3813A1-7428-8975-27C5-2385BE137F6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3ABDE21-779C-E54B-93D2-AFBB2E72D0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B22A67DF-B4AF-E080-D93C-093BC1FCA78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45307B8A-C92E-4BAF-FF05-6511E9A28F16}"/>
              </a:ext>
            </a:extLst>
          </p:cNvPr>
          <p:cNvSpPr>
            <a:spLocks noGrp="1"/>
          </p:cNvSpPr>
          <p:nvPr>
            <p:ph type="dt" sz="half" idx="10"/>
          </p:nvPr>
        </p:nvSpPr>
        <p:spPr/>
        <p:txBody>
          <a:bodyPr/>
          <a:lstStyle/>
          <a:p>
            <a:fld id="{8CDB0EE3-1F1F-48C1-99FD-94518985A30F}" type="datetimeFigureOut">
              <a:rPr lang="es-CO" smtClean="0"/>
              <a:t>20/10/2023</a:t>
            </a:fld>
            <a:endParaRPr lang="es-CO"/>
          </a:p>
        </p:txBody>
      </p:sp>
      <p:sp>
        <p:nvSpPr>
          <p:cNvPr id="6" name="Marcador de pie de página 5">
            <a:extLst>
              <a:ext uri="{FF2B5EF4-FFF2-40B4-BE49-F238E27FC236}">
                <a16:creationId xmlns:a16="http://schemas.microsoft.com/office/drawing/2014/main" id="{DC8FC668-747E-5A6C-573C-AB3874645E2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49DBAB61-8DD8-61A2-1214-8BD56AEAA477}"/>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773606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14691E-6828-090E-D622-E8484C81A54D}"/>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A5EED32A-5BF4-F6F3-F8C2-F746E2E786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8F3B0BF-6385-2318-2D43-4ADFB90A356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4E68A2AD-E877-C424-51F9-7814938ED7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C579EE4-87C3-8B6E-EAE9-88BE1A858BC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1A6087D4-F947-39CB-8A15-3129934EFFCA}"/>
              </a:ext>
            </a:extLst>
          </p:cNvPr>
          <p:cNvSpPr>
            <a:spLocks noGrp="1"/>
          </p:cNvSpPr>
          <p:nvPr>
            <p:ph type="dt" sz="half" idx="10"/>
          </p:nvPr>
        </p:nvSpPr>
        <p:spPr/>
        <p:txBody>
          <a:bodyPr/>
          <a:lstStyle/>
          <a:p>
            <a:fld id="{8CDB0EE3-1F1F-48C1-99FD-94518985A30F}" type="datetimeFigureOut">
              <a:rPr lang="es-CO" smtClean="0"/>
              <a:t>20/10/2023</a:t>
            </a:fld>
            <a:endParaRPr lang="es-CO"/>
          </a:p>
        </p:txBody>
      </p:sp>
      <p:sp>
        <p:nvSpPr>
          <p:cNvPr id="8" name="Marcador de pie de página 7">
            <a:extLst>
              <a:ext uri="{FF2B5EF4-FFF2-40B4-BE49-F238E27FC236}">
                <a16:creationId xmlns:a16="http://schemas.microsoft.com/office/drawing/2014/main" id="{33F18693-045B-C25A-47A1-90C790DD3A6A}"/>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6F24AB1B-64F1-DA99-901C-44C3041ECF17}"/>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334200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C7B722-1884-BFC4-A5F7-415BEDC415D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71FC028B-918A-5431-F39D-89526878467E}"/>
              </a:ext>
            </a:extLst>
          </p:cNvPr>
          <p:cNvSpPr>
            <a:spLocks noGrp="1"/>
          </p:cNvSpPr>
          <p:nvPr>
            <p:ph type="dt" sz="half" idx="10"/>
          </p:nvPr>
        </p:nvSpPr>
        <p:spPr/>
        <p:txBody>
          <a:bodyPr/>
          <a:lstStyle/>
          <a:p>
            <a:fld id="{8CDB0EE3-1F1F-48C1-99FD-94518985A30F}" type="datetimeFigureOut">
              <a:rPr lang="es-CO" smtClean="0"/>
              <a:t>20/10/2023</a:t>
            </a:fld>
            <a:endParaRPr lang="es-CO"/>
          </a:p>
        </p:txBody>
      </p:sp>
      <p:sp>
        <p:nvSpPr>
          <p:cNvPr id="4" name="Marcador de pie de página 3">
            <a:extLst>
              <a:ext uri="{FF2B5EF4-FFF2-40B4-BE49-F238E27FC236}">
                <a16:creationId xmlns:a16="http://schemas.microsoft.com/office/drawing/2014/main" id="{3CD91D61-80C8-1CF8-CAC7-ED18F9F42DF1}"/>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A7A7B586-67F3-0B02-C041-841AB1D6E8D6}"/>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3223066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D1FC84A-79D2-A2AD-5781-A8C811CE6093}"/>
              </a:ext>
            </a:extLst>
          </p:cNvPr>
          <p:cNvSpPr>
            <a:spLocks noGrp="1"/>
          </p:cNvSpPr>
          <p:nvPr>
            <p:ph type="dt" sz="half" idx="10"/>
          </p:nvPr>
        </p:nvSpPr>
        <p:spPr/>
        <p:txBody>
          <a:bodyPr/>
          <a:lstStyle/>
          <a:p>
            <a:fld id="{8CDB0EE3-1F1F-48C1-99FD-94518985A30F}" type="datetimeFigureOut">
              <a:rPr lang="es-CO" smtClean="0"/>
              <a:t>20/10/2023</a:t>
            </a:fld>
            <a:endParaRPr lang="es-CO"/>
          </a:p>
        </p:txBody>
      </p:sp>
      <p:sp>
        <p:nvSpPr>
          <p:cNvPr id="3" name="Marcador de pie de página 2">
            <a:extLst>
              <a:ext uri="{FF2B5EF4-FFF2-40B4-BE49-F238E27FC236}">
                <a16:creationId xmlns:a16="http://schemas.microsoft.com/office/drawing/2014/main" id="{D3690510-0DA1-9618-8F11-33555AD10960}"/>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4BF3FC29-2341-F9C4-8192-F0B56E757615}"/>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608048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FB537F-474A-44D9-3BA5-6B95B69AC9A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F94BBF7-CFA9-150D-1120-78F931FB17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F7591249-1586-E7DD-9F99-6E1D3DC058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D83DFA-421D-C44E-771A-4534341B2387}"/>
              </a:ext>
            </a:extLst>
          </p:cNvPr>
          <p:cNvSpPr>
            <a:spLocks noGrp="1"/>
          </p:cNvSpPr>
          <p:nvPr>
            <p:ph type="dt" sz="half" idx="10"/>
          </p:nvPr>
        </p:nvSpPr>
        <p:spPr/>
        <p:txBody>
          <a:bodyPr/>
          <a:lstStyle/>
          <a:p>
            <a:fld id="{8CDB0EE3-1F1F-48C1-99FD-94518985A30F}" type="datetimeFigureOut">
              <a:rPr lang="es-CO" smtClean="0"/>
              <a:t>20/10/2023</a:t>
            </a:fld>
            <a:endParaRPr lang="es-CO"/>
          </a:p>
        </p:txBody>
      </p:sp>
      <p:sp>
        <p:nvSpPr>
          <p:cNvPr id="6" name="Marcador de pie de página 5">
            <a:extLst>
              <a:ext uri="{FF2B5EF4-FFF2-40B4-BE49-F238E27FC236}">
                <a16:creationId xmlns:a16="http://schemas.microsoft.com/office/drawing/2014/main" id="{A6B33C01-7875-A7C6-6D79-ADBD56BEDCA4}"/>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38680D15-3E2B-B61E-59A9-EF3D029E3A95}"/>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068522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45C75C-196C-7941-6816-6884C9640B2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9ED78A0C-39FC-B695-195A-F91C1851D4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A2ED60EA-B3CF-666E-6B12-A52FF475F7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0C88266-96C7-A786-178B-0BAF75227786}"/>
              </a:ext>
            </a:extLst>
          </p:cNvPr>
          <p:cNvSpPr>
            <a:spLocks noGrp="1"/>
          </p:cNvSpPr>
          <p:nvPr>
            <p:ph type="dt" sz="half" idx="10"/>
          </p:nvPr>
        </p:nvSpPr>
        <p:spPr/>
        <p:txBody>
          <a:bodyPr/>
          <a:lstStyle/>
          <a:p>
            <a:fld id="{8CDB0EE3-1F1F-48C1-99FD-94518985A30F}" type="datetimeFigureOut">
              <a:rPr lang="es-CO" smtClean="0"/>
              <a:t>20/10/2023</a:t>
            </a:fld>
            <a:endParaRPr lang="es-CO"/>
          </a:p>
        </p:txBody>
      </p:sp>
      <p:sp>
        <p:nvSpPr>
          <p:cNvPr id="6" name="Marcador de pie de página 5">
            <a:extLst>
              <a:ext uri="{FF2B5EF4-FFF2-40B4-BE49-F238E27FC236}">
                <a16:creationId xmlns:a16="http://schemas.microsoft.com/office/drawing/2014/main" id="{2635E500-95AD-562A-C782-FAA82CA4466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13535AFF-4ED4-0B62-2DC2-11151D21E170}"/>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1824100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89ECED-1D4B-A2F1-B98C-7EA155BF696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5BDB0351-5BB7-02E5-4297-CE1D2B70622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70FB8CA-C5F6-A95B-FF1F-BEF9B61B78F9}"/>
              </a:ext>
            </a:extLst>
          </p:cNvPr>
          <p:cNvSpPr>
            <a:spLocks noGrp="1"/>
          </p:cNvSpPr>
          <p:nvPr>
            <p:ph type="dt" sz="half" idx="10"/>
          </p:nvPr>
        </p:nvSpPr>
        <p:spPr/>
        <p:txBody>
          <a:bodyPr/>
          <a:lstStyle/>
          <a:p>
            <a:fld id="{8CDB0EE3-1F1F-48C1-99FD-94518985A30F}" type="datetimeFigureOut">
              <a:rPr lang="es-CO" smtClean="0"/>
              <a:t>20/10/2023</a:t>
            </a:fld>
            <a:endParaRPr lang="es-CO"/>
          </a:p>
        </p:txBody>
      </p:sp>
      <p:sp>
        <p:nvSpPr>
          <p:cNvPr id="5" name="Marcador de pie de página 4">
            <a:extLst>
              <a:ext uri="{FF2B5EF4-FFF2-40B4-BE49-F238E27FC236}">
                <a16:creationId xmlns:a16="http://schemas.microsoft.com/office/drawing/2014/main" id="{44D99271-381F-BEB6-DD19-C8DE21AA728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BC70032-0230-9B78-8CD6-05E92DE0FC45}"/>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3528551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8252413-39CE-507F-50A2-A630F23C3C7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197FF41-65D3-F362-D399-8A05BB0D1AA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F90F125-EAB8-5297-B7C8-E49EBFBA12F3}"/>
              </a:ext>
            </a:extLst>
          </p:cNvPr>
          <p:cNvSpPr>
            <a:spLocks noGrp="1"/>
          </p:cNvSpPr>
          <p:nvPr>
            <p:ph type="dt" sz="half" idx="10"/>
          </p:nvPr>
        </p:nvSpPr>
        <p:spPr/>
        <p:txBody>
          <a:bodyPr/>
          <a:lstStyle/>
          <a:p>
            <a:fld id="{8CDB0EE3-1F1F-48C1-99FD-94518985A30F}" type="datetimeFigureOut">
              <a:rPr lang="es-CO" smtClean="0"/>
              <a:t>20/10/2023</a:t>
            </a:fld>
            <a:endParaRPr lang="es-CO"/>
          </a:p>
        </p:txBody>
      </p:sp>
      <p:sp>
        <p:nvSpPr>
          <p:cNvPr id="5" name="Marcador de pie de página 4">
            <a:extLst>
              <a:ext uri="{FF2B5EF4-FFF2-40B4-BE49-F238E27FC236}">
                <a16:creationId xmlns:a16="http://schemas.microsoft.com/office/drawing/2014/main" id="{D2BB3E1B-8C13-795B-3E4E-70AFC4AC8F6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4719069-3764-63F8-687A-858D6FEBDB32}"/>
              </a:ext>
            </a:extLst>
          </p:cNvPr>
          <p:cNvSpPr>
            <a:spLocks noGrp="1"/>
          </p:cNvSpPr>
          <p:nvPr>
            <p:ph type="sldNum" sz="quarter" idx="12"/>
          </p:nvPr>
        </p:nvSpPr>
        <p:spPr/>
        <p:txBody>
          <a:bodyPr/>
          <a:lstStyle/>
          <a:p>
            <a:fld id="{A88D51AE-0E21-4817-A200-093C2E8563DB}" type="slidenum">
              <a:rPr lang="es-CO" smtClean="0"/>
              <a:t>‹Nº›</a:t>
            </a:fld>
            <a:endParaRPr lang="es-CO"/>
          </a:p>
        </p:txBody>
      </p:sp>
    </p:spTree>
    <p:extLst>
      <p:ext uri="{BB962C8B-B14F-4D97-AF65-F5344CB8AC3E}">
        <p14:creationId xmlns:p14="http://schemas.microsoft.com/office/powerpoint/2010/main" val="2456029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5A749E9-477E-AF6B-7772-7BBC5E101D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64E8B8B0-5B12-18C2-49C8-085D9AB952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6F85364-89FA-A9C5-57A7-8E4874DEE4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DB0EE3-1F1F-48C1-99FD-94518985A30F}" type="datetimeFigureOut">
              <a:rPr lang="es-CO" smtClean="0"/>
              <a:t>20/10/2023</a:t>
            </a:fld>
            <a:endParaRPr lang="es-CO"/>
          </a:p>
        </p:txBody>
      </p:sp>
      <p:sp>
        <p:nvSpPr>
          <p:cNvPr id="5" name="Marcador de pie de página 4">
            <a:extLst>
              <a:ext uri="{FF2B5EF4-FFF2-40B4-BE49-F238E27FC236}">
                <a16:creationId xmlns:a16="http://schemas.microsoft.com/office/drawing/2014/main" id="{14FB1580-96AC-7548-E42A-800F241EB8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E532602D-D3F1-C68A-D0C4-837E059B07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8D51AE-0E21-4817-A200-093C2E8563DB}" type="slidenum">
              <a:rPr lang="es-CO" smtClean="0"/>
              <a:t>‹Nº›</a:t>
            </a:fld>
            <a:endParaRPr lang="es-CO"/>
          </a:p>
        </p:txBody>
      </p:sp>
    </p:spTree>
    <p:extLst>
      <p:ext uri="{BB962C8B-B14F-4D97-AF65-F5344CB8AC3E}">
        <p14:creationId xmlns:p14="http://schemas.microsoft.com/office/powerpoint/2010/main" val="1726566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instagram.com/fondo_bienestar_social_cgr/" TargetMode="External"/><Relationship Id="rId13" Type="http://schemas.openxmlformats.org/officeDocument/2006/relationships/image" Target="../media/image5.png"/><Relationship Id="rId18" Type="http://schemas.microsoft.com/office/2007/relationships/hdphoto" Target="../media/hdphoto4.wdp"/><Relationship Id="rId3" Type="http://schemas.openxmlformats.org/officeDocument/2006/relationships/image" Target="../media/image1.png"/><Relationship Id="rId21" Type="http://schemas.openxmlformats.org/officeDocument/2006/relationships/image" Target="../media/image9.png"/><Relationship Id="rId7" Type="http://schemas.openxmlformats.org/officeDocument/2006/relationships/image" Target="../media/image4.svg"/><Relationship Id="rId12" Type="http://schemas.microsoft.com/office/2007/relationships/hdphoto" Target="../media/hdphoto1.wdp"/><Relationship Id="rId17" Type="http://schemas.openxmlformats.org/officeDocument/2006/relationships/image" Target="../media/image7.png"/><Relationship Id="rId2" Type="http://schemas.openxmlformats.org/officeDocument/2006/relationships/hyperlink" Target="https://www.youtube.com/channel/UCqI1ZPYxuSfPLH1MKEZny4Q" TargetMode="External"/><Relationship Id="rId16" Type="http://schemas.microsoft.com/office/2007/relationships/hdphoto" Target="../media/hdphoto3.wdp"/><Relationship Id="rId20" Type="http://schemas.microsoft.com/office/2007/relationships/hdphoto" Target="../media/hdphoto5.wdp"/><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4.png"/><Relationship Id="rId5" Type="http://schemas.openxmlformats.org/officeDocument/2006/relationships/hyperlink" Target="https://www.facebook.com/profile.php?id=100084983405745" TargetMode="External"/><Relationship Id="rId15" Type="http://schemas.openxmlformats.org/officeDocument/2006/relationships/image" Target="../media/image6.png"/><Relationship Id="rId10" Type="http://schemas.openxmlformats.org/officeDocument/2006/relationships/image" Target="../media/image6.svg"/><Relationship Id="rId19" Type="http://schemas.openxmlformats.org/officeDocument/2006/relationships/image" Target="../media/image8.png"/><Relationship Id="rId4" Type="http://schemas.openxmlformats.org/officeDocument/2006/relationships/image" Target="../media/image2.svg"/><Relationship Id="rId9" Type="http://schemas.openxmlformats.org/officeDocument/2006/relationships/image" Target="../media/image3.png"/><Relationship Id="rId14" Type="http://schemas.microsoft.com/office/2007/relationships/hdphoto" Target="../media/hdphoto2.wdp"/><Relationship Id="rId22" Type="http://schemas.openxmlformats.org/officeDocument/2006/relationships/image" Target="../media/image13.sv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9.png"/><Relationship Id="rId4" Type="http://schemas.openxmlformats.org/officeDocument/2006/relationships/image" Target="../media/image16.svg"/></Relationships>
</file>

<file path=ppt/slides/_rels/slide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13.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6.svg"/><Relationship Id="rId7" Type="http://schemas.openxmlformats.org/officeDocument/2006/relationships/image" Target="../media/image13.jp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3.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6.svg"/><Relationship Id="rId7" Type="http://schemas.openxmlformats.org/officeDocument/2006/relationships/image" Target="../media/image16.jp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3.sv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hyperlink" Target="mailto:pqrsd@fbscgr.gov.co" TargetMode="External"/><Relationship Id="rId5" Type="http://schemas.openxmlformats.org/officeDocument/2006/relationships/image" Target="../media/image13.sv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693C5EED-37FB-C61C-BB78-4FD060AA0E31}"/>
              </a:ext>
            </a:extLst>
          </p:cNvPr>
          <p:cNvSpPr/>
          <p:nvPr/>
        </p:nvSpPr>
        <p:spPr>
          <a:xfrm>
            <a:off x="0" y="0"/>
            <a:ext cx="1751436"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6">
            <a:extLst>
              <a:ext uri="{FF2B5EF4-FFF2-40B4-BE49-F238E27FC236}">
                <a16:creationId xmlns:a16="http://schemas.microsoft.com/office/drawing/2014/main" id="{5CAF64DC-AA8D-E75A-C6F8-2AD2C94A313B}"/>
              </a:ext>
            </a:extLst>
          </p:cNvPr>
          <p:cNvSpPr/>
          <p:nvPr/>
        </p:nvSpPr>
        <p:spPr>
          <a:xfrm>
            <a:off x="0" y="1300766"/>
            <a:ext cx="1751436" cy="555723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FA5E845A-5873-9358-4042-73D25E670CEC}"/>
              </a:ext>
            </a:extLst>
          </p:cNvPr>
          <p:cNvSpPr/>
          <p:nvPr/>
        </p:nvSpPr>
        <p:spPr>
          <a:xfrm>
            <a:off x="0" y="2653049"/>
            <a:ext cx="1751436" cy="4204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Rectángulo 8">
            <a:extLst>
              <a:ext uri="{FF2B5EF4-FFF2-40B4-BE49-F238E27FC236}">
                <a16:creationId xmlns:a16="http://schemas.microsoft.com/office/drawing/2014/main" id="{0A5183A9-A5A0-A493-33E0-81F337A0798E}"/>
              </a:ext>
            </a:extLst>
          </p:cNvPr>
          <p:cNvSpPr/>
          <p:nvPr/>
        </p:nvSpPr>
        <p:spPr>
          <a:xfrm>
            <a:off x="0" y="4077730"/>
            <a:ext cx="1767909" cy="27802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9">
            <a:extLst>
              <a:ext uri="{FF2B5EF4-FFF2-40B4-BE49-F238E27FC236}">
                <a16:creationId xmlns:a16="http://schemas.microsoft.com/office/drawing/2014/main" id="{F5F4A81C-64C5-5F30-DB0B-E45E26C28590}"/>
              </a:ext>
            </a:extLst>
          </p:cNvPr>
          <p:cNvSpPr/>
          <p:nvPr/>
        </p:nvSpPr>
        <p:spPr>
          <a:xfrm>
            <a:off x="0" y="5449330"/>
            <a:ext cx="1767909" cy="140867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C58F43BC-10D0-2C29-6EFC-EEF1C248E495}"/>
              </a:ext>
            </a:extLst>
          </p:cNvPr>
          <p:cNvSpPr/>
          <p:nvPr/>
        </p:nvSpPr>
        <p:spPr>
          <a:xfrm>
            <a:off x="1751436" y="6284890"/>
            <a:ext cx="10440564" cy="573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CuadroTexto 17">
            <a:extLst>
              <a:ext uri="{FF2B5EF4-FFF2-40B4-BE49-F238E27FC236}">
                <a16:creationId xmlns:a16="http://schemas.microsoft.com/office/drawing/2014/main" id="{4A5C6ED1-251B-57A0-181B-5C53DCA25271}"/>
              </a:ext>
            </a:extLst>
          </p:cNvPr>
          <p:cNvSpPr txBox="1"/>
          <p:nvPr/>
        </p:nvSpPr>
        <p:spPr>
          <a:xfrm>
            <a:off x="8730435" y="6378796"/>
            <a:ext cx="1806328" cy="369332"/>
          </a:xfrm>
          <a:prstGeom prst="rect">
            <a:avLst/>
          </a:prstGeom>
          <a:noFill/>
        </p:spPr>
        <p:txBody>
          <a:bodyPr wrap="none" rtlCol="0">
            <a:spAutoFit/>
          </a:bodyPr>
          <a:lstStyle/>
          <a:p>
            <a:r>
              <a:rPr lang="es-ES" dirty="0">
                <a:solidFill>
                  <a:schemeClr val="bg1">
                    <a:lumMod val="50000"/>
                  </a:schemeClr>
                </a:solidFill>
              </a:rPr>
              <a:t>#SomosBienestar</a:t>
            </a:r>
            <a:endParaRPr lang="es-CO" dirty="0">
              <a:solidFill>
                <a:schemeClr val="bg1">
                  <a:lumMod val="50000"/>
                </a:schemeClr>
              </a:solidFill>
            </a:endParaRPr>
          </a:p>
        </p:txBody>
      </p:sp>
      <p:pic>
        <p:nvPicPr>
          <p:cNvPr id="21" name="Gráfico 20">
            <a:hlinkClick r:id="rId2"/>
            <a:extLst>
              <a:ext uri="{FF2B5EF4-FFF2-40B4-BE49-F238E27FC236}">
                <a16:creationId xmlns:a16="http://schemas.microsoft.com/office/drawing/2014/main" id="{3B74CCDC-8A08-CF0F-E8ED-948B55DF9DE7}"/>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0553236" y="6378796"/>
            <a:ext cx="369332" cy="369332"/>
          </a:xfrm>
          <a:prstGeom prst="rect">
            <a:avLst/>
          </a:prstGeom>
        </p:spPr>
      </p:pic>
      <p:pic>
        <p:nvPicPr>
          <p:cNvPr id="23" name="Gráfico 22">
            <a:hlinkClick r:id="rId5"/>
            <a:extLst>
              <a:ext uri="{FF2B5EF4-FFF2-40B4-BE49-F238E27FC236}">
                <a16:creationId xmlns:a16="http://schemas.microsoft.com/office/drawing/2014/main" id="{080E258A-32F8-AE25-861E-44BD3A186DF0}"/>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11002491" y="6378196"/>
            <a:ext cx="347394" cy="347394"/>
          </a:xfrm>
          <a:prstGeom prst="rect">
            <a:avLst/>
          </a:prstGeom>
        </p:spPr>
      </p:pic>
      <p:pic>
        <p:nvPicPr>
          <p:cNvPr id="25" name="Gráfico 24">
            <a:hlinkClick r:id="rId8"/>
            <a:extLst>
              <a:ext uri="{FF2B5EF4-FFF2-40B4-BE49-F238E27FC236}">
                <a16:creationId xmlns:a16="http://schemas.microsoft.com/office/drawing/2014/main" id="{7237B66B-D252-7BD0-48AF-AB31B617C54B}"/>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11429808" y="6374024"/>
            <a:ext cx="347394" cy="347394"/>
          </a:xfrm>
          <a:prstGeom prst="rect">
            <a:avLst/>
          </a:prstGeom>
        </p:spPr>
      </p:pic>
      <p:sp>
        <p:nvSpPr>
          <p:cNvPr id="55" name="CuadroTexto 54">
            <a:extLst>
              <a:ext uri="{FF2B5EF4-FFF2-40B4-BE49-F238E27FC236}">
                <a16:creationId xmlns:a16="http://schemas.microsoft.com/office/drawing/2014/main" id="{51ECAD06-8079-C8D4-6C1C-2E1EB0E1602D}"/>
              </a:ext>
            </a:extLst>
          </p:cNvPr>
          <p:cNvSpPr txBox="1"/>
          <p:nvPr/>
        </p:nvSpPr>
        <p:spPr>
          <a:xfrm>
            <a:off x="293672" y="980361"/>
            <a:ext cx="1073820" cy="369332"/>
          </a:xfrm>
          <a:prstGeom prst="rect">
            <a:avLst/>
          </a:prstGeom>
          <a:noFill/>
        </p:spPr>
        <p:txBody>
          <a:bodyPr wrap="none" rtlCol="0">
            <a:spAutoFit/>
          </a:bodyPr>
          <a:lstStyle/>
          <a:p>
            <a:r>
              <a:rPr lang="es-ES" dirty="0">
                <a:solidFill>
                  <a:schemeClr val="bg1"/>
                </a:solidFill>
              </a:rPr>
              <a:t>Cesantías</a:t>
            </a:r>
            <a:endParaRPr lang="es-CO" dirty="0">
              <a:solidFill>
                <a:schemeClr val="bg1"/>
              </a:solidFill>
            </a:endParaRPr>
          </a:p>
        </p:txBody>
      </p:sp>
      <p:sp>
        <p:nvSpPr>
          <p:cNvPr id="56" name="CuadroTexto 55">
            <a:extLst>
              <a:ext uri="{FF2B5EF4-FFF2-40B4-BE49-F238E27FC236}">
                <a16:creationId xmlns:a16="http://schemas.microsoft.com/office/drawing/2014/main" id="{6963011F-B3AF-9C26-9466-128E7A3B1EB7}"/>
              </a:ext>
            </a:extLst>
          </p:cNvPr>
          <p:cNvSpPr txBox="1"/>
          <p:nvPr/>
        </p:nvSpPr>
        <p:spPr>
          <a:xfrm>
            <a:off x="315780" y="2344380"/>
            <a:ext cx="1067343" cy="369332"/>
          </a:xfrm>
          <a:prstGeom prst="rect">
            <a:avLst/>
          </a:prstGeom>
          <a:noFill/>
        </p:spPr>
        <p:txBody>
          <a:bodyPr wrap="none" rtlCol="0">
            <a:spAutoFit/>
          </a:bodyPr>
          <a:lstStyle/>
          <a:p>
            <a:r>
              <a:rPr lang="es-ES" dirty="0">
                <a:solidFill>
                  <a:schemeClr val="bg1"/>
                </a:solidFill>
              </a:rPr>
              <a:t>Bienestar</a:t>
            </a:r>
            <a:endParaRPr lang="es-CO" dirty="0">
              <a:solidFill>
                <a:schemeClr val="bg1"/>
              </a:solidFill>
            </a:endParaRPr>
          </a:p>
        </p:txBody>
      </p:sp>
      <p:sp>
        <p:nvSpPr>
          <p:cNvPr id="57" name="CuadroTexto 56">
            <a:extLst>
              <a:ext uri="{FF2B5EF4-FFF2-40B4-BE49-F238E27FC236}">
                <a16:creationId xmlns:a16="http://schemas.microsoft.com/office/drawing/2014/main" id="{91ECF216-2CDC-8325-11D6-855E24847DBA}"/>
              </a:ext>
            </a:extLst>
          </p:cNvPr>
          <p:cNvSpPr txBox="1"/>
          <p:nvPr/>
        </p:nvSpPr>
        <p:spPr>
          <a:xfrm>
            <a:off x="324142" y="3659544"/>
            <a:ext cx="1137940" cy="369332"/>
          </a:xfrm>
          <a:prstGeom prst="rect">
            <a:avLst/>
          </a:prstGeom>
          <a:noFill/>
        </p:spPr>
        <p:txBody>
          <a:bodyPr wrap="none" rtlCol="0">
            <a:spAutoFit/>
          </a:bodyPr>
          <a:lstStyle/>
          <a:p>
            <a:r>
              <a:rPr lang="es-ES" dirty="0">
                <a:solidFill>
                  <a:schemeClr val="bg1"/>
                </a:solidFill>
              </a:rPr>
              <a:t>Educación</a:t>
            </a:r>
            <a:endParaRPr lang="es-CO" dirty="0">
              <a:solidFill>
                <a:schemeClr val="bg1"/>
              </a:solidFill>
            </a:endParaRPr>
          </a:p>
        </p:txBody>
      </p:sp>
      <p:sp>
        <p:nvSpPr>
          <p:cNvPr id="58" name="CuadroTexto 57">
            <a:extLst>
              <a:ext uri="{FF2B5EF4-FFF2-40B4-BE49-F238E27FC236}">
                <a16:creationId xmlns:a16="http://schemas.microsoft.com/office/drawing/2014/main" id="{C3B93BF3-8941-DF36-9670-FD50F474E076}"/>
              </a:ext>
            </a:extLst>
          </p:cNvPr>
          <p:cNvSpPr txBox="1"/>
          <p:nvPr/>
        </p:nvSpPr>
        <p:spPr>
          <a:xfrm>
            <a:off x="393851" y="5116658"/>
            <a:ext cx="871905" cy="369332"/>
          </a:xfrm>
          <a:prstGeom prst="rect">
            <a:avLst/>
          </a:prstGeom>
          <a:noFill/>
        </p:spPr>
        <p:txBody>
          <a:bodyPr wrap="none" rtlCol="0">
            <a:spAutoFit/>
          </a:bodyPr>
          <a:lstStyle/>
          <a:p>
            <a:r>
              <a:rPr lang="es-ES" dirty="0">
                <a:solidFill>
                  <a:schemeClr val="bg1"/>
                </a:solidFill>
              </a:rPr>
              <a:t>Crédito</a:t>
            </a:r>
            <a:endParaRPr lang="es-CO" dirty="0">
              <a:solidFill>
                <a:schemeClr val="bg1"/>
              </a:solidFill>
            </a:endParaRPr>
          </a:p>
        </p:txBody>
      </p:sp>
      <p:sp>
        <p:nvSpPr>
          <p:cNvPr id="59" name="CuadroTexto 58">
            <a:extLst>
              <a:ext uri="{FF2B5EF4-FFF2-40B4-BE49-F238E27FC236}">
                <a16:creationId xmlns:a16="http://schemas.microsoft.com/office/drawing/2014/main" id="{F4138147-1849-A48D-8242-847FA7FEE3F8}"/>
              </a:ext>
            </a:extLst>
          </p:cNvPr>
          <p:cNvSpPr txBox="1"/>
          <p:nvPr/>
        </p:nvSpPr>
        <p:spPr>
          <a:xfrm>
            <a:off x="579367" y="6451138"/>
            <a:ext cx="697627" cy="369332"/>
          </a:xfrm>
          <a:prstGeom prst="rect">
            <a:avLst/>
          </a:prstGeom>
          <a:noFill/>
        </p:spPr>
        <p:txBody>
          <a:bodyPr wrap="none" rtlCol="0">
            <a:spAutoFit/>
          </a:bodyPr>
          <a:lstStyle/>
          <a:p>
            <a:r>
              <a:rPr lang="es-ES" dirty="0">
                <a:solidFill>
                  <a:schemeClr val="bg1"/>
                </a:solidFill>
              </a:rPr>
              <a:t>Salud</a:t>
            </a:r>
            <a:endParaRPr lang="es-CO" dirty="0">
              <a:solidFill>
                <a:schemeClr val="bg1"/>
              </a:solidFill>
            </a:endParaRPr>
          </a:p>
        </p:txBody>
      </p:sp>
      <p:sp>
        <p:nvSpPr>
          <p:cNvPr id="19" name="CuadroTexto 18">
            <a:extLst>
              <a:ext uri="{FF2B5EF4-FFF2-40B4-BE49-F238E27FC236}">
                <a16:creationId xmlns:a16="http://schemas.microsoft.com/office/drawing/2014/main" id="{CDF4F93D-153D-DA4F-1643-0504B0E4E11E}"/>
              </a:ext>
            </a:extLst>
          </p:cNvPr>
          <p:cNvSpPr txBox="1"/>
          <p:nvPr/>
        </p:nvSpPr>
        <p:spPr>
          <a:xfrm>
            <a:off x="1831359" y="6378796"/>
            <a:ext cx="1914050" cy="369332"/>
          </a:xfrm>
          <a:prstGeom prst="rect">
            <a:avLst/>
          </a:prstGeom>
          <a:noFill/>
        </p:spPr>
        <p:txBody>
          <a:bodyPr wrap="none" rtlCol="0">
            <a:spAutoFit/>
          </a:bodyPr>
          <a:lstStyle/>
          <a:p>
            <a:r>
              <a:rPr lang="es-ES" dirty="0">
                <a:solidFill>
                  <a:schemeClr val="bg1">
                    <a:lumMod val="50000"/>
                  </a:schemeClr>
                </a:solidFill>
              </a:rPr>
              <a:t>www.fbscgr.gov.co</a:t>
            </a:r>
            <a:endParaRPr lang="es-CO" dirty="0">
              <a:solidFill>
                <a:schemeClr val="bg1">
                  <a:lumMod val="50000"/>
                </a:schemeClr>
              </a:solidFill>
            </a:endParaRPr>
          </a:p>
        </p:txBody>
      </p:sp>
      <p:pic>
        <p:nvPicPr>
          <p:cNvPr id="2" name="Imagen 1">
            <a:extLst>
              <a:ext uri="{FF2B5EF4-FFF2-40B4-BE49-F238E27FC236}">
                <a16:creationId xmlns:a16="http://schemas.microsoft.com/office/drawing/2014/main" id="{B25BE35F-E3BD-0DE9-261E-0E8D6F9E51BC}"/>
              </a:ext>
            </a:extLst>
          </p:cNvPr>
          <p:cNvPicPr>
            <a:picLocks noChangeAspect="1"/>
          </p:cNvPicPr>
          <p:nvPr/>
        </p:nvPicPr>
        <p:blipFill>
          <a:blip r:embed="rId11" cstate="hqprint">
            <a:lum bright="70000" contrast="-70000"/>
            <a:extLst>
              <a:ext uri="{BEBA8EAE-BF5A-486C-A8C5-ECC9F3942E4B}">
                <a14:imgProps xmlns:a14="http://schemas.microsoft.com/office/drawing/2010/main">
                  <a14:imgLayer r:embed="rId12">
                    <a14:imgEffect>
                      <a14:artisticPhotocopy/>
                    </a14:imgEffect>
                  </a14:imgLayer>
                </a14:imgProps>
              </a:ext>
              <a:ext uri="{28A0092B-C50C-407E-A947-70E740481C1C}">
                <a14:useLocalDpi xmlns:a14="http://schemas.microsoft.com/office/drawing/2010/main" val="0"/>
              </a:ext>
            </a:extLst>
          </a:blip>
          <a:stretch>
            <a:fillRect/>
          </a:stretch>
        </p:blipFill>
        <p:spPr>
          <a:xfrm>
            <a:off x="477541" y="5617928"/>
            <a:ext cx="840259" cy="840259"/>
          </a:xfrm>
          <a:prstGeom prst="rect">
            <a:avLst/>
          </a:prstGeom>
        </p:spPr>
      </p:pic>
      <p:pic>
        <p:nvPicPr>
          <p:cNvPr id="3" name="Imagen 2">
            <a:extLst>
              <a:ext uri="{FF2B5EF4-FFF2-40B4-BE49-F238E27FC236}">
                <a16:creationId xmlns:a16="http://schemas.microsoft.com/office/drawing/2014/main" id="{8DE9088F-F300-16C3-ED65-8F4EA1B84C2C}"/>
              </a:ext>
            </a:extLst>
          </p:cNvPr>
          <p:cNvPicPr>
            <a:picLocks noChangeAspect="1"/>
          </p:cNvPicPr>
          <p:nvPr/>
        </p:nvPicPr>
        <p:blipFill>
          <a:blip r:embed="rId13" cstate="hqprint">
            <a:lum bright="70000" contrast="-70000"/>
            <a:extLst>
              <a:ext uri="{BEBA8EAE-BF5A-486C-A8C5-ECC9F3942E4B}">
                <a14:imgProps xmlns:a14="http://schemas.microsoft.com/office/drawing/2010/main">
                  <a14:imgLayer r:embed="rId14">
                    <a14:imgEffect>
                      <a14:artisticPhotocopy/>
                    </a14:imgEffect>
                  </a14:imgLayer>
                </a14:imgProps>
              </a:ext>
              <a:ext uri="{28A0092B-C50C-407E-A947-70E740481C1C}">
                <a14:useLocalDpi xmlns:a14="http://schemas.microsoft.com/office/drawing/2010/main" val="0"/>
              </a:ext>
            </a:extLst>
          </a:blip>
          <a:stretch>
            <a:fillRect/>
          </a:stretch>
        </p:blipFill>
        <p:spPr>
          <a:xfrm>
            <a:off x="300577" y="92833"/>
            <a:ext cx="965179" cy="965179"/>
          </a:xfrm>
          <a:prstGeom prst="rect">
            <a:avLst/>
          </a:prstGeom>
        </p:spPr>
      </p:pic>
      <p:pic>
        <p:nvPicPr>
          <p:cNvPr id="4" name="Imagen 3">
            <a:extLst>
              <a:ext uri="{FF2B5EF4-FFF2-40B4-BE49-F238E27FC236}">
                <a16:creationId xmlns:a16="http://schemas.microsoft.com/office/drawing/2014/main" id="{78F82D94-744D-1EB0-F3D3-F3EC378E1356}"/>
              </a:ext>
            </a:extLst>
          </p:cNvPr>
          <p:cNvPicPr>
            <a:picLocks noChangeAspect="1"/>
          </p:cNvPicPr>
          <p:nvPr/>
        </p:nvPicPr>
        <p:blipFill>
          <a:blip r:embed="rId15" cstate="hqprint">
            <a:lum bright="70000" contrast="-70000"/>
            <a:extLst>
              <a:ext uri="{BEBA8EAE-BF5A-486C-A8C5-ECC9F3942E4B}">
                <a14:imgProps xmlns:a14="http://schemas.microsoft.com/office/drawing/2010/main">
                  <a14:imgLayer r:embed="rId16">
                    <a14:imgEffect>
                      <a14:artisticPhotocopy/>
                    </a14:imgEffect>
                  </a14:imgLayer>
                </a14:imgProps>
              </a:ext>
              <a:ext uri="{28A0092B-C50C-407E-A947-70E740481C1C}">
                <a14:useLocalDpi xmlns:a14="http://schemas.microsoft.com/office/drawing/2010/main" val="0"/>
              </a:ext>
            </a:extLst>
          </a:blip>
          <a:stretch>
            <a:fillRect/>
          </a:stretch>
        </p:blipFill>
        <p:spPr>
          <a:xfrm>
            <a:off x="324142" y="2744447"/>
            <a:ext cx="1012879" cy="1012879"/>
          </a:xfrm>
          <a:prstGeom prst="rect">
            <a:avLst/>
          </a:prstGeom>
        </p:spPr>
      </p:pic>
      <p:pic>
        <p:nvPicPr>
          <p:cNvPr id="5" name="Imagen 4">
            <a:extLst>
              <a:ext uri="{FF2B5EF4-FFF2-40B4-BE49-F238E27FC236}">
                <a16:creationId xmlns:a16="http://schemas.microsoft.com/office/drawing/2014/main" id="{3BD78B4F-3708-BD4E-C342-7A0F979882D1}"/>
              </a:ext>
            </a:extLst>
          </p:cNvPr>
          <p:cNvPicPr>
            <a:picLocks noChangeAspect="1"/>
          </p:cNvPicPr>
          <p:nvPr/>
        </p:nvPicPr>
        <p:blipFill>
          <a:blip r:embed="rId17" cstate="hqprint">
            <a:lum bright="70000" contrast="-70000"/>
            <a:extLst>
              <a:ext uri="{BEBA8EAE-BF5A-486C-A8C5-ECC9F3942E4B}">
                <a14:imgProps xmlns:a14="http://schemas.microsoft.com/office/drawing/2010/main">
                  <a14:imgLayer r:embed="rId18">
                    <a14:imgEffect>
                      <a14:artisticPhotocopy/>
                    </a14:imgEffect>
                  </a14:imgLayer>
                </a14:imgProps>
              </a:ext>
              <a:ext uri="{28A0092B-C50C-407E-A947-70E740481C1C}">
                <a14:useLocalDpi xmlns:a14="http://schemas.microsoft.com/office/drawing/2010/main" val="0"/>
              </a:ext>
            </a:extLst>
          </a:blip>
          <a:stretch>
            <a:fillRect/>
          </a:stretch>
        </p:blipFill>
        <p:spPr>
          <a:xfrm>
            <a:off x="321022" y="4144461"/>
            <a:ext cx="1073654" cy="1073654"/>
          </a:xfrm>
          <a:prstGeom prst="rect">
            <a:avLst/>
          </a:prstGeom>
        </p:spPr>
      </p:pic>
      <p:pic>
        <p:nvPicPr>
          <p:cNvPr id="11" name="Imagen 10">
            <a:extLst>
              <a:ext uri="{FF2B5EF4-FFF2-40B4-BE49-F238E27FC236}">
                <a16:creationId xmlns:a16="http://schemas.microsoft.com/office/drawing/2014/main" id="{6453F9D8-1171-38D3-1D7D-CEB8AF5DD82C}"/>
              </a:ext>
            </a:extLst>
          </p:cNvPr>
          <p:cNvPicPr>
            <a:picLocks noChangeAspect="1"/>
          </p:cNvPicPr>
          <p:nvPr/>
        </p:nvPicPr>
        <p:blipFill>
          <a:blip r:embed="rId19" cstate="hqprint">
            <a:lum bright="70000" contrast="-70000"/>
            <a:extLst>
              <a:ext uri="{BEBA8EAE-BF5A-486C-A8C5-ECC9F3942E4B}">
                <a14:imgProps xmlns:a14="http://schemas.microsoft.com/office/drawing/2010/main">
                  <a14:imgLayer r:embed="rId20">
                    <a14:imgEffect>
                      <a14:artisticPhotocopy/>
                    </a14:imgEffect>
                  </a14:imgLayer>
                </a14:imgProps>
              </a:ext>
              <a:ext uri="{28A0092B-C50C-407E-A947-70E740481C1C}">
                <a14:useLocalDpi xmlns:a14="http://schemas.microsoft.com/office/drawing/2010/main" val="0"/>
              </a:ext>
            </a:extLst>
          </a:blip>
          <a:stretch>
            <a:fillRect/>
          </a:stretch>
        </p:blipFill>
        <p:spPr>
          <a:xfrm>
            <a:off x="340465" y="1370542"/>
            <a:ext cx="988236" cy="988236"/>
          </a:xfrm>
          <a:prstGeom prst="rect">
            <a:avLst/>
          </a:prstGeom>
        </p:spPr>
      </p:pic>
      <p:pic>
        <p:nvPicPr>
          <p:cNvPr id="17" name="Gráfico 16">
            <a:extLst>
              <a:ext uri="{FF2B5EF4-FFF2-40B4-BE49-F238E27FC236}">
                <a16:creationId xmlns:a16="http://schemas.microsoft.com/office/drawing/2014/main" id="{740296E7-3DED-7B6A-7FA7-E736D2C876A0}"/>
              </a:ext>
            </a:extLst>
          </p:cNvPr>
          <p:cNvPicPr>
            <a:picLocks noChangeAspect="1"/>
          </p:cNvPicPr>
          <p:nvPr/>
        </p:nvPicPr>
        <p:blipFill>
          <a:blip r:embed="rId21">
            <a:extLst>
              <a:ext uri="{96DAC541-7B7A-43D3-8B79-37D633B846F1}">
                <asvg:svgBlip xmlns="" xmlns:asvg="http://schemas.microsoft.com/office/drawing/2016/SVG/main" r:embed="rId22"/>
              </a:ext>
            </a:extLst>
          </a:blip>
          <a:stretch>
            <a:fillRect/>
          </a:stretch>
        </p:blipFill>
        <p:spPr>
          <a:xfrm>
            <a:off x="7612483" y="379386"/>
            <a:ext cx="4042232" cy="947252"/>
          </a:xfrm>
          <a:prstGeom prst="rect">
            <a:avLst/>
          </a:prstGeom>
        </p:spPr>
      </p:pic>
      <p:sp>
        <p:nvSpPr>
          <p:cNvPr id="24" name="CuadroTexto 23"/>
          <p:cNvSpPr txBox="1"/>
          <p:nvPr/>
        </p:nvSpPr>
        <p:spPr>
          <a:xfrm>
            <a:off x="4342996" y="2281390"/>
            <a:ext cx="4778410" cy="3416320"/>
          </a:xfrm>
          <a:prstGeom prst="rect">
            <a:avLst/>
          </a:prstGeom>
          <a:noFill/>
        </p:spPr>
        <p:txBody>
          <a:bodyPr wrap="square" rtlCol="0">
            <a:spAutoFit/>
          </a:bodyPr>
          <a:lstStyle/>
          <a:p>
            <a:pPr algn="ctr"/>
            <a:r>
              <a:rPr lang="es-CO" sz="3200" b="1" smtClean="0">
                <a:solidFill>
                  <a:schemeClr val="accent1">
                    <a:lumMod val="75000"/>
                  </a:schemeClr>
                </a:solidFill>
              </a:rPr>
              <a:t>INFORME DE PETICIONES, QUEJAS, RECLAMOS, DENUNCIAS Y SUGERENCIAS POR TIPO (PQRSD)</a:t>
            </a:r>
          </a:p>
          <a:p>
            <a:endParaRPr lang="es-CO" sz="2800" b="1" smtClean="0">
              <a:solidFill>
                <a:schemeClr val="accent1">
                  <a:lumMod val="75000"/>
                </a:schemeClr>
              </a:solidFill>
            </a:endParaRPr>
          </a:p>
          <a:p>
            <a:r>
              <a:rPr lang="es-CO" sz="2800" b="1" smtClean="0">
                <a:solidFill>
                  <a:schemeClr val="accent1">
                    <a:lumMod val="75000"/>
                  </a:schemeClr>
                </a:solidFill>
              </a:rPr>
              <a:t> </a:t>
            </a:r>
            <a:endParaRPr lang="es-CO" sz="1400" dirty="0"/>
          </a:p>
        </p:txBody>
      </p:sp>
      <p:sp>
        <p:nvSpPr>
          <p:cNvPr id="26" name="CuadroTexto 25"/>
          <p:cNvSpPr txBox="1"/>
          <p:nvPr/>
        </p:nvSpPr>
        <p:spPr>
          <a:xfrm>
            <a:off x="5985505" y="4944645"/>
            <a:ext cx="1582036" cy="584775"/>
          </a:xfrm>
          <a:prstGeom prst="rect">
            <a:avLst/>
          </a:prstGeom>
          <a:noFill/>
        </p:spPr>
        <p:txBody>
          <a:bodyPr wrap="none" rtlCol="0">
            <a:spAutoFit/>
          </a:bodyPr>
          <a:lstStyle/>
          <a:p>
            <a:pPr algn="ctr"/>
            <a:r>
              <a:rPr lang="es-MX" sz="1600" dirty="0" smtClean="0">
                <a:solidFill>
                  <a:schemeClr val="accent1">
                    <a:lumMod val="75000"/>
                  </a:schemeClr>
                </a:solidFill>
              </a:rPr>
              <a:t>Tercer Trimestre </a:t>
            </a:r>
          </a:p>
          <a:p>
            <a:pPr algn="ctr"/>
            <a:r>
              <a:rPr lang="es-MX" sz="1600" dirty="0" smtClean="0">
                <a:solidFill>
                  <a:schemeClr val="accent1">
                    <a:lumMod val="75000"/>
                  </a:schemeClr>
                </a:solidFill>
              </a:rPr>
              <a:t>2023</a:t>
            </a:r>
            <a:endParaRPr lang="es-CO" sz="1600" dirty="0">
              <a:solidFill>
                <a:schemeClr val="accent1">
                  <a:lumMod val="75000"/>
                </a:schemeClr>
              </a:solidFill>
            </a:endParaRPr>
          </a:p>
        </p:txBody>
      </p:sp>
    </p:spTree>
    <p:extLst>
      <p:ext uri="{BB962C8B-B14F-4D97-AF65-F5344CB8AC3E}">
        <p14:creationId xmlns:p14="http://schemas.microsoft.com/office/powerpoint/2010/main" val="954145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FCDA096-99DB-DDCD-C626-51B6496663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239979" cy="6887959"/>
          </a:xfrm>
          <a:prstGeom prst="rect">
            <a:avLst/>
          </a:prstGeom>
        </p:spPr>
      </p:pic>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pic>
        <p:nvPicPr>
          <p:cNvPr id="5" name="Gráfico 4">
            <a:extLst>
              <a:ext uri="{FF2B5EF4-FFF2-40B4-BE49-F238E27FC236}">
                <a16:creationId xmlns:a16="http://schemas.microsoft.com/office/drawing/2014/main" id="{F517F595-79BD-8838-D526-E6A8F2C18304}"/>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8928545" y="353514"/>
            <a:ext cx="2674960" cy="626847"/>
          </a:xfrm>
          <a:prstGeom prst="rect">
            <a:avLst/>
          </a:prstGeom>
        </p:spPr>
      </p:pic>
      <p:sp>
        <p:nvSpPr>
          <p:cNvPr id="10" name="CuadroTexto 9"/>
          <p:cNvSpPr txBox="1"/>
          <p:nvPr/>
        </p:nvSpPr>
        <p:spPr>
          <a:xfrm>
            <a:off x="5347661" y="1322548"/>
            <a:ext cx="4918364" cy="523220"/>
          </a:xfrm>
          <a:prstGeom prst="rect">
            <a:avLst/>
          </a:prstGeom>
          <a:noFill/>
        </p:spPr>
        <p:txBody>
          <a:bodyPr wrap="square" rtlCol="0">
            <a:spAutoFit/>
          </a:bodyPr>
          <a:lstStyle/>
          <a:p>
            <a:pPr algn="ctr"/>
            <a:r>
              <a:rPr lang="es-MX" sz="2800" b="1" dirty="0" smtClean="0">
                <a:solidFill>
                  <a:schemeClr val="accent1">
                    <a:lumMod val="75000"/>
                  </a:schemeClr>
                </a:solidFill>
              </a:rPr>
              <a:t>INTRODUCCION</a:t>
            </a:r>
            <a:r>
              <a:rPr lang="es-MX" sz="2000" b="1" dirty="0" smtClean="0">
                <a:solidFill>
                  <a:schemeClr val="accent1">
                    <a:lumMod val="75000"/>
                  </a:schemeClr>
                </a:solidFill>
              </a:rPr>
              <a:t> </a:t>
            </a:r>
            <a:endParaRPr lang="es-CO" sz="2000" b="1" dirty="0">
              <a:solidFill>
                <a:schemeClr val="accent1">
                  <a:lumMod val="75000"/>
                </a:schemeClr>
              </a:solidFill>
            </a:endParaRPr>
          </a:p>
        </p:txBody>
      </p:sp>
      <p:sp>
        <p:nvSpPr>
          <p:cNvPr id="11" name="CuadroTexto 10"/>
          <p:cNvSpPr txBox="1"/>
          <p:nvPr/>
        </p:nvSpPr>
        <p:spPr>
          <a:xfrm>
            <a:off x="4436242" y="2246624"/>
            <a:ext cx="7031557" cy="3354765"/>
          </a:xfrm>
          <a:prstGeom prst="rect">
            <a:avLst/>
          </a:prstGeom>
          <a:noFill/>
        </p:spPr>
        <p:txBody>
          <a:bodyPr wrap="square" rtlCol="0">
            <a:spAutoFit/>
          </a:bodyPr>
          <a:lstStyle/>
          <a:p>
            <a:pPr algn="ctr"/>
            <a:r>
              <a:rPr lang="es-MX" sz="1400" dirty="0" smtClean="0">
                <a:solidFill>
                  <a:schemeClr val="tx1">
                    <a:lumMod val="65000"/>
                    <a:lumOff val="35000"/>
                  </a:schemeClr>
                </a:solidFill>
              </a:rPr>
              <a:t>El </a:t>
            </a:r>
            <a:r>
              <a:rPr lang="es-MX" sz="1400" dirty="0">
                <a:solidFill>
                  <a:schemeClr val="tx1">
                    <a:lumMod val="65000"/>
                    <a:lumOff val="35000"/>
                  </a:schemeClr>
                </a:solidFill>
              </a:rPr>
              <a:t>presente informe corresponde a la solicitud y seguimiento de las Peticiones, Quejas, Reclamos, Sugerencias y Denuncias (PQRSD) recibidas y atendidas por los diferentes grupos de trabajo del Fondo de Bienestar Social de la Contraloría General de la República (FBSCGR) durante el periodo comprendido entre el 1° de enero al </a:t>
            </a:r>
            <a:r>
              <a:rPr lang="es-MX" sz="1400" dirty="0" smtClean="0">
                <a:solidFill>
                  <a:schemeClr val="tx1">
                    <a:lumMod val="65000"/>
                    <a:lumOff val="35000"/>
                  </a:schemeClr>
                </a:solidFill>
              </a:rPr>
              <a:t>30 de septiembre de </a:t>
            </a:r>
            <a:r>
              <a:rPr lang="es-MX" sz="1400" dirty="0">
                <a:solidFill>
                  <a:schemeClr val="tx1">
                    <a:lumMod val="65000"/>
                    <a:lumOff val="35000"/>
                  </a:schemeClr>
                </a:solidFill>
              </a:rPr>
              <a:t>la presente vigencia.</a:t>
            </a:r>
          </a:p>
          <a:p>
            <a:pPr algn="ctr"/>
            <a:endParaRPr lang="es-MX" sz="1400" dirty="0" smtClean="0">
              <a:solidFill>
                <a:schemeClr val="tx1">
                  <a:lumMod val="65000"/>
                  <a:lumOff val="35000"/>
                </a:schemeClr>
              </a:solidFill>
            </a:endParaRPr>
          </a:p>
          <a:p>
            <a:pPr algn="ctr"/>
            <a:r>
              <a:rPr lang="es-MX" sz="1400" dirty="0" smtClean="0">
                <a:solidFill>
                  <a:schemeClr val="tx1">
                    <a:lumMod val="65000"/>
                    <a:lumOff val="35000"/>
                  </a:schemeClr>
                </a:solidFill>
              </a:rPr>
              <a:t>Adicional </a:t>
            </a:r>
            <a:r>
              <a:rPr lang="es-MX" sz="1400" dirty="0">
                <a:solidFill>
                  <a:schemeClr val="tx1">
                    <a:lumMod val="65000"/>
                    <a:lumOff val="35000"/>
                  </a:schemeClr>
                </a:solidFill>
              </a:rPr>
              <a:t>a lo anterior, resaltamos que </a:t>
            </a:r>
            <a:r>
              <a:rPr lang="es-MX" sz="1400" dirty="0" smtClean="0">
                <a:solidFill>
                  <a:schemeClr val="tx1">
                    <a:lumMod val="65000"/>
                    <a:lumOff val="35000"/>
                  </a:schemeClr>
                </a:solidFill>
              </a:rPr>
              <a:t>los grupos de trabajo </a:t>
            </a:r>
            <a:r>
              <a:rPr lang="es-MX" sz="1400" dirty="0">
                <a:solidFill>
                  <a:schemeClr val="tx1">
                    <a:lumMod val="65000"/>
                    <a:lumOff val="35000"/>
                  </a:schemeClr>
                </a:solidFill>
              </a:rPr>
              <a:t>del FBSCGR han tenido en cuenta el procedimiento de respuesta para las PQRSD, no obstante, desde el </a:t>
            </a:r>
            <a:r>
              <a:rPr lang="es-MX" sz="1400" dirty="0" smtClean="0">
                <a:solidFill>
                  <a:schemeClr val="tx1">
                    <a:lumMod val="65000"/>
                    <a:lumOff val="35000"/>
                  </a:schemeClr>
                </a:solidFill>
              </a:rPr>
              <a:t>Grupo </a:t>
            </a:r>
            <a:r>
              <a:rPr lang="es-MX" sz="1400" dirty="0">
                <a:solidFill>
                  <a:schemeClr val="tx1">
                    <a:lumMod val="65000"/>
                    <a:lumOff val="35000"/>
                  </a:schemeClr>
                </a:solidFill>
              </a:rPr>
              <a:t>de </a:t>
            </a:r>
            <a:r>
              <a:rPr lang="es-MX" sz="1400" dirty="0" smtClean="0">
                <a:solidFill>
                  <a:schemeClr val="tx1">
                    <a:lumMod val="65000"/>
                    <a:lumOff val="35000"/>
                  </a:schemeClr>
                </a:solidFill>
              </a:rPr>
              <a:t>Atención </a:t>
            </a:r>
            <a:r>
              <a:rPr lang="es-MX" sz="1400" dirty="0">
                <a:solidFill>
                  <a:schemeClr val="tx1">
                    <a:lumMod val="65000"/>
                    <a:lumOff val="35000"/>
                  </a:schemeClr>
                </a:solidFill>
              </a:rPr>
              <a:t>al </a:t>
            </a:r>
            <a:r>
              <a:rPr lang="es-MX" sz="1400" dirty="0" smtClean="0">
                <a:solidFill>
                  <a:schemeClr val="tx1">
                    <a:lumMod val="65000"/>
                    <a:lumOff val="35000"/>
                  </a:schemeClr>
                </a:solidFill>
              </a:rPr>
              <a:t>Ciudadano y Enlace </a:t>
            </a:r>
            <a:r>
              <a:rPr lang="es-MX" sz="1400" dirty="0">
                <a:solidFill>
                  <a:schemeClr val="tx1">
                    <a:lumMod val="65000"/>
                    <a:lumOff val="35000"/>
                  </a:schemeClr>
                </a:solidFill>
              </a:rPr>
              <a:t>con </a:t>
            </a:r>
            <a:r>
              <a:rPr lang="es-MX" sz="1400" dirty="0" smtClean="0">
                <a:solidFill>
                  <a:schemeClr val="tx1">
                    <a:lumMod val="65000"/>
                    <a:lumOff val="35000"/>
                  </a:schemeClr>
                </a:solidFill>
              </a:rPr>
              <a:t>Grupos </a:t>
            </a:r>
            <a:r>
              <a:rPr lang="es-MX" sz="1400" dirty="0">
                <a:solidFill>
                  <a:schemeClr val="tx1">
                    <a:lumMod val="65000"/>
                    <a:lumOff val="35000"/>
                  </a:schemeClr>
                </a:solidFill>
              </a:rPr>
              <a:t>de </a:t>
            </a:r>
            <a:r>
              <a:rPr lang="es-MX" sz="1400" dirty="0" smtClean="0">
                <a:solidFill>
                  <a:schemeClr val="tx1">
                    <a:lumMod val="65000"/>
                    <a:lumOff val="35000"/>
                  </a:schemeClr>
                </a:solidFill>
              </a:rPr>
              <a:t>Interés </a:t>
            </a:r>
            <a:r>
              <a:rPr lang="es-MX" sz="1400" dirty="0">
                <a:solidFill>
                  <a:schemeClr val="tx1">
                    <a:lumMod val="65000"/>
                    <a:lumOff val="35000"/>
                  </a:schemeClr>
                </a:solidFill>
              </a:rPr>
              <a:t>se ha socializado la Circular Interna No.4, referente a los parámetros que se deben tener en cuenta para tener respuestas oportunas ya sea por plantilla automática del sistema o por oficio siempre y cuando este contenga su respectivo número de </a:t>
            </a:r>
            <a:r>
              <a:rPr lang="es-MX" sz="1400" dirty="0" smtClean="0">
                <a:solidFill>
                  <a:schemeClr val="tx1">
                    <a:lumMod val="65000"/>
                    <a:lumOff val="35000"/>
                  </a:schemeClr>
                </a:solidFill>
              </a:rPr>
              <a:t>registro.</a:t>
            </a:r>
          </a:p>
          <a:p>
            <a:pPr algn="ctr"/>
            <a:endParaRPr lang="es-MX" sz="1400" dirty="0">
              <a:solidFill>
                <a:schemeClr val="tx1">
                  <a:lumMod val="65000"/>
                  <a:lumOff val="35000"/>
                </a:schemeClr>
              </a:solidFill>
            </a:endParaRPr>
          </a:p>
          <a:p>
            <a:pPr algn="ctr"/>
            <a:r>
              <a:rPr lang="es-MX" sz="1400" dirty="0">
                <a:solidFill>
                  <a:schemeClr val="tx1">
                    <a:lumMod val="65000"/>
                    <a:lumOff val="35000"/>
                  </a:schemeClr>
                </a:solidFill>
              </a:rPr>
              <a:t> A continuación, presentamos el detalle del informe.</a:t>
            </a:r>
          </a:p>
          <a:p>
            <a:pPr algn="just"/>
            <a:endParaRPr lang="es-CO" sz="1600" dirty="0">
              <a:solidFill>
                <a:schemeClr val="tx1">
                  <a:lumMod val="65000"/>
                  <a:lumOff val="35000"/>
                </a:schemeClr>
              </a:solidFill>
            </a:endParaRPr>
          </a:p>
        </p:txBody>
      </p:sp>
    </p:spTree>
    <p:extLst>
      <p:ext uri="{BB962C8B-B14F-4D97-AF65-F5344CB8AC3E}">
        <p14:creationId xmlns:p14="http://schemas.microsoft.com/office/powerpoint/2010/main" val="21780298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pic>
        <p:nvPicPr>
          <p:cNvPr id="4" name="Gráfico 3">
            <a:extLst>
              <a:ext uri="{FF2B5EF4-FFF2-40B4-BE49-F238E27FC236}">
                <a16:creationId xmlns:a16="http://schemas.microsoft.com/office/drawing/2014/main" id="{EB3C1A11-B0DB-3E20-7397-957A403C5BDF}"/>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8928545" y="353514"/>
            <a:ext cx="2674960" cy="626847"/>
          </a:xfrm>
          <a:prstGeom prst="rect">
            <a:avLst/>
          </a:prstGeom>
        </p:spPr>
      </p:pic>
      <p:sp>
        <p:nvSpPr>
          <p:cNvPr id="10" name="CuadroTexto 9"/>
          <p:cNvSpPr txBox="1"/>
          <p:nvPr/>
        </p:nvSpPr>
        <p:spPr>
          <a:xfrm>
            <a:off x="-2863273" y="-308519"/>
            <a:ext cx="8751934" cy="1692771"/>
          </a:xfrm>
          <a:prstGeom prst="rect">
            <a:avLst/>
          </a:prstGeom>
          <a:noFill/>
        </p:spPr>
        <p:txBody>
          <a:bodyPr wrap="square" rtlCol="0">
            <a:spAutoFit/>
          </a:bodyPr>
          <a:lstStyle/>
          <a:p>
            <a:pPr algn="ctr"/>
            <a:r>
              <a:rPr lang="es-CO" b="1" dirty="0"/>
              <a:t> </a:t>
            </a:r>
            <a:endParaRPr lang="es-CO" sz="2000" b="1" dirty="0" smtClean="0"/>
          </a:p>
          <a:p>
            <a:pPr algn="ctr"/>
            <a:endParaRPr lang="es-CO" dirty="0"/>
          </a:p>
          <a:p>
            <a:pPr algn="ctr"/>
            <a:r>
              <a:rPr lang="es-ES" sz="2400" b="1" i="1" u="sng" dirty="0">
                <a:solidFill>
                  <a:schemeClr val="accent1">
                    <a:lumMod val="75000"/>
                  </a:schemeClr>
                </a:solidFill>
                <a:effectLst>
                  <a:outerShdw blurRad="38100" dist="38100" dir="2700000" algn="tl">
                    <a:srgbClr val="000000">
                      <a:alpha val="43137"/>
                    </a:srgbClr>
                  </a:outerShdw>
                </a:effectLst>
              </a:rPr>
              <a:t>PQRSD</a:t>
            </a:r>
            <a:endParaRPr lang="es-ES" sz="3600" b="1" i="1" u="sng" dirty="0">
              <a:solidFill>
                <a:schemeClr val="accent1">
                  <a:lumMod val="75000"/>
                </a:schemeClr>
              </a:solidFill>
              <a:effectLst>
                <a:outerShdw blurRad="38100" dist="38100" dir="2700000" algn="tl">
                  <a:srgbClr val="000000">
                    <a:alpha val="43137"/>
                  </a:srgbClr>
                </a:outerShdw>
              </a:effectLst>
            </a:endParaRPr>
          </a:p>
          <a:p>
            <a:endParaRPr lang="es-ES" sz="1600" b="1" i="1" dirty="0" smtClean="0">
              <a:solidFill>
                <a:schemeClr val="accent5">
                  <a:lumMod val="75000"/>
                </a:schemeClr>
              </a:solidFill>
            </a:endParaRPr>
          </a:p>
          <a:p>
            <a:r>
              <a:rPr lang="es-ES" sz="1600" b="1" i="1" dirty="0">
                <a:solidFill>
                  <a:schemeClr val="accent5">
                    <a:lumMod val="75000"/>
                  </a:schemeClr>
                </a:solidFill>
              </a:rPr>
              <a:t> </a:t>
            </a:r>
          </a:p>
          <a:p>
            <a:endParaRPr lang="es-CO" sz="1200" dirty="0"/>
          </a:p>
        </p:txBody>
      </p:sp>
      <p:sp>
        <p:nvSpPr>
          <p:cNvPr id="11" name="CuadroTexto 10"/>
          <p:cNvSpPr txBox="1"/>
          <p:nvPr/>
        </p:nvSpPr>
        <p:spPr>
          <a:xfrm>
            <a:off x="3093260" y="1025183"/>
            <a:ext cx="4918364" cy="400110"/>
          </a:xfrm>
          <a:prstGeom prst="rect">
            <a:avLst/>
          </a:prstGeom>
          <a:noFill/>
        </p:spPr>
        <p:txBody>
          <a:bodyPr wrap="square" rtlCol="0">
            <a:spAutoFit/>
          </a:bodyPr>
          <a:lstStyle/>
          <a:p>
            <a:pPr algn="ctr"/>
            <a:r>
              <a:rPr lang="es-MX" sz="2000" b="1" dirty="0" smtClean="0">
                <a:solidFill>
                  <a:schemeClr val="accent1">
                    <a:lumMod val="75000"/>
                  </a:schemeClr>
                </a:solidFill>
              </a:rPr>
              <a:t>1. MEDIOS </a:t>
            </a:r>
            <a:r>
              <a:rPr lang="es-MX" sz="2000" b="1" dirty="0">
                <a:solidFill>
                  <a:schemeClr val="accent1">
                    <a:lumMod val="75000"/>
                  </a:schemeClr>
                </a:solidFill>
              </a:rPr>
              <a:t>DE </a:t>
            </a:r>
            <a:r>
              <a:rPr lang="es-MX" sz="2000" b="1" dirty="0" smtClean="0">
                <a:solidFill>
                  <a:schemeClr val="accent1">
                    <a:lumMod val="75000"/>
                  </a:schemeClr>
                </a:solidFill>
              </a:rPr>
              <a:t>PARTICIPACIÓN </a:t>
            </a:r>
            <a:r>
              <a:rPr lang="es-MX" sz="2000" b="1" dirty="0">
                <a:solidFill>
                  <a:schemeClr val="accent1">
                    <a:lumMod val="75000"/>
                  </a:schemeClr>
                </a:solidFill>
              </a:rPr>
              <a:t>CIUDADANA</a:t>
            </a:r>
            <a:endParaRPr lang="es-CO" sz="2000" b="1" dirty="0">
              <a:solidFill>
                <a:schemeClr val="accent1">
                  <a:lumMod val="75000"/>
                </a:schemeClr>
              </a:solidFill>
            </a:endParaRPr>
          </a:p>
        </p:txBody>
      </p:sp>
      <p:grpSp>
        <p:nvGrpSpPr>
          <p:cNvPr id="12" name="Google Shape;110;p16"/>
          <p:cNvGrpSpPr/>
          <p:nvPr/>
        </p:nvGrpSpPr>
        <p:grpSpPr>
          <a:xfrm>
            <a:off x="7009311" y="1937011"/>
            <a:ext cx="3316439" cy="929143"/>
            <a:chOff x="3409677" y="521267"/>
            <a:chExt cx="3316439" cy="929143"/>
          </a:xfrm>
        </p:grpSpPr>
        <p:sp>
          <p:nvSpPr>
            <p:cNvPr id="13" name="Google Shape;112;p16"/>
            <p:cNvSpPr/>
            <p:nvPr/>
          </p:nvSpPr>
          <p:spPr>
            <a:xfrm>
              <a:off x="3409677" y="521267"/>
              <a:ext cx="549036" cy="929143"/>
            </a:xfrm>
            <a:custGeom>
              <a:avLst/>
              <a:gdLst/>
              <a:ahLst/>
              <a:cxnLst/>
              <a:rect l="l" t="t" r="r" b="b"/>
              <a:pathLst>
                <a:path w="22647" h="36943" extrusionOk="0">
                  <a:moveTo>
                    <a:pt x="3869" y="0"/>
                  </a:moveTo>
                  <a:cubicBezTo>
                    <a:pt x="3069" y="0"/>
                    <a:pt x="2269" y="304"/>
                    <a:pt x="1655" y="911"/>
                  </a:cubicBezTo>
                  <a:lnTo>
                    <a:pt x="1" y="2566"/>
                  </a:lnTo>
                  <a:lnTo>
                    <a:pt x="13693" y="16258"/>
                  </a:lnTo>
                  <a:cubicBezTo>
                    <a:pt x="14919" y="17484"/>
                    <a:pt x="14919" y="19461"/>
                    <a:pt x="13693" y="20675"/>
                  </a:cubicBezTo>
                  <a:lnTo>
                    <a:pt x="1" y="34379"/>
                  </a:lnTo>
                  <a:lnTo>
                    <a:pt x="1655" y="36022"/>
                  </a:lnTo>
                  <a:cubicBezTo>
                    <a:pt x="2269" y="36636"/>
                    <a:pt x="3069" y="36942"/>
                    <a:pt x="3869" y="36942"/>
                  </a:cubicBezTo>
                  <a:cubicBezTo>
                    <a:pt x="4668" y="36942"/>
                    <a:pt x="5465" y="36636"/>
                    <a:pt x="6073" y="36022"/>
                  </a:cubicBezTo>
                  <a:lnTo>
                    <a:pt x="21420" y="20675"/>
                  </a:lnTo>
                  <a:cubicBezTo>
                    <a:pt x="22646" y="19461"/>
                    <a:pt x="22646" y="17484"/>
                    <a:pt x="21420" y="16258"/>
                  </a:cubicBezTo>
                  <a:lnTo>
                    <a:pt x="6073" y="911"/>
                  </a:lnTo>
                  <a:cubicBezTo>
                    <a:pt x="5465" y="304"/>
                    <a:pt x="4668" y="0"/>
                    <a:pt x="3869" y="0"/>
                  </a:cubicBezTo>
                  <a:close/>
                </a:path>
              </a:pathLst>
            </a:custGeom>
            <a:solidFill>
              <a:srgbClr val="EC3A3B"/>
            </a:solidFill>
            <a:ln>
              <a:noFill/>
            </a:ln>
            <a:effectLst>
              <a:outerShdw blurRad="50800" dist="38100" dir="5400000" algn="t"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3;p16"/>
            <p:cNvSpPr/>
            <p:nvPr/>
          </p:nvSpPr>
          <p:spPr>
            <a:xfrm>
              <a:off x="3451690" y="840172"/>
              <a:ext cx="171775" cy="298550"/>
            </a:xfrm>
            <a:custGeom>
              <a:avLst/>
              <a:gdLst/>
              <a:ahLst/>
              <a:cxnLst/>
              <a:rect l="l" t="t" r="r" b="b"/>
              <a:pathLst>
                <a:path w="6871" h="11942" extrusionOk="0">
                  <a:moveTo>
                    <a:pt x="1501" y="0"/>
                  </a:moveTo>
                  <a:cubicBezTo>
                    <a:pt x="737" y="0"/>
                    <a:pt x="0" y="597"/>
                    <a:pt x="0" y="1500"/>
                  </a:cubicBezTo>
                  <a:lnTo>
                    <a:pt x="0" y="10453"/>
                  </a:lnTo>
                  <a:cubicBezTo>
                    <a:pt x="0" y="11347"/>
                    <a:pt x="736" y="11942"/>
                    <a:pt x="1499" y="11942"/>
                  </a:cubicBezTo>
                  <a:cubicBezTo>
                    <a:pt x="1864" y="11942"/>
                    <a:pt x="2236" y="11806"/>
                    <a:pt x="2536" y="11501"/>
                  </a:cubicBezTo>
                  <a:lnTo>
                    <a:pt x="5382" y="8656"/>
                  </a:lnTo>
                  <a:cubicBezTo>
                    <a:pt x="6870" y="7179"/>
                    <a:pt x="6870" y="4774"/>
                    <a:pt x="5382" y="3286"/>
                  </a:cubicBezTo>
                  <a:lnTo>
                    <a:pt x="2536" y="440"/>
                  </a:lnTo>
                  <a:cubicBezTo>
                    <a:pt x="2236" y="136"/>
                    <a:pt x="1865" y="0"/>
                    <a:pt x="1501" y="0"/>
                  </a:cubicBezTo>
                  <a:close/>
                </a:path>
              </a:pathLst>
            </a:custGeom>
            <a:solidFill>
              <a:srgbClr val="EC3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4;p16"/>
            <p:cNvSpPr/>
            <p:nvPr/>
          </p:nvSpPr>
          <p:spPr>
            <a:xfrm>
              <a:off x="3667541" y="526470"/>
              <a:ext cx="3058575" cy="909307"/>
            </a:xfrm>
            <a:custGeom>
              <a:avLst/>
              <a:gdLst/>
              <a:ahLst/>
              <a:cxnLst/>
              <a:rect l="l" t="t" r="r" b="b"/>
              <a:pathLst>
                <a:path w="114122" h="30136" extrusionOk="0">
                  <a:moveTo>
                    <a:pt x="0" y="0"/>
                  </a:moveTo>
                  <a:lnTo>
                    <a:pt x="12871" y="12859"/>
                  </a:lnTo>
                  <a:cubicBezTo>
                    <a:pt x="13478" y="13466"/>
                    <a:pt x="13788" y="14276"/>
                    <a:pt x="13788" y="15074"/>
                  </a:cubicBezTo>
                  <a:cubicBezTo>
                    <a:pt x="13788" y="15871"/>
                    <a:pt x="13478" y="16669"/>
                    <a:pt x="12871" y="17276"/>
                  </a:cubicBezTo>
                  <a:lnTo>
                    <a:pt x="12" y="30135"/>
                  </a:lnTo>
                  <a:lnTo>
                    <a:pt x="99286" y="30135"/>
                  </a:lnTo>
                  <a:lnTo>
                    <a:pt x="114122" y="15074"/>
                  </a:lnTo>
                  <a:lnTo>
                    <a:pt x="99286" y="0"/>
                  </a:lnTo>
                  <a:close/>
                </a:path>
              </a:pathLst>
            </a:custGeom>
            <a:solidFill>
              <a:schemeClr val="lt2"/>
            </a:solidFill>
            <a:ln>
              <a:noFill/>
            </a:ln>
            <a:effectLst>
              <a:outerShdw blurRad="50800" dist="38100" dir="5400000" algn="t" rotWithShape="0">
                <a:prstClr val="black">
                  <a:alpha val="40000"/>
                </a:prstClr>
              </a:outerShdw>
            </a:effectLst>
          </p:spPr>
          <p:txBody>
            <a:bodyPr spcFirstLastPara="1" wrap="square" lIns="548625" tIns="91425" rIns="548625" bIns="91425" anchor="ctr" anchorCtr="0">
              <a:noAutofit/>
            </a:bodyPr>
            <a:lstStyle/>
            <a:p>
              <a:pPr algn="ctr">
                <a:buClr>
                  <a:schemeClr val="dk1"/>
                </a:buClr>
                <a:buSzPts val="1100"/>
              </a:pPr>
              <a:r>
                <a:rPr lang="es-CO" sz="1600" dirty="0" smtClean="0">
                  <a:solidFill>
                    <a:srgbClr val="434343"/>
                  </a:solidFill>
                  <a:latin typeface="Roboto"/>
                  <a:ea typeface="Roboto"/>
                  <a:cs typeface="Roboto"/>
                  <a:sym typeface="Roboto"/>
                </a:rPr>
                <a:t>CORREO ELECTRÓNICO</a:t>
              </a:r>
              <a:endParaRPr lang="es-CO" sz="1600" dirty="0">
                <a:solidFill>
                  <a:srgbClr val="434343"/>
                </a:solidFill>
                <a:latin typeface="Roboto"/>
                <a:ea typeface="Roboto"/>
                <a:cs typeface="Roboto"/>
                <a:sym typeface="Roboto"/>
              </a:endParaRPr>
            </a:p>
            <a:p>
              <a:pPr marL="0" lvl="0" indent="0" algn="ctr" rtl="0">
                <a:spcBef>
                  <a:spcPts val="0"/>
                </a:spcBef>
                <a:spcAft>
                  <a:spcPts val="0"/>
                </a:spcAft>
                <a:buClr>
                  <a:schemeClr val="dk1"/>
                </a:buClr>
                <a:buSzPts val="1100"/>
                <a:buFont typeface="Arial"/>
                <a:buNone/>
              </a:pPr>
              <a:endParaRPr lang="es-CO" sz="1200" dirty="0">
                <a:solidFill>
                  <a:srgbClr val="434343"/>
                </a:solidFill>
                <a:latin typeface="Roboto"/>
                <a:ea typeface="Roboto"/>
                <a:cs typeface="Roboto"/>
                <a:sym typeface="Roboto"/>
              </a:endParaRPr>
            </a:p>
          </p:txBody>
        </p:sp>
      </p:grpSp>
      <p:sp>
        <p:nvSpPr>
          <p:cNvPr id="17" name="Google Shape;115;p16"/>
          <p:cNvSpPr txBox="1"/>
          <p:nvPr/>
        </p:nvSpPr>
        <p:spPr>
          <a:xfrm>
            <a:off x="10449169" y="2255916"/>
            <a:ext cx="1359000" cy="42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00" b="1" dirty="0" smtClean="0">
                <a:solidFill>
                  <a:srgbClr val="FF0000"/>
                </a:solidFill>
                <a:latin typeface="Fira Sans Extra Condensed Medium"/>
                <a:ea typeface="Fira Sans Extra Condensed Medium"/>
                <a:cs typeface="Fira Sans Extra Condensed Medium"/>
                <a:sym typeface="Fira Sans Extra Condensed Medium"/>
              </a:rPr>
              <a:t>65,6%</a:t>
            </a:r>
            <a:endParaRPr sz="2000" b="1" dirty="0">
              <a:solidFill>
                <a:srgbClr val="FF0000"/>
              </a:solidFill>
              <a:latin typeface="Fira Sans Extra Condensed Medium"/>
              <a:ea typeface="Fira Sans Extra Condensed Medium"/>
              <a:cs typeface="Fira Sans Extra Condensed Medium"/>
              <a:sym typeface="Fira Sans Extra Condensed Medium"/>
            </a:endParaRPr>
          </a:p>
        </p:txBody>
      </p:sp>
      <p:grpSp>
        <p:nvGrpSpPr>
          <p:cNvPr id="19" name="Google Shape;92;p16"/>
          <p:cNvGrpSpPr/>
          <p:nvPr/>
        </p:nvGrpSpPr>
        <p:grpSpPr>
          <a:xfrm rot="10800000">
            <a:off x="7051324" y="3262810"/>
            <a:ext cx="510986" cy="916328"/>
            <a:chOff x="5111825" y="1837425"/>
            <a:chExt cx="565850" cy="923350"/>
          </a:xfrm>
        </p:grpSpPr>
        <p:sp>
          <p:nvSpPr>
            <p:cNvPr id="20" name="Google Shape;94;p16"/>
            <p:cNvSpPr/>
            <p:nvPr/>
          </p:nvSpPr>
          <p:spPr>
            <a:xfrm>
              <a:off x="5111825" y="1837425"/>
              <a:ext cx="565850" cy="923350"/>
            </a:xfrm>
            <a:custGeom>
              <a:avLst/>
              <a:gdLst/>
              <a:ahLst/>
              <a:cxnLst/>
              <a:rect l="l" t="t" r="r" b="b"/>
              <a:pathLst>
                <a:path w="22634" h="36934" extrusionOk="0">
                  <a:moveTo>
                    <a:pt x="18766" y="1"/>
                  </a:moveTo>
                  <a:cubicBezTo>
                    <a:pt x="17967" y="1"/>
                    <a:pt x="17169" y="304"/>
                    <a:pt x="16562" y="912"/>
                  </a:cubicBezTo>
                  <a:lnTo>
                    <a:pt x="1215" y="16259"/>
                  </a:lnTo>
                  <a:cubicBezTo>
                    <a:pt x="0" y="17473"/>
                    <a:pt x="0" y="19462"/>
                    <a:pt x="1215" y="20676"/>
                  </a:cubicBezTo>
                  <a:lnTo>
                    <a:pt x="16562" y="36023"/>
                  </a:lnTo>
                  <a:cubicBezTo>
                    <a:pt x="17169" y="36630"/>
                    <a:pt x="17967" y="36934"/>
                    <a:pt x="18766" y="36934"/>
                  </a:cubicBezTo>
                  <a:cubicBezTo>
                    <a:pt x="19565" y="36934"/>
                    <a:pt x="20366" y="36630"/>
                    <a:pt x="20979" y="36023"/>
                  </a:cubicBezTo>
                  <a:lnTo>
                    <a:pt x="22634" y="34368"/>
                  </a:lnTo>
                  <a:lnTo>
                    <a:pt x="8942" y="20676"/>
                  </a:lnTo>
                  <a:cubicBezTo>
                    <a:pt x="7716" y="19462"/>
                    <a:pt x="7716" y="17473"/>
                    <a:pt x="8942" y="16259"/>
                  </a:cubicBezTo>
                  <a:lnTo>
                    <a:pt x="22634" y="2567"/>
                  </a:lnTo>
                  <a:lnTo>
                    <a:pt x="20979" y="912"/>
                  </a:lnTo>
                  <a:cubicBezTo>
                    <a:pt x="20366" y="304"/>
                    <a:pt x="19565" y="1"/>
                    <a:pt x="18766" y="1"/>
                  </a:cubicBezTo>
                  <a:close/>
                </a:path>
              </a:pathLst>
            </a:custGeom>
            <a:solidFill>
              <a:srgbClr val="69E781"/>
            </a:solidFill>
            <a:ln>
              <a:noFill/>
            </a:ln>
            <a:effectLst>
              <a:outerShdw blurRad="50800" dist="38100" dir="5400000" algn="t"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95;p16"/>
            <p:cNvSpPr/>
            <p:nvPr/>
          </p:nvSpPr>
          <p:spPr>
            <a:xfrm>
              <a:off x="5438650" y="2149825"/>
              <a:ext cx="171775" cy="298575"/>
            </a:xfrm>
            <a:custGeom>
              <a:avLst/>
              <a:gdLst/>
              <a:ahLst/>
              <a:cxnLst/>
              <a:rect l="l" t="t" r="r" b="b"/>
              <a:pathLst>
                <a:path w="6871" h="11943" extrusionOk="0">
                  <a:moveTo>
                    <a:pt x="5372" y="0"/>
                  </a:moveTo>
                  <a:cubicBezTo>
                    <a:pt x="5006" y="0"/>
                    <a:pt x="4635" y="137"/>
                    <a:pt x="4334" y="441"/>
                  </a:cubicBezTo>
                  <a:lnTo>
                    <a:pt x="1489" y="3286"/>
                  </a:lnTo>
                  <a:cubicBezTo>
                    <a:pt x="0" y="4763"/>
                    <a:pt x="0" y="7168"/>
                    <a:pt x="1489" y="8656"/>
                  </a:cubicBezTo>
                  <a:lnTo>
                    <a:pt x="4334" y="11502"/>
                  </a:lnTo>
                  <a:cubicBezTo>
                    <a:pt x="4635" y="11806"/>
                    <a:pt x="5006" y="11942"/>
                    <a:pt x="5372" y="11942"/>
                  </a:cubicBezTo>
                  <a:cubicBezTo>
                    <a:pt x="6135" y="11942"/>
                    <a:pt x="6870" y="11348"/>
                    <a:pt x="6870" y="10454"/>
                  </a:cubicBezTo>
                  <a:lnTo>
                    <a:pt x="6870" y="1489"/>
                  </a:lnTo>
                  <a:cubicBezTo>
                    <a:pt x="6870" y="595"/>
                    <a:pt x="6135" y="0"/>
                    <a:pt x="5372" y="0"/>
                  </a:cubicBezTo>
                  <a:close/>
                </a:path>
              </a:pathLst>
            </a:custGeom>
            <a:solidFill>
              <a:srgbClr val="69E7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Google Shape;114;p16"/>
          <p:cNvSpPr/>
          <p:nvPr/>
        </p:nvSpPr>
        <p:spPr>
          <a:xfrm>
            <a:off x="7331500" y="3269831"/>
            <a:ext cx="3058575" cy="909307"/>
          </a:xfrm>
          <a:custGeom>
            <a:avLst/>
            <a:gdLst/>
            <a:ahLst/>
            <a:cxnLst/>
            <a:rect l="l" t="t" r="r" b="b"/>
            <a:pathLst>
              <a:path w="114122" h="30136" extrusionOk="0">
                <a:moveTo>
                  <a:pt x="0" y="0"/>
                </a:moveTo>
                <a:lnTo>
                  <a:pt x="12871" y="12859"/>
                </a:lnTo>
                <a:cubicBezTo>
                  <a:pt x="13478" y="13466"/>
                  <a:pt x="13788" y="14276"/>
                  <a:pt x="13788" y="15074"/>
                </a:cubicBezTo>
                <a:cubicBezTo>
                  <a:pt x="13788" y="15871"/>
                  <a:pt x="13478" y="16669"/>
                  <a:pt x="12871" y="17276"/>
                </a:cubicBezTo>
                <a:lnTo>
                  <a:pt x="12" y="30135"/>
                </a:lnTo>
                <a:lnTo>
                  <a:pt x="99286" y="30135"/>
                </a:lnTo>
                <a:lnTo>
                  <a:pt x="114122" y="15074"/>
                </a:lnTo>
                <a:lnTo>
                  <a:pt x="99286" y="0"/>
                </a:lnTo>
                <a:close/>
              </a:path>
            </a:pathLst>
          </a:custGeom>
          <a:solidFill>
            <a:schemeClr val="lt2"/>
          </a:solidFill>
          <a:ln>
            <a:noFill/>
          </a:ln>
          <a:effectLst>
            <a:outerShdw blurRad="50800" dist="38100" dir="5400000" algn="t" rotWithShape="0">
              <a:prstClr val="black">
                <a:alpha val="40000"/>
              </a:prstClr>
            </a:outerShdw>
          </a:effectLst>
        </p:spPr>
        <p:txBody>
          <a:bodyPr spcFirstLastPara="1" wrap="square" lIns="548625" tIns="91425" rIns="548625" bIns="91425" anchor="ctr" anchorCtr="0">
            <a:noAutofit/>
          </a:bodyPr>
          <a:lstStyle/>
          <a:p>
            <a:pPr algn="ctr">
              <a:buClr>
                <a:schemeClr val="dk1"/>
              </a:buClr>
              <a:buSzPts val="1100"/>
            </a:pPr>
            <a:r>
              <a:rPr lang="es-CO" sz="1600" dirty="0" smtClean="0">
                <a:solidFill>
                  <a:srgbClr val="434343"/>
                </a:solidFill>
                <a:latin typeface="Roboto"/>
                <a:ea typeface="Roboto"/>
                <a:cs typeface="Roboto"/>
                <a:sym typeface="Roboto"/>
              </a:rPr>
              <a:t>TRÁMITE EN LÍNEA</a:t>
            </a:r>
            <a:endParaRPr lang="es-CO" sz="1600" dirty="0">
              <a:solidFill>
                <a:srgbClr val="434343"/>
              </a:solidFill>
              <a:latin typeface="Roboto"/>
              <a:ea typeface="Roboto"/>
              <a:cs typeface="Roboto"/>
              <a:sym typeface="Roboto"/>
            </a:endParaRPr>
          </a:p>
          <a:p>
            <a:pPr marL="0" lvl="0" indent="0" algn="ctr" rtl="0">
              <a:spcBef>
                <a:spcPts val="0"/>
              </a:spcBef>
              <a:spcAft>
                <a:spcPts val="0"/>
              </a:spcAft>
              <a:buClr>
                <a:schemeClr val="dk1"/>
              </a:buClr>
              <a:buSzPts val="1100"/>
              <a:buFont typeface="Arial"/>
              <a:buNone/>
            </a:pPr>
            <a:endParaRPr lang="es-CO" sz="1200" dirty="0">
              <a:solidFill>
                <a:srgbClr val="434343"/>
              </a:solidFill>
              <a:latin typeface="Roboto"/>
              <a:ea typeface="Roboto"/>
              <a:cs typeface="Roboto"/>
              <a:sym typeface="Roboto"/>
            </a:endParaRPr>
          </a:p>
        </p:txBody>
      </p:sp>
      <p:sp>
        <p:nvSpPr>
          <p:cNvPr id="23" name="Google Shape;115;p16"/>
          <p:cNvSpPr txBox="1"/>
          <p:nvPr/>
        </p:nvSpPr>
        <p:spPr>
          <a:xfrm>
            <a:off x="10547086" y="3572809"/>
            <a:ext cx="1359000" cy="42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00" b="1" dirty="0" smtClean="0">
                <a:solidFill>
                  <a:srgbClr val="33CC33"/>
                </a:solidFill>
                <a:latin typeface="Fira Sans Extra Condensed Medium"/>
                <a:ea typeface="Fira Sans Extra Condensed Medium"/>
                <a:cs typeface="Fira Sans Extra Condensed Medium"/>
                <a:sym typeface="Fira Sans Extra Condensed Medium"/>
              </a:rPr>
              <a:t>33,3%</a:t>
            </a:r>
            <a:endParaRPr sz="2000" b="1" dirty="0">
              <a:solidFill>
                <a:srgbClr val="33CC33"/>
              </a:solidFill>
              <a:latin typeface="Fira Sans Extra Condensed Medium"/>
              <a:ea typeface="Fira Sans Extra Condensed Medium"/>
              <a:cs typeface="Fira Sans Extra Condensed Medium"/>
              <a:sym typeface="Fira Sans Extra Condensed Medium"/>
            </a:endParaRPr>
          </a:p>
        </p:txBody>
      </p:sp>
      <p:sp>
        <p:nvSpPr>
          <p:cNvPr id="24" name="Google Shape;102;p16"/>
          <p:cNvSpPr/>
          <p:nvPr/>
        </p:nvSpPr>
        <p:spPr>
          <a:xfrm>
            <a:off x="7452069" y="4633426"/>
            <a:ext cx="3006242" cy="861141"/>
          </a:xfrm>
          <a:custGeom>
            <a:avLst/>
            <a:gdLst/>
            <a:ahLst/>
            <a:cxnLst/>
            <a:rect l="l" t="t" r="r" b="b"/>
            <a:pathLst>
              <a:path w="114122" h="30136" extrusionOk="0">
                <a:moveTo>
                  <a:pt x="0" y="1"/>
                </a:moveTo>
                <a:lnTo>
                  <a:pt x="12871" y="12860"/>
                </a:lnTo>
                <a:cubicBezTo>
                  <a:pt x="13478" y="13467"/>
                  <a:pt x="13788" y="14265"/>
                  <a:pt x="13788" y="15074"/>
                </a:cubicBezTo>
                <a:cubicBezTo>
                  <a:pt x="13788" y="15872"/>
                  <a:pt x="13478" y="16670"/>
                  <a:pt x="12871" y="17277"/>
                </a:cubicBezTo>
                <a:lnTo>
                  <a:pt x="12" y="30135"/>
                </a:lnTo>
                <a:lnTo>
                  <a:pt x="99286" y="30135"/>
                </a:lnTo>
                <a:lnTo>
                  <a:pt x="114122" y="15074"/>
                </a:lnTo>
                <a:lnTo>
                  <a:pt x="99286" y="1"/>
                </a:lnTo>
                <a:close/>
              </a:path>
            </a:pathLst>
          </a:custGeom>
          <a:solidFill>
            <a:schemeClr val="lt2"/>
          </a:solidFill>
          <a:ln>
            <a:noFill/>
          </a:ln>
          <a:effectLst>
            <a:outerShdw blurRad="50800" dist="38100" dir="5400000" algn="t" rotWithShape="0">
              <a:prstClr val="black">
                <a:alpha val="40000"/>
              </a:prstClr>
            </a:outerShdw>
          </a:effectLst>
        </p:spPr>
        <p:txBody>
          <a:bodyPr spcFirstLastPara="1" wrap="square" lIns="548625" tIns="91425" rIns="548625" bIns="91425" anchor="ctr" anchorCtr="0">
            <a:noAutofit/>
          </a:bodyPr>
          <a:lstStyle/>
          <a:p>
            <a:pPr algn="ctr">
              <a:buClr>
                <a:schemeClr val="dk1"/>
              </a:buClr>
              <a:buSzPts val="1100"/>
            </a:pPr>
            <a:r>
              <a:rPr lang="es-MX" sz="1600" dirty="0">
                <a:solidFill>
                  <a:srgbClr val="434343"/>
                </a:solidFill>
                <a:latin typeface="Roboto"/>
                <a:ea typeface="Roboto"/>
                <a:cs typeface="Roboto"/>
                <a:sym typeface="Roboto"/>
              </a:rPr>
              <a:t>ENTREGA PERSONAL</a:t>
            </a:r>
            <a:endParaRPr lang="es-CO" sz="1600" dirty="0">
              <a:solidFill>
                <a:srgbClr val="434343"/>
              </a:solidFill>
              <a:latin typeface="Roboto"/>
              <a:ea typeface="Roboto"/>
              <a:cs typeface="Roboto"/>
              <a:sym typeface="Roboto"/>
            </a:endParaRPr>
          </a:p>
        </p:txBody>
      </p:sp>
      <p:sp>
        <p:nvSpPr>
          <p:cNvPr id="25" name="Google Shape;115;p16"/>
          <p:cNvSpPr txBox="1"/>
          <p:nvPr/>
        </p:nvSpPr>
        <p:spPr>
          <a:xfrm>
            <a:off x="10687999" y="4892951"/>
            <a:ext cx="1359000" cy="42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00" b="1" dirty="0" smtClean="0">
                <a:solidFill>
                  <a:schemeClr val="accent4"/>
                </a:solidFill>
                <a:latin typeface="Fira Sans Extra Condensed Medium"/>
                <a:ea typeface="Fira Sans Extra Condensed Medium"/>
                <a:cs typeface="Fira Sans Extra Condensed Medium"/>
                <a:sym typeface="Fira Sans Extra Condensed Medium"/>
              </a:rPr>
              <a:t>1,1%</a:t>
            </a:r>
            <a:endParaRPr sz="2000" b="1" dirty="0">
              <a:solidFill>
                <a:schemeClr val="accent4"/>
              </a:solidFill>
              <a:latin typeface="Fira Sans Extra Condensed Medium"/>
              <a:ea typeface="Fira Sans Extra Condensed Medium"/>
              <a:cs typeface="Fira Sans Extra Condensed Medium"/>
              <a:sym typeface="Fira Sans Extra Condensed Medium"/>
            </a:endParaRPr>
          </a:p>
        </p:txBody>
      </p:sp>
      <p:sp>
        <p:nvSpPr>
          <p:cNvPr id="26" name="Rectángulo 25"/>
          <p:cNvSpPr/>
          <p:nvPr/>
        </p:nvSpPr>
        <p:spPr>
          <a:xfrm>
            <a:off x="1050250" y="1721444"/>
            <a:ext cx="5666346" cy="830997"/>
          </a:xfrm>
          <a:prstGeom prst="rect">
            <a:avLst/>
          </a:prstGeom>
        </p:spPr>
        <p:txBody>
          <a:bodyPr wrap="square">
            <a:spAutoFit/>
          </a:bodyPr>
          <a:lstStyle/>
          <a:p>
            <a:pPr lvl="0" algn="just"/>
            <a:r>
              <a:rPr lang="es-ES" sz="1600" dirty="0">
                <a:solidFill>
                  <a:schemeClr val="tx1">
                    <a:lumMod val="65000"/>
                    <a:lumOff val="35000"/>
                  </a:schemeClr>
                </a:solidFill>
              </a:rPr>
              <a:t>Durante el </a:t>
            </a:r>
            <a:r>
              <a:rPr lang="es-ES" sz="1600" dirty="0" smtClean="0">
                <a:solidFill>
                  <a:schemeClr val="tx1">
                    <a:lumMod val="65000"/>
                    <a:lumOff val="35000"/>
                  </a:schemeClr>
                </a:solidFill>
              </a:rPr>
              <a:t>tercer </a:t>
            </a:r>
            <a:r>
              <a:rPr lang="es-ES" sz="1600" dirty="0">
                <a:solidFill>
                  <a:schemeClr val="tx1">
                    <a:lumMod val="65000"/>
                    <a:lumOff val="35000"/>
                  </a:schemeClr>
                </a:solidFill>
              </a:rPr>
              <a:t>trimestre de la vigencia 2023 se radicaron </a:t>
            </a:r>
            <a:r>
              <a:rPr lang="es-ES" sz="1600" dirty="0" smtClean="0">
                <a:solidFill>
                  <a:schemeClr val="tx1">
                    <a:lumMod val="65000"/>
                    <a:lumOff val="35000"/>
                  </a:schemeClr>
                </a:solidFill>
              </a:rPr>
              <a:t>696 </a:t>
            </a:r>
            <a:r>
              <a:rPr lang="es-ES" sz="1600" dirty="0">
                <a:solidFill>
                  <a:schemeClr val="tx1">
                    <a:lumMod val="65000"/>
                    <a:lumOff val="35000"/>
                  </a:schemeClr>
                </a:solidFill>
              </a:rPr>
              <a:t>solicitudes de </a:t>
            </a:r>
            <a:r>
              <a:rPr lang="es-ES" sz="1600" dirty="0" smtClean="0">
                <a:solidFill>
                  <a:schemeClr val="tx1">
                    <a:lumMod val="65000"/>
                    <a:lumOff val="35000"/>
                  </a:schemeClr>
                </a:solidFill>
              </a:rPr>
              <a:t>PQRSD, </a:t>
            </a:r>
            <a:r>
              <a:rPr lang="es-ES" sz="1600" dirty="0">
                <a:solidFill>
                  <a:schemeClr val="tx1">
                    <a:lumMod val="65000"/>
                    <a:lumOff val="35000"/>
                  </a:schemeClr>
                </a:solidFill>
              </a:rPr>
              <a:t>recibidas por los diferentes medios de ingreso o participación ciudadana así:</a:t>
            </a:r>
          </a:p>
        </p:txBody>
      </p:sp>
      <p:sp>
        <p:nvSpPr>
          <p:cNvPr id="27" name="Google Shape;100;p16"/>
          <p:cNvSpPr/>
          <p:nvPr/>
        </p:nvSpPr>
        <p:spPr>
          <a:xfrm>
            <a:off x="7138243" y="4591510"/>
            <a:ext cx="566175" cy="923350"/>
          </a:xfrm>
          <a:custGeom>
            <a:avLst/>
            <a:gdLst/>
            <a:ahLst/>
            <a:cxnLst/>
            <a:rect l="l" t="t" r="r" b="b"/>
            <a:pathLst>
              <a:path w="22647" h="36934" extrusionOk="0">
                <a:moveTo>
                  <a:pt x="3869" y="1"/>
                </a:moveTo>
                <a:cubicBezTo>
                  <a:pt x="3069" y="1"/>
                  <a:pt x="2269" y="304"/>
                  <a:pt x="1655" y="911"/>
                </a:cubicBezTo>
                <a:lnTo>
                  <a:pt x="1" y="2566"/>
                </a:lnTo>
                <a:lnTo>
                  <a:pt x="13693" y="16259"/>
                </a:lnTo>
                <a:cubicBezTo>
                  <a:pt x="14919" y="17485"/>
                  <a:pt x="14919" y="19461"/>
                  <a:pt x="13693" y="20676"/>
                </a:cubicBezTo>
                <a:lnTo>
                  <a:pt x="1" y="34368"/>
                </a:lnTo>
                <a:lnTo>
                  <a:pt x="1655" y="36023"/>
                </a:lnTo>
                <a:cubicBezTo>
                  <a:pt x="2269" y="36630"/>
                  <a:pt x="3069" y="36934"/>
                  <a:pt x="3869" y="36934"/>
                </a:cubicBezTo>
                <a:cubicBezTo>
                  <a:pt x="4668" y="36934"/>
                  <a:pt x="5465" y="36630"/>
                  <a:pt x="6073" y="36023"/>
                </a:cubicBezTo>
                <a:lnTo>
                  <a:pt x="21420" y="20676"/>
                </a:lnTo>
                <a:cubicBezTo>
                  <a:pt x="22646" y="19461"/>
                  <a:pt x="22646" y="17485"/>
                  <a:pt x="21420" y="16259"/>
                </a:cubicBezTo>
                <a:lnTo>
                  <a:pt x="6073" y="911"/>
                </a:lnTo>
                <a:cubicBezTo>
                  <a:pt x="5465" y="304"/>
                  <a:pt x="4668" y="1"/>
                  <a:pt x="3869" y="1"/>
                </a:cubicBezTo>
                <a:close/>
              </a:path>
            </a:pathLst>
          </a:custGeom>
          <a:solidFill>
            <a:srgbClr val="FCBD24"/>
          </a:solidFill>
          <a:ln>
            <a:noFill/>
          </a:ln>
          <a:effectLst>
            <a:outerShdw blurRad="50800" dist="38100" dir="5400000" algn="t"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Rectángulo 28"/>
          <p:cNvSpPr/>
          <p:nvPr/>
        </p:nvSpPr>
        <p:spPr>
          <a:xfrm>
            <a:off x="1059356" y="5040772"/>
            <a:ext cx="5900569" cy="1077218"/>
          </a:xfrm>
          <a:prstGeom prst="rect">
            <a:avLst/>
          </a:prstGeom>
        </p:spPr>
        <p:txBody>
          <a:bodyPr wrap="square">
            <a:spAutoFit/>
          </a:bodyPr>
          <a:lstStyle/>
          <a:p>
            <a:pPr lvl="0" algn="just"/>
            <a:r>
              <a:rPr lang="es-ES" sz="1600" dirty="0" smtClean="0">
                <a:solidFill>
                  <a:schemeClr val="tx1">
                    <a:lumMod val="65000"/>
                    <a:lumOff val="35000"/>
                  </a:schemeClr>
                </a:solidFill>
              </a:rPr>
              <a:t>De acuerdo a la información anterior, se puede observar que el total de PQRSD recibidas en lo corrido del 2023 ascienden a un total de 1662 solicitudes, siendo el correo electrónico el medió con mayor porcentaje de recepción.</a:t>
            </a:r>
            <a:endParaRPr lang="es-ES" sz="1600" dirty="0">
              <a:solidFill>
                <a:schemeClr val="tx1">
                  <a:lumMod val="65000"/>
                  <a:lumOff val="35000"/>
                </a:schemeClr>
              </a:solidFill>
            </a:endParaRPr>
          </a:p>
        </p:txBody>
      </p:sp>
      <p:sp>
        <p:nvSpPr>
          <p:cNvPr id="30" name="Google Shape;101;p16"/>
          <p:cNvSpPr/>
          <p:nvPr/>
        </p:nvSpPr>
        <p:spPr>
          <a:xfrm>
            <a:off x="7189613" y="4946828"/>
            <a:ext cx="171775" cy="298575"/>
          </a:xfrm>
          <a:custGeom>
            <a:avLst/>
            <a:gdLst/>
            <a:ahLst/>
            <a:cxnLst/>
            <a:rect l="l" t="t" r="r" b="b"/>
            <a:pathLst>
              <a:path w="6871" h="11943" extrusionOk="0">
                <a:moveTo>
                  <a:pt x="1499" y="0"/>
                </a:moveTo>
                <a:cubicBezTo>
                  <a:pt x="736" y="0"/>
                  <a:pt x="0" y="595"/>
                  <a:pt x="0" y="1488"/>
                </a:cubicBezTo>
                <a:lnTo>
                  <a:pt x="0" y="10454"/>
                </a:lnTo>
                <a:cubicBezTo>
                  <a:pt x="0" y="11348"/>
                  <a:pt x="736" y="11942"/>
                  <a:pt x="1499" y="11942"/>
                </a:cubicBezTo>
                <a:cubicBezTo>
                  <a:pt x="1864" y="11942"/>
                  <a:pt x="2236" y="11806"/>
                  <a:pt x="2536" y="11502"/>
                </a:cubicBezTo>
                <a:lnTo>
                  <a:pt x="5382" y="8656"/>
                </a:lnTo>
                <a:cubicBezTo>
                  <a:pt x="6870" y="7180"/>
                  <a:pt x="6870" y="4775"/>
                  <a:pt x="5382" y="3286"/>
                </a:cubicBezTo>
                <a:lnTo>
                  <a:pt x="2536" y="441"/>
                </a:lnTo>
                <a:cubicBezTo>
                  <a:pt x="2236" y="136"/>
                  <a:pt x="1864" y="0"/>
                  <a:pt x="1499" y="0"/>
                </a:cubicBezTo>
                <a:close/>
              </a:path>
            </a:pathLst>
          </a:custGeom>
          <a:solidFill>
            <a:srgbClr val="FCBD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aphicFrame>
        <p:nvGraphicFramePr>
          <p:cNvPr id="5" name="Tabla 4"/>
          <p:cNvGraphicFramePr>
            <a:graphicFrameLocks noGrp="1"/>
          </p:cNvGraphicFramePr>
          <p:nvPr>
            <p:extLst>
              <p:ext uri="{D42A27DB-BD31-4B8C-83A1-F6EECF244321}">
                <p14:modId xmlns:p14="http://schemas.microsoft.com/office/powerpoint/2010/main" val="3133925897"/>
              </p:ext>
            </p:extLst>
          </p:nvPr>
        </p:nvGraphicFramePr>
        <p:xfrm>
          <a:off x="1413833" y="2971857"/>
          <a:ext cx="4777105" cy="1794512"/>
        </p:xfrm>
        <a:graphic>
          <a:graphicData uri="http://schemas.openxmlformats.org/drawingml/2006/table">
            <a:tbl>
              <a:tblPr>
                <a:tableStyleId>{5C22544A-7EE6-4342-B048-85BDC9FD1C3A}</a:tableStyleId>
              </a:tblPr>
              <a:tblGrid>
                <a:gridCol w="1414145">
                  <a:extLst>
                    <a:ext uri="{9D8B030D-6E8A-4147-A177-3AD203B41FA5}">
                      <a16:colId xmlns:a16="http://schemas.microsoft.com/office/drawing/2014/main" val="1964343022"/>
                    </a:ext>
                  </a:extLst>
                </a:gridCol>
                <a:gridCol w="739140">
                  <a:extLst>
                    <a:ext uri="{9D8B030D-6E8A-4147-A177-3AD203B41FA5}">
                      <a16:colId xmlns:a16="http://schemas.microsoft.com/office/drawing/2014/main" val="1728462355"/>
                    </a:ext>
                  </a:extLst>
                </a:gridCol>
                <a:gridCol w="700405">
                  <a:extLst>
                    <a:ext uri="{9D8B030D-6E8A-4147-A177-3AD203B41FA5}">
                      <a16:colId xmlns:a16="http://schemas.microsoft.com/office/drawing/2014/main" val="2739425449"/>
                    </a:ext>
                  </a:extLst>
                </a:gridCol>
                <a:gridCol w="687705">
                  <a:extLst>
                    <a:ext uri="{9D8B030D-6E8A-4147-A177-3AD203B41FA5}">
                      <a16:colId xmlns:a16="http://schemas.microsoft.com/office/drawing/2014/main" val="1829921883"/>
                    </a:ext>
                  </a:extLst>
                </a:gridCol>
                <a:gridCol w="687705">
                  <a:extLst>
                    <a:ext uri="{9D8B030D-6E8A-4147-A177-3AD203B41FA5}">
                      <a16:colId xmlns:a16="http://schemas.microsoft.com/office/drawing/2014/main" val="1467253719"/>
                    </a:ext>
                  </a:extLst>
                </a:gridCol>
                <a:gridCol w="548005">
                  <a:extLst>
                    <a:ext uri="{9D8B030D-6E8A-4147-A177-3AD203B41FA5}">
                      <a16:colId xmlns:a16="http://schemas.microsoft.com/office/drawing/2014/main" val="3522760242"/>
                    </a:ext>
                  </a:extLst>
                </a:gridCol>
              </a:tblGrid>
              <a:tr h="391160">
                <a:tc>
                  <a:txBody>
                    <a:bodyPr/>
                    <a:lstStyle/>
                    <a:p>
                      <a:pPr algn="ctr">
                        <a:lnSpc>
                          <a:spcPct val="107000"/>
                        </a:lnSpc>
                        <a:spcAft>
                          <a:spcPts val="0"/>
                        </a:spcAft>
                      </a:pPr>
                      <a:r>
                        <a:rPr lang="es-CO" sz="1100" b="1" dirty="0">
                          <a:effectLst/>
                        </a:rPr>
                        <a:t>Medio De Participación</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solidFill>
                      <a:schemeClr val="bg1">
                        <a:lumMod val="95000"/>
                      </a:schemeClr>
                    </a:solidFill>
                  </a:tcPr>
                </a:tc>
                <a:tc>
                  <a:txBody>
                    <a:bodyPr/>
                    <a:lstStyle/>
                    <a:p>
                      <a:pPr algn="ctr">
                        <a:lnSpc>
                          <a:spcPct val="107000"/>
                        </a:lnSpc>
                        <a:spcAft>
                          <a:spcPts val="0"/>
                        </a:spcAft>
                      </a:pPr>
                      <a:r>
                        <a:rPr lang="es-CO" sz="1100" b="1" dirty="0">
                          <a:effectLst/>
                        </a:rPr>
                        <a:t>1°</a:t>
                      </a:r>
                    </a:p>
                    <a:p>
                      <a:pPr algn="ctr">
                        <a:lnSpc>
                          <a:spcPct val="107000"/>
                        </a:lnSpc>
                        <a:spcAft>
                          <a:spcPts val="0"/>
                        </a:spcAft>
                      </a:pPr>
                      <a:r>
                        <a:rPr lang="es-CO" sz="1100" b="1" dirty="0">
                          <a:effectLst/>
                        </a:rPr>
                        <a:t>Trimestre</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solidFill>
                      <a:schemeClr val="bg1">
                        <a:lumMod val="95000"/>
                      </a:schemeClr>
                    </a:solidFill>
                  </a:tcPr>
                </a:tc>
                <a:tc>
                  <a:txBody>
                    <a:bodyPr/>
                    <a:lstStyle/>
                    <a:p>
                      <a:pPr algn="ctr">
                        <a:lnSpc>
                          <a:spcPct val="107000"/>
                        </a:lnSpc>
                        <a:spcAft>
                          <a:spcPts val="0"/>
                        </a:spcAft>
                      </a:pPr>
                      <a:r>
                        <a:rPr lang="es-CO" sz="1100" b="1" dirty="0">
                          <a:effectLst/>
                        </a:rPr>
                        <a:t>2°</a:t>
                      </a:r>
                    </a:p>
                    <a:p>
                      <a:pPr algn="ctr">
                        <a:lnSpc>
                          <a:spcPct val="107000"/>
                        </a:lnSpc>
                        <a:spcAft>
                          <a:spcPts val="0"/>
                        </a:spcAft>
                      </a:pPr>
                      <a:r>
                        <a:rPr lang="es-CO" sz="1100" b="1" dirty="0">
                          <a:effectLst/>
                        </a:rPr>
                        <a:t>Trimestre</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solidFill>
                      <a:schemeClr val="bg1">
                        <a:lumMod val="95000"/>
                      </a:schemeClr>
                    </a:solidFill>
                  </a:tcPr>
                </a:tc>
                <a:tc>
                  <a:txBody>
                    <a:bodyPr/>
                    <a:lstStyle/>
                    <a:p>
                      <a:pPr algn="ctr">
                        <a:lnSpc>
                          <a:spcPct val="107000"/>
                        </a:lnSpc>
                        <a:spcAft>
                          <a:spcPts val="0"/>
                        </a:spcAft>
                      </a:pPr>
                      <a:r>
                        <a:rPr lang="es-CO" sz="1100" b="1" dirty="0">
                          <a:effectLst/>
                        </a:rPr>
                        <a:t>3°</a:t>
                      </a:r>
                    </a:p>
                    <a:p>
                      <a:pPr algn="ctr">
                        <a:lnSpc>
                          <a:spcPct val="107000"/>
                        </a:lnSpc>
                        <a:spcAft>
                          <a:spcPts val="0"/>
                        </a:spcAft>
                      </a:pPr>
                      <a:r>
                        <a:rPr lang="es-CO" sz="1100" b="1" dirty="0">
                          <a:effectLst/>
                        </a:rPr>
                        <a:t>Trimestre</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0"/>
                        </a:spcAft>
                      </a:pPr>
                      <a:r>
                        <a:rPr lang="es-CO" sz="1100" b="1" dirty="0">
                          <a:effectLst/>
                        </a:rPr>
                        <a:t>Total</a:t>
                      </a:r>
                    </a:p>
                    <a:p>
                      <a:pPr algn="ctr">
                        <a:lnSpc>
                          <a:spcPct val="107000"/>
                        </a:lnSpc>
                        <a:spcAft>
                          <a:spcPts val="0"/>
                        </a:spcAft>
                      </a:pPr>
                      <a:r>
                        <a:rPr lang="es-CO" sz="1100" b="1" dirty="0">
                          <a:effectLst/>
                        </a:rPr>
                        <a:t>Acumulado</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solidFill>
                      <a:schemeClr val="bg1">
                        <a:lumMod val="95000"/>
                      </a:schemeClr>
                    </a:solidFill>
                  </a:tcPr>
                </a:tc>
                <a:tc>
                  <a:txBody>
                    <a:bodyPr/>
                    <a:lstStyle/>
                    <a:p>
                      <a:pPr algn="ctr">
                        <a:lnSpc>
                          <a:spcPct val="107000"/>
                        </a:lnSpc>
                        <a:spcAft>
                          <a:spcPts val="0"/>
                        </a:spcAft>
                      </a:pPr>
                      <a:r>
                        <a:rPr lang="es-CO" sz="1100" b="1" dirty="0">
                          <a:effectLst/>
                        </a:rPr>
                        <a:t>%</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solidFill>
                      <a:schemeClr val="bg1">
                        <a:lumMod val="95000"/>
                      </a:schemeClr>
                    </a:solidFill>
                  </a:tcPr>
                </a:tc>
                <a:extLst>
                  <a:ext uri="{0D108BD9-81ED-4DB2-BD59-A6C34878D82A}">
                    <a16:rowId xmlns:a16="http://schemas.microsoft.com/office/drawing/2014/main" val="90447934"/>
                  </a:ext>
                </a:extLst>
              </a:tr>
              <a:tr h="323850">
                <a:tc>
                  <a:txBody>
                    <a:bodyPr/>
                    <a:lstStyle/>
                    <a:p>
                      <a:pPr>
                        <a:lnSpc>
                          <a:spcPct val="107000"/>
                        </a:lnSpc>
                        <a:spcAft>
                          <a:spcPts val="0"/>
                        </a:spcAft>
                      </a:pPr>
                      <a:r>
                        <a:rPr lang="es-CO" sz="1100" dirty="0">
                          <a:solidFill>
                            <a:schemeClr val="tx1">
                              <a:lumMod val="65000"/>
                              <a:lumOff val="35000"/>
                            </a:schemeClr>
                          </a:solidFill>
                          <a:effectLst/>
                        </a:rPr>
                        <a:t> CORREO ELECTRONICO</a:t>
                      </a:r>
                      <a:endParaRPr lang="es-CO" sz="1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0"/>
                        </a:spcAft>
                      </a:pPr>
                      <a:r>
                        <a:rPr lang="es-CO" sz="1100" dirty="0">
                          <a:solidFill>
                            <a:schemeClr val="tx1">
                              <a:lumMod val="65000"/>
                              <a:lumOff val="35000"/>
                            </a:schemeClr>
                          </a:solidFill>
                          <a:effectLst/>
                        </a:rPr>
                        <a:t>324</a:t>
                      </a:r>
                      <a:endParaRPr lang="es-CO" sz="1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0"/>
                        </a:spcAft>
                      </a:pPr>
                      <a:r>
                        <a:rPr lang="es-CO" sz="1100" dirty="0">
                          <a:solidFill>
                            <a:schemeClr val="tx1">
                              <a:lumMod val="65000"/>
                              <a:lumOff val="35000"/>
                            </a:schemeClr>
                          </a:solidFill>
                          <a:effectLst/>
                        </a:rPr>
                        <a:t>328</a:t>
                      </a:r>
                      <a:endParaRPr lang="es-CO" sz="1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0"/>
                        </a:spcAft>
                      </a:pPr>
                      <a:r>
                        <a:rPr lang="es-CO" sz="1100">
                          <a:solidFill>
                            <a:schemeClr val="tx1">
                              <a:lumMod val="65000"/>
                              <a:lumOff val="35000"/>
                            </a:schemeClr>
                          </a:solidFill>
                          <a:effectLst/>
                        </a:rPr>
                        <a:t> </a:t>
                      </a:r>
                    </a:p>
                    <a:p>
                      <a:pPr algn="ctr">
                        <a:lnSpc>
                          <a:spcPct val="107000"/>
                        </a:lnSpc>
                        <a:spcAft>
                          <a:spcPts val="0"/>
                        </a:spcAft>
                      </a:pPr>
                      <a:r>
                        <a:rPr lang="es-CO" sz="1100">
                          <a:solidFill>
                            <a:schemeClr val="tx1">
                              <a:lumMod val="65000"/>
                              <a:lumOff val="35000"/>
                            </a:schemeClr>
                          </a:solidFill>
                          <a:effectLst/>
                        </a:rPr>
                        <a:t>438</a:t>
                      </a:r>
                      <a:endParaRPr lang="es-CO" sz="11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0"/>
                        </a:spcAft>
                      </a:pPr>
                      <a:r>
                        <a:rPr lang="es-CO" sz="1100">
                          <a:solidFill>
                            <a:schemeClr val="tx1">
                              <a:lumMod val="65000"/>
                              <a:lumOff val="35000"/>
                            </a:schemeClr>
                          </a:solidFill>
                          <a:effectLst/>
                        </a:rPr>
                        <a:t>1090</a:t>
                      </a:r>
                      <a:endParaRPr lang="es-CO" sz="11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800"/>
                        </a:spcAft>
                      </a:pPr>
                      <a:r>
                        <a:rPr lang="es-CO" sz="1100">
                          <a:solidFill>
                            <a:schemeClr val="tx1">
                              <a:lumMod val="65000"/>
                              <a:lumOff val="35000"/>
                            </a:schemeClr>
                          </a:solidFill>
                          <a:effectLst/>
                        </a:rPr>
                        <a:t>65,6%</a:t>
                      </a:r>
                      <a:endParaRPr lang="es-CO" sz="11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extLst>
                  <a:ext uri="{0D108BD9-81ED-4DB2-BD59-A6C34878D82A}">
                    <a16:rowId xmlns:a16="http://schemas.microsoft.com/office/drawing/2014/main" val="1843247128"/>
                  </a:ext>
                </a:extLst>
              </a:tr>
              <a:tr h="323850">
                <a:tc>
                  <a:txBody>
                    <a:bodyPr/>
                    <a:lstStyle/>
                    <a:p>
                      <a:pPr>
                        <a:lnSpc>
                          <a:spcPct val="107000"/>
                        </a:lnSpc>
                        <a:spcAft>
                          <a:spcPts val="0"/>
                        </a:spcAft>
                      </a:pPr>
                      <a:r>
                        <a:rPr lang="es-CO" sz="1100" dirty="0">
                          <a:solidFill>
                            <a:schemeClr val="tx1">
                              <a:lumMod val="65000"/>
                              <a:lumOff val="35000"/>
                            </a:schemeClr>
                          </a:solidFill>
                          <a:effectLst/>
                        </a:rPr>
                        <a:t> ENTREGA PERSONAL</a:t>
                      </a:r>
                      <a:endParaRPr lang="es-CO" sz="1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0"/>
                        </a:spcAft>
                      </a:pPr>
                      <a:r>
                        <a:rPr lang="es-CO" sz="1100" dirty="0">
                          <a:solidFill>
                            <a:schemeClr val="tx1">
                              <a:lumMod val="65000"/>
                              <a:lumOff val="35000"/>
                            </a:schemeClr>
                          </a:solidFill>
                          <a:effectLst/>
                        </a:rPr>
                        <a:t>4</a:t>
                      </a:r>
                      <a:endParaRPr lang="es-CO" sz="1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0"/>
                        </a:spcAft>
                      </a:pPr>
                      <a:r>
                        <a:rPr lang="es-CO" sz="1100" dirty="0">
                          <a:solidFill>
                            <a:schemeClr val="tx1">
                              <a:lumMod val="65000"/>
                              <a:lumOff val="35000"/>
                            </a:schemeClr>
                          </a:solidFill>
                          <a:effectLst/>
                        </a:rPr>
                        <a:t>5</a:t>
                      </a:r>
                      <a:endParaRPr lang="es-CO" sz="1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0"/>
                        </a:spcAft>
                      </a:pPr>
                      <a:r>
                        <a:rPr lang="es-CO" sz="1100" dirty="0">
                          <a:solidFill>
                            <a:schemeClr val="tx1">
                              <a:lumMod val="65000"/>
                              <a:lumOff val="35000"/>
                            </a:schemeClr>
                          </a:solidFill>
                          <a:effectLst/>
                        </a:rPr>
                        <a:t> </a:t>
                      </a:r>
                    </a:p>
                    <a:p>
                      <a:pPr algn="ctr">
                        <a:lnSpc>
                          <a:spcPct val="107000"/>
                        </a:lnSpc>
                        <a:spcAft>
                          <a:spcPts val="0"/>
                        </a:spcAft>
                      </a:pPr>
                      <a:r>
                        <a:rPr lang="es-CO" sz="1100" dirty="0">
                          <a:solidFill>
                            <a:schemeClr val="tx1">
                              <a:lumMod val="65000"/>
                              <a:lumOff val="35000"/>
                            </a:schemeClr>
                          </a:solidFill>
                          <a:effectLst/>
                        </a:rPr>
                        <a:t>10</a:t>
                      </a:r>
                      <a:endParaRPr lang="es-CO" sz="1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0"/>
                        </a:spcAft>
                      </a:pPr>
                      <a:r>
                        <a:rPr lang="es-CO" sz="1100" dirty="0">
                          <a:solidFill>
                            <a:schemeClr val="tx1">
                              <a:lumMod val="65000"/>
                              <a:lumOff val="35000"/>
                            </a:schemeClr>
                          </a:solidFill>
                          <a:effectLst/>
                        </a:rPr>
                        <a:t>19</a:t>
                      </a:r>
                      <a:endParaRPr lang="es-CO" sz="1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800"/>
                        </a:spcAft>
                      </a:pPr>
                      <a:r>
                        <a:rPr lang="es-CO" sz="1100">
                          <a:solidFill>
                            <a:schemeClr val="tx1">
                              <a:lumMod val="65000"/>
                              <a:lumOff val="35000"/>
                            </a:schemeClr>
                          </a:solidFill>
                          <a:effectLst/>
                        </a:rPr>
                        <a:t>1,1%</a:t>
                      </a:r>
                      <a:endParaRPr lang="es-CO" sz="11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extLst>
                  <a:ext uri="{0D108BD9-81ED-4DB2-BD59-A6C34878D82A}">
                    <a16:rowId xmlns:a16="http://schemas.microsoft.com/office/drawing/2014/main" val="417787944"/>
                  </a:ext>
                </a:extLst>
              </a:tr>
              <a:tr h="323850">
                <a:tc>
                  <a:txBody>
                    <a:bodyPr/>
                    <a:lstStyle/>
                    <a:p>
                      <a:pPr>
                        <a:lnSpc>
                          <a:spcPct val="107000"/>
                        </a:lnSpc>
                        <a:spcAft>
                          <a:spcPts val="0"/>
                        </a:spcAft>
                      </a:pPr>
                      <a:r>
                        <a:rPr lang="es-CO" sz="1100" dirty="0">
                          <a:solidFill>
                            <a:schemeClr val="tx1">
                              <a:lumMod val="65000"/>
                              <a:lumOff val="35000"/>
                            </a:schemeClr>
                          </a:solidFill>
                          <a:effectLst/>
                        </a:rPr>
                        <a:t> TRAMITE EN LINEA</a:t>
                      </a:r>
                      <a:endParaRPr lang="es-CO" sz="1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0"/>
                        </a:spcAft>
                      </a:pPr>
                      <a:r>
                        <a:rPr lang="es-CO" sz="1100">
                          <a:solidFill>
                            <a:schemeClr val="tx1">
                              <a:lumMod val="65000"/>
                              <a:lumOff val="35000"/>
                            </a:schemeClr>
                          </a:solidFill>
                          <a:effectLst/>
                        </a:rPr>
                        <a:t>156</a:t>
                      </a:r>
                      <a:endParaRPr lang="es-CO" sz="11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0"/>
                        </a:spcAft>
                      </a:pPr>
                      <a:r>
                        <a:rPr lang="es-CO" sz="1100">
                          <a:solidFill>
                            <a:schemeClr val="tx1">
                              <a:lumMod val="65000"/>
                              <a:lumOff val="35000"/>
                            </a:schemeClr>
                          </a:solidFill>
                          <a:effectLst/>
                        </a:rPr>
                        <a:t>149</a:t>
                      </a:r>
                      <a:endParaRPr lang="es-CO" sz="11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0"/>
                        </a:spcAft>
                      </a:pPr>
                      <a:r>
                        <a:rPr lang="es-CO" sz="1100" dirty="0">
                          <a:solidFill>
                            <a:schemeClr val="tx1">
                              <a:lumMod val="65000"/>
                              <a:lumOff val="35000"/>
                            </a:schemeClr>
                          </a:solidFill>
                          <a:effectLst/>
                        </a:rPr>
                        <a:t> </a:t>
                      </a:r>
                    </a:p>
                    <a:p>
                      <a:pPr algn="ctr">
                        <a:lnSpc>
                          <a:spcPct val="107000"/>
                        </a:lnSpc>
                        <a:spcAft>
                          <a:spcPts val="0"/>
                        </a:spcAft>
                      </a:pPr>
                      <a:r>
                        <a:rPr lang="es-CO" sz="1100" dirty="0">
                          <a:solidFill>
                            <a:schemeClr val="tx1">
                              <a:lumMod val="65000"/>
                              <a:lumOff val="35000"/>
                            </a:schemeClr>
                          </a:solidFill>
                          <a:effectLst/>
                        </a:rPr>
                        <a:t>248</a:t>
                      </a:r>
                      <a:endParaRPr lang="es-CO" sz="1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0"/>
                        </a:spcAft>
                      </a:pPr>
                      <a:r>
                        <a:rPr lang="es-CO" sz="1100" dirty="0">
                          <a:solidFill>
                            <a:schemeClr val="tx1">
                              <a:lumMod val="65000"/>
                              <a:lumOff val="35000"/>
                            </a:schemeClr>
                          </a:solidFill>
                          <a:effectLst/>
                        </a:rPr>
                        <a:t>553</a:t>
                      </a:r>
                      <a:endParaRPr lang="es-CO" sz="1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800"/>
                        </a:spcAft>
                      </a:pPr>
                      <a:r>
                        <a:rPr lang="es-CO" sz="1100" dirty="0">
                          <a:solidFill>
                            <a:schemeClr val="tx1">
                              <a:lumMod val="65000"/>
                              <a:lumOff val="35000"/>
                            </a:schemeClr>
                          </a:solidFill>
                          <a:effectLst/>
                        </a:rPr>
                        <a:t>33,3%</a:t>
                      </a:r>
                      <a:endParaRPr lang="es-CO" sz="1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extLst>
                  <a:ext uri="{0D108BD9-81ED-4DB2-BD59-A6C34878D82A}">
                    <a16:rowId xmlns:a16="http://schemas.microsoft.com/office/drawing/2014/main" val="1841110236"/>
                  </a:ext>
                </a:extLst>
              </a:tr>
              <a:tr h="323850">
                <a:tc>
                  <a:txBody>
                    <a:bodyPr/>
                    <a:lstStyle/>
                    <a:p>
                      <a:pPr>
                        <a:lnSpc>
                          <a:spcPct val="107000"/>
                        </a:lnSpc>
                        <a:spcAft>
                          <a:spcPts val="0"/>
                        </a:spcAft>
                      </a:pPr>
                      <a:r>
                        <a:rPr lang="es-CO" sz="1100" b="1" dirty="0">
                          <a:effectLst/>
                        </a:rPr>
                        <a:t>Total general</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0"/>
                        </a:spcAft>
                      </a:pPr>
                      <a:r>
                        <a:rPr lang="es-CO" sz="1100" b="1" dirty="0">
                          <a:effectLst/>
                        </a:rPr>
                        <a:t>484</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0"/>
                        </a:spcAft>
                      </a:pPr>
                      <a:r>
                        <a:rPr lang="es-CO" sz="1100" b="1" dirty="0">
                          <a:effectLst/>
                        </a:rPr>
                        <a:t>482</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0"/>
                        </a:spcAft>
                      </a:pPr>
                      <a:r>
                        <a:rPr lang="es-CO" sz="1100" b="1" dirty="0">
                          <a:effectLst/>
                        </a:rPr>
                        <a:t> </a:t>
                      </a:r>
                    </a:p>
                    <a:p>
                      <a:pPr algn="ctr">
                        <a:lnSpc>
                          <a:spcPct val="107000"/>
                        </a:lnSpc>
                        <a:spcAft>
                          <a:spcPts val="0"/>
                        </a:spcAft>
                      </a:pPr>
                      <a:r>
                        <a:rPr lang="es-CO" sz="1100" b="1" dirty="0">
                          <a:effectLst/>
                        </a:rPr>
                        <a:t>696</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0"/>
                        </a:spcAft>
                      </a:pPr>
                      <a:r>
                        <a:rPr lang="es-CO" sz="1100" b="1" dirty="0">
                          <a:effectLst/>
                        </a:rPr>
                        <a:t>1662</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0"/>
                        </a:spcAft>
                      </a:pPr>
                      <a:r>
                        <a:rPr lang="es-CO" sz="1100" b="1" dirty="0">
                          <a:effectLst/>
                        </a:rPr>
                        <a:t>100%</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extLst>
                  <a:ext uri="{0D108BD9-81ED-4DB2-BD59-A6C34878D82A}">
                    <a16:rowId xmlns:a16="http://schemas.microsoft.com/office/drawing/2014/main" val="748818037"/>
                  </a:ext>
                </a:extLst>
              </a:tr>
            </a:tbl>
          </a:graphicData>
        </a:graphic>
      </p:graphicFrame>
    </p:spTree>
    <p:extLst>
      <p:ext uri="{BB962C8B-B14F-4D97-AF65-F5344CB8AC3E}">
        <p14:creationId xmlns:p14="http://schemas.microsoft.com/office/powerpoint/2010/main" val="22766847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pic>
        <p:nvPicPr>
          <p:cNvPr id="4" name="Gráfico 3">
            <a:extLst>
              <a:ext uri="{FF2B5EF4-FFF2-40B4-BE49-F238E27FC236}">
                <a16:creationId xmlns:a16="http://schemas.microsoft.com/office/drawing/2014/main" id="{EB3C1A11-B0DB-3E20-7397-957A403C5BDF}"/>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8928545" y="353514"/>
            <a:ext cx="2674960" cy="626847"/>
          </a:xfrm>
          <a:prstGeom prst="rect">
            <a:avLst/>
          </a:prstGeom>
        </p:spPr>
      </p:pic>
      <p:sp>
        <p:nvSpPr>
          <p:cNvPr id="10" name="CuadroTexto 9"/>
          <p:cNvSpPr txBox="1"/>
          <p:nvPr/>
        </p:nvSpPr>
        <p:spPr>
          <a:xfrm>
            <a:off x="-2929929" y="-373220"/>
            <a:ext cx="8751934" cy="1692771"/>
          </a:xfrm>
          <a:prstGeom prst="rect">
            <a:avLst/>
          </a:prstGeom>
          <a:noFill/>
        </p:spPr>
        <p:txBody>
          <a:bodyPr wrap="square" rtlCol="0">
            <a:spAutoFit/>
          </a:bodyPr>
          <a:lstStyle/>
          <a:p>
            <a:pPr algn="ctr"/>
            <a:r>
              <a:rPr lang="es-CO" b="1" dirty="0"/>
              <a:t> </a:t>
            </a:r>
            <a:endParaRPr lang="es-CO" sz="2000" b="1" dirty="0" smtClean="0"/>
          </a:p>
          <a:p>
            <a:pPr algn="ctr"/>
            <a:endParaRPr lang="es-CO" dirty="0"/>
          </a:p>
          <a:p>
            <a:pPr algn="ctr"/>
            <a:r>
              <a:rPr lang="es-ES" sz="2400" b="1" i="1" u="sng" dirty="0">
                <a:solidFill>
                  <a:schemeClr val="accent1">
                    <a:lumMod val="75000"/>
                  </a:schemeClr>
                </a:solidFill>
                <a:effectLst>
                  <a:outerShdw blurRad="38100" dist="38100" dir="2700000" algn="tl">
                    <a:srgbClr val="000000">
                      <a:alpha val="43137"/>
                    </a:srgbClr>
                  </a:outerShdw>
                </a:effectLst>
              </a:rPr>
              <a:t>PQRSD</a:t>
            </a:r>
            <a:endParaRPr lang="es-ES" sz="3600" b="1" i="1" u="sng" dirty="0">
              <a:solidFill>
                <a:schemeClr val="accent1">
                  <a:lumMod val="75000"/>
                </a:schemeClr>
              </a:solidFill>
              <a:effectLst>
                <a:outerShdw blurRad="38100" dist="38100" dir="2700000" algn="tl">
                  <a:srgbClr val="000000">
                    <a:alpha val="43137"/>
                  </a:srgbClr>
                </a:outerShdw>
              </a:effectLst>
            </a:endParaRPr>
          </a:p>
          <a:p>
            <a:endParaRPr lang="es-ES" sz="1600" b="1" i="1" dirty="0" smtClean="0">
              <a:solidFill>
                <a:schemeClr val="accent5">
                  <a:lumMod val="75000"/>
                </a:schemeClr>
              </a:solidFill>
            </a:endParaRPr>
          </a:p>
          <a:p>
            <a:r>
              <a:rPr lang="es-ES" sz="1600" b="1" i="1" dirty="0">
                <a:solidFill>
                  <a:schemeClr val="accent5">
                    <a:lumMod val="75000"/>
                  </a:schemeClr>
                </a:solidFill>
              </a:rPr>
              <a:t> </a:t>
            </a:r>
          </a:p>
          <a:p>
            <a:endParaRPr lang="es-CO" sz="1200" dirty="0"/>
          </a:p>
        </p:txBody>
      </p:sp>
      <p:sp>
        <p:nvSpPr>
          <p:cNvPr id="50" name="CuadroTexto 49"/>
          <p:cNvSpPr txBox="1"/>
          <p:nvPr/>
        </p:nvSpPr>
        <p:spPr>
          <a:xfrm>
            <a:off x="3541675" y="532209"/>
            <a:ext cx="3050835" cy="769441"/>
          </a:xfrm>
          <a:prstGeom prst="rect">
            <a:avLst/>
          </a:prstGeom>
          <a:noFill/>
        </p:spPr>
        <p:txBody>
          <a:bodyPr wrap="none" rtlCol="0">
            <a:spAutoFit/>
          </a:bodyPr>
          <a:lstStyle/>
          <a:p>
            <a:endParaRPr lang="es-ES" sz="1200" b="1" i="1" dirty="0" smtClean="0">
              <a:solidFill>
                <a:schemeClr val="accent5">
                  <a:lumMod val="75000"/>
                </a:schemeClr>
              </a:solidFill>
            </a:endParaRPr>
          </a:p>
          <a:p>
            <a:endParaRPr lang="es-ES" sz="1200" b="1" i="1" dirty="0">
              <a:solidFill>
                <a:schemeClr val="accent5">
                  <a:lumMod val="75000"/>
                </a:schemeClr>
              </a:solidFill>
            </a:endParaRPr>
          </a:p>
          <a:p>
            <a:r>
              <a:rPr lang="es-ES" sz="2000" b="1" dirty="0">
                <a:solidFill>
                  <a:schemeClr val="accent1">
                    <a:lumMod val="75000"/>
                  </a:schemeClr>
                </a:solidFill>
              </a:rPr>
              <a:t>2.  POR TIPO DE SOLICITUD</a:t>
            </a:r>
            <a:endParaRPr lang="es-CO" sz="2000" b="1" dirty="0">
              <a:solidFill>
                <a:schemeClr val="accent1">
                  <a:lumMod val="75000"/>
                </a:schemeClr>
              </a:solidFill>
            </a:endParaRPr>
          </a:p>
        </p:txBody>
      </p:sp>
      <p:sp>
        <p:nvSpPr>
          <p:cNvPr id="51" name="CuadroTexto 50"/>
          <p:cNvSpPr txBox="1"/>
          <p:nvPr/>
        </p:nvSpPr>
        <p:spPr>
          <a:xfrm>
            <a:off x="1476231" y="1608269"/>
            <a:ext cx="8960860" cy="1231106"/>
          </a:xfrm>
          <a:prstGeom prst="rect">
            <a:avLst/>
          </a:prstGeom>
          <a:noFill/>
        </p:spPr>
        <p:txBody>
          <a:bodyPr wrap="square" rtlCol="0">
            <a:spAutoFit/>
          </a:bodyPr>
          <a:lstStyle/>
          <a:p>
            <a:pPr algn="just"/>
            <a:r>
              <a:rPr lang="es-ES" sz="2000" dirty="0" smtClean="0">
                <a:solidFill>
                  <a:schemeClr val="tx1">
                    <a:lumMod val="65000"/>
                    <a:lumOff val="35000"/>
                  </a:schemeClr>
                </a:solidFill>
              </a:rPr>
              <a:t>Asimismo, del </a:t>
            </a:r>
            <a:r>
              <a:rPr lang="es-ES" sz="2000" dirty="0">
                <a:solidFill>
                  <a:schemeClr val="tx1">
                    <a:lumMod val="65000"/>
                    <a:lumOff val="35000"/>
                  </a:schemeClr>
                </a:solidFill>
              </a:rPr>
              <a:t>total de las </a:t>
            </a:r>
            <a:r>
              <a:rPr lang="es-ES" sz="2000" dirty="0" smtClean="0">
                <a:solidFill>
                  <a:schemeClr val="tx1">
                    <a:lumMod val="65000"/>
                    <a:lumOff val="35000"/>
                  </a:schemeClr>
                </a:solidFill>
              </a:rPr>
              <a:t>696 </a:t>
            </a:r>
            <a:r>
              <a:rPr lang="es-ES" sz="2000" dirty="0">
                <a:solidFill>
                  <a:schemeClr val="tx1">
                    <a:lumMod val="65000"/>
                    <a:lumOff val="35000"/>
                  </a:schemeClr>
                </a:solidFill>
              </a:rPr>
              <a:t>PQRSD recibidas en el </a:t>
            </a:r>
            <a:r>
              <a:rPr lang="es-ES" sz="2000" dirty="0" smtClean="0">
                <a:solidFill>
                  <a:schemeClr val="tx1">
                    <a:lumMod val="65000"/>
                    <a:lumOff val="35000"/>
                  </a:schemeClr>
                </a:solidFill>
              </a:rPr>
              <a:t>periodo de julio a septiembre se puede evidenciar que el </a:t>
            </a:r>
            <a:r>
              <a:rPr lang="es-ES" sz="2000" dirty="0" smtClean="0"/>
              <a:t>52,1% </a:t>
            </a:r>
            <a:r>
              <a:rPr lang="es-ES" sz="2000" dirty="0" smtClean="0">
                <a:solidFill>
                  <a:schemeClr val="tx1">
                    <a:lumMod val="65000"/>
                    <a:lumOff val="35000"/>
                  </a:schemeClr>
                </a:solidFill>
              </a:rPr>
              <a:t>corresponde al tipo </a:t>
            </a:r>
            <a:r>
              <a:rPr lang="es-ES" sz="2000" u="sng" dirty="0" smtClean="0">
                <a:solidFill>
                  <a:schemeClr val="tx1">
                    <a:lumMod val="65000"/>
                    <a:lumOff val="35000"/>
                  </a:schemeClr>
                </a:solidFill>
              </a:rPr>
              <a:t>Petición</a:t>
            </a:r>
            <a:r>
              <a:rPr lang="es-ES" sz="2000" dirty="0" smtClean="0">
                <a:solidFill>
                  <a:schemeClr val="tx1">
                    <a:lumMod val="65000"/>
                    <a:lumOff val="35000"/>
                  </a:schemeClr>
                </a:solidFill>
              </a:rPr>
              <a:t>, seguido de </a:t>
            </a:r>
            <a:r>
              <a:rPr lang="es-ES" sz="2000" dirty="0">
                <a:solidFill>
                  <a:schemeClr val="tx1">
                    <a:lumMod val="65000"/>
                    <a:lumOff val="35000"/>
                  </a:schemeClr>
                </a:solidFill>
              </a:rPr>
              <a:t>la solicitud de </a:t>
            </a:r>
            <a:r>
              <a:rPr lang="es-ES" sz="2000" u="sng" dirty="0" smtClean="0">
                <a:solidFill>
                  <a:schemeClr val="tx1">
                    <a:lumMod val="65000"/>
                    <a:lumOff val="35000"/>
                  </a:schemeClr>
                </a:solidFill>
              </a:rPr>
              <a:t>Información </a:t>
            </a:r>
            <a:r>
              <a:rPr lang="es-ES" sz="2000" u="sng" dirty="0">
                <a:solidFill>
                  <a:schemeClr val="tx1">
                    <a:lumMod val="65000"/>
                    <a:lumOff val="35000"/>
                  </a:schemeClr>
                </a:solidFill>
              </a:rPr>
              <a:t>y/o </a:t>
            </a:r>
            <a:r>
              <a:rPr lang="es-ES" sz="2000" u="sng" dirty="0" smtClean="0">
                <a:solidFill>
                  <a:schemeClr val="tx1">
                    <a:lumMod val="65000"/>
                    <a:lumOff val="35000"/>
                  </a:schemeClr>
                </a:solidFill>
              </a:rPr>
              <a:t>Documentos </a:t>
            </a:r>
            <a:r>
              <a:rPr lang="es-ES" sz="2000" dirty="0" smtClean="0">
                <a:solidFill>
                  <a:schemeClr val="tx1">
                    <a:lumMod val="65000"/>
                    <a:lumOff val="35000"/>
                  </a:schemeClr>
                </a:solidFill>
              </a:rPr>
              <a:t>con </a:t>
            </a:r>
            <a:r>
              <a:rPr lang="es-ES" sz="2000" dirty="0" smtClean="0"/>
              <a:t>35,6%. </a:t>
            </a:r>
            <a:endParaRPr lang="es-CO" sz="2000" dirty="0"/>
          </a:p>
          <a:p>
            <a:endParaRPr lang="es-CO" sz="1400" dirty="0"/>
          </a:p>
        </p:txBody>
      </p:sp>
      <p:graphicFrame>
        <p:nvGraphicFramePr>
          <p:cNvPr id="5" name="Tabla 4"/>
          <p:cNvGraphicFramePr>
            <a:graphicFrameLocks noGrp="1"/>
          </p:cNvGraphicFramePr>
          <p:nvPr>
            <p:extLst>
              <p:ext uri="{D42A27DB-BD31-4B8C-83A1-F6EECF244321}">
                <p14:modId xmlns:p14="http://schemas.microsoft.com/office/powerpoint/2010/main" val="2416324021"/>
              </p:ext>
            </p:extLst>
          </p:nvPr>
        </p:nvGraphicFramePr>
        <p:xfrm>
          <a:off x="1476231" y="2936624"/>
          <a:ext cx="4839903" cy="2820181"/>
        </p:xfrm>
        <a:graphic>
          <a:graphicData uri="http://schemas.openxmlformats.org/drawingml/2006/table">
            <a:tbl>
              <a:tblPr>
                <a:tableStyleId>{5C22544A-7EE6-4342-B048-85BDC9FD1C3A}</a:tableStyleId>
              </a:tblPr>
              <a:tblGrid>
                <a:gridCol w="2032101">
                  <a:extLst>
                    <a:ext uri="{9D8B030D-6E8A-4147-A177-3AD203B41FA5}">
                      <a16:colId xmlns:a16="http://schemas.microsoft.com/office/drawing/2014/main" val="2771030441"/>
                    </a:ext>
                  </a:extLst>
                </a:gridCol>
                <a:gridCol w="667143">
                  <a:extLst>
                    <a:ext uri="{9D8B030D-6E8A-4147-A177-3AD203B41FA5}">
                      <a16:colId xmlns:a16="http://schemas.microsoft.com/office/drawing/2014/main" val="3055651593"/>
                    </a:ext>
                  </a:extLst>
                </a:gridCol>
                <a:gridCol w="713153">
                  <a:extLst>
                    <a:ext uri="{9D8B030D-6E8A-4147-A177-3AD203B41FA5}">
                      <a16:colId xmlns:a16="http://schemas.microsoft.com/office/drawing/2014/main" val="3815051622"/>
                    </a:ext>
                  </a:extLst>
                </a:gridCol>
                <a:gridCol w="674811">
                  <a:extLst>
                    <a:ext uri="{9D8B030D-6E8A-4147-A177-3AD203B41FA5}">
                      <a16:colId xmlns:a16="http://schemas.microsoft.com/office/drawing/2014/main" val="193647859"/>
                    </a:ext>
                  </a:extLst>
                </a:gridCol>
                <a:gridCol w="752695">
                  <a:extLst>
                    <a:ext uri="{9D8B030D-6E8A-4147-A177-3AD203B41FA5}">
                      <a16:colId xmlns:a16="http://schemas.microsoft.com/office/drawing/2014/main" val="3902204443"/>
                    </a:ext>
                  </a:extLst>
                </a:gridCol>
              </a:tblGrid>
              <a:tr h="370683">
                <a:tc>
                  <a:txBody>
                    <a:bodyPr/>
                    <a:lstStyle/>
                    <a:p>
                      <a:pPr marL="0" algn="l" defTabSz="914400" rtl="0" eaLnBrk="1" fontAlgn="ctr" latinLnBrk="0" hangingPunct="1">
                        <a:lnSpc>
                          <a:spcPct val="107000"/>
                        </a:lnSpc>
                        <a:spcAft>
                          <a:spcPts val="0"/>
                        </a:spcAft>
                      </a:pPr>
                      <a:r>
                        <a:rPr lang="es-CO" sz="1100" b="1" kern="1200" dirty="0">
                          <a:solidFill>
                            <a:schemeClr val="dk1"/>
                          </a:solidFill>
                          <a:effectLst/>
                          <a:latin typeface="+mn-lt"/>
                          <a:ea typeface="+mn-ea"/>
                          <a:cs typeface="+mn-cs"/>
                        </a:rPr>
                        <a:t>Por Tipo </a:t>
                      </a:r>
                    </a:p>
                  </a:txBody>
                  <a:tcPr marL="0" marR="0" marT="0" marB="0" anchor="ctr">
                    <a:solidFill>
                      <a:schemeClr val="bg1">
                        <a:lumMod val="95000"/>
                      </a:schemeClr>
                    </a:solidFill>
                  </a:tcPr>
                </a:tc>
                <a:tc>
                  <a:txBody>
                    <a:bodyPr/>
                    <a:lstStyle/>
                    <a:p>
                      <a:pPr algn="ctr" rtl="0" fontAlgn="ctr"/>
                      <a:r>
                        <a:rPr lang="es-CO" sz="1100" b="1" u="none" strike="noStrike" dirty="0">
                          <a:effectLst/>
                        </a:rPr>
                        <a:t>1° </a:t>
                      </a:r>
                      <a:br>
                        <a:rPr lang="es-CO" sz="1100" b="1" u="none" strike="noStrike" dirty="0">
                          <a:effectLst/>
                        </a:rPr>
                      </a:br>
                      <a:r>
                        <a:rPr lang="es-CO" sz="1100" b="1" u="none" strike="noStrike" dirty="0">
                          <a:effectLst/>
                        </a:rPr>
                        <a:t>Trimestre</a:t>
                      </a:r>
                      <a:endParaRPr lang="es-CO" sz="1100" b="1"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tc>
                  <a:txBody>
                    <a:bodyPr/>
                    <a:lstStyle/>
                    <a:p>
                      <a:pPr algn="ctr" rtl="0" fontAlgn="ctr"/>
                      <a:r>
                        <a:rPr lang="es-CO" sz="1100" b="1" u="none" strike="noStrike" dirty="0">
                          <a:effectLst/>
                        </a:rPr>
                        <a:t>2° </a:t>
                      </a:r>
                      <a:br>
                        <a:rPr lang="es-CO" sz="1100" b="1" u="none" strike="noStrike" dirty="0">
                          <a:effectLst/>
                        </a:rPr>
                      </a:br>
                      <a:r>
                        <a:rPr lang="es-CO" sz="1100" b="1" u="none" strike="noStrike" dirty="0">
                          <a:effectLst/>
                        </a:rPr>
                        <a:t>Trimestre</a:t>
                      </a:r>
                      <a:endParaRPr lang="es-CO" sz="1100" b="1"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tc>
                  <a:txBody>
                    <a:bodyPr/>
                    <a:lstStyle/>
                    <a:p>
                      <a:pPr algn="ctr" rtl="0" fontAlgn="ctr"/>
                      <a:r>
                        <a:rPr lang="es-CO" sz="1100" b="1" u="none" strike="noStrike" dirty="0">
                          <a:effectLst/>
                        </a:rPr>
                        <a:t>3° </a:t>
                      </a:r>
                      <a:br>
                        <a:rPr lang="es-CO" sz="1100" b="1" u="none" strike="noStrike" dirty="0">
                          <a:effectLst/>
                        </a:rPr>
                      </a:br>
                      <a:r>
                        <a:rPr lang="es-CO" sz="1100" b="1" u="none" strike="noStrike" dirty="0">
                          <a:effectLst/>
                        </a:rPr>
                        <a:t>Trimestre</a:t>
                      </a:r>
                      <a:endParaRPr lang="es-CO" sz="1100" b="1"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tc>
                  <a:txBody>
                    <a:bodyPr/>
                    <a:lstStyle/>
                    <a:p>
                      <a:pPr algn="ctr" rtl="0" fontAlgn="ctr"/>
                      <a:r>
                        <a:rPr lang="es-CO" sz="1100" b="1" u="none" strike="noStrike" dirty="0">
                          <a:effectLst/>
                        </a:rPr>
                        <a:t>Total Acumulado</a:t>
                      </a:r>
                      <a:endParaRPr lang="es-CO" sz="1100" b="1"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extLst>
                  <a:ext uri="{0D108BD9-81ED-4DB2-BD59-A6C34878D82A}">
                    <a16:rowId xmlns:a16="http://schemas.microsoft.com/office/drawing/2014/main" val="3786350724"/>
                  </a:ext>
                </a:extLst>
              </a:tr>
              <a:tr h="194070">
                <a:tc>
                  <a:txBody>
                    <a:bodyPr/>
                    <a:lstStyle/>
                    <a:p>
                      <a:pPr marL="0" algn="l" defTabSz="914400" rtl="0" eaLnBrk="1" fontAlgn="b" latinLnBrk="0" hangingPunct="1">
                        <a:lnSpc>
                          <a:spcPct val="107000"/>
                        </a:lnSpc>
                        <a:spcAft>
                          <a:spcPts val="0"/>
                        </a:spcAft>
                      </a:pPr>
                      <a:r>
                        <a:rPr lang="es-CO" sz="1100" b="0" kern="1200" dirty="0">
                          <a:solidFill>
                            <a:schemeClr val="tx1">
                              <a:lumMod val="65000"/>
                              <a:lumOff val="35000"/>
                            </a:schemeClr>
                          </a:solidFill>
                          <a:effectLst/>
                          <a:latin typeface="+mn-lt"/>
                          <a:ea typeface="+mn-ea"/>
                          <a:cs typeface="+mn-cs"/>
                        </a:rPr>
                        <a:t>DENUNCIA</a:t>
                      </a:r>
                    </a:p>
                  </a:txBody>
                  <a:tcPr marL="0" marR="0" marT="0" marB="0" anchor="b">
                    <a:solidFill>
                      <a:schemeClr val="bg1">
                        <a:lumMod val="95000"/>
                      </a:schemeClr>
                    </a:solidFill>
                  </a:tcPr>
                </a:tc>
                <a:tc>
                  <a:txBody>
                    <a:bodyPr/>
                    <a:lstStyle/>
                    <a:p>
                      <a:pPr algn="ctr" rtl="0" fontAlgn="b"/>
                      <a:r>
                        <a:rPr lang="es-CO" sz="1100" u="none" strike="noStrike" dirty="0">
                          <a:solidFill>
                            <a:schemeClr val="tx1">
                              <a:lumMod val="65000"/>
                              <a:lumOff val="35000"/>
                            </a:schemeClr>
                          </a:solidFill>
                          <a:effectLst/>
                        </a:rPr>
                        <a:t>0</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dirty="0">
                          <a:solidFill>
                            <a:schemeClr val="tx1">
                              <a:lumMod val="65000"/>
                              <a:lumOff val="35000"/>
                            </a:schemeClr>
                          </a:solidFill>
                          <a:effectLst/>
                        </a:rPr>
                        <a:t>0</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2</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2</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2497722068"/>
                  </a:ext>
                </a:extLst>
              </a:tr>
              <a:tr h="194070">
                <a:tc>
                  <a:txBody>
                    <a:bodyPr/>
                    <a:lstStyle/>
                    <a:p>
                      <a:pPr marL="0" algn="l" defTabSz="914400" rtl="0" eaLnBrk="1" fontAlgn="b" latinLnBrk="0" hangingPunct="1">
                        <a:lnSpc>
                          <a:spcPct val="107000"/>
                        </a:lnSpc>
                        <a:spcAft>
                          <a:spcPts val="0"/>
                        </a:spcAft>
                      </a:pPr>
                      <a:r>
                        <a:rPr lang="es-CO" sz="1100" b="0" kern="1200">
                          <a:solidFill>
                            <a:schemeClr val="tx1">
                              <a:lumMod val="65000"/>
                              <a:lumOff val="35000"/>
                            </a:schemeClr>
                          </a:solidFill>
                          <a:effectLst/>
                          <a:latin typeface="+mn-lt"/>
                          <a:ea typeface="+mn-ea"/>
                          <a:cs typeface="+mn-cs"/>
                        </a:rPr>
                        <a:t>DERECHO DE PETICION. </a:t>
                      </a:r>
                    </a:p>
                  </a:txBody>
                  <a:tcPr marL="0" marR="0" marT="0" marB="0" anchor="b">
                    <a:solidFill>
                      <a:schemeClr val="bg1">
                        <a:lumMod val="95000"/>
                      </a:schemeClr>
                    </a:solidFill>
                  </a:tcPr>
                </a:tc>
                <a:tc>
                  <a:txBody>
                    <a:bodyPr/>
                    <a:lstStyle/>
                    <a:p>
                      <a:pPr algn="ctr" rtl="0" fontAlgn="b"/>
                      <a:r>
                        <a:rPr lang="es-CO" sz="1100" u="none" strike="noStrike" dirty="0">
                          <a:solidFill>
                            <a:schemeClr val="tx1">
                              <a:lumMod val="65000"/>
                              <a:lumOff val="35000"/>
                            </a:schemeClr>
                          </a:solidFill>
                          <a:effectLst/>
                        </a:rPr>
                        <a:t>21</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dirty="0">
                          <a:solidFill>
                            <a:schemeClr val="tx1">
                              <a:lumMod val="65000"/>
                              <a:lumOff val="35000"/>
                            </a:schemeClr>
                          </a:solidFill>
                          <a:effectLst/>
                        </a:rPr>
                        <a:t>19</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dirty="0">
                          <a:solidFill>
                            <a:schemeClr val="tx1">
                              <a:lumMod val="65000"/>
                              <a:lumOff val="35000"/>
                            </a:schemeClr>
                          </a:solidFill>
                          <a:effectLst/>
                        </a:rPr>
                        <a:t>30</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70</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2203531632"/>
                  </a:ext>
                </a:extLst>
              </a:tr>
              <a:tr h="194070">
                <a:tc>
                  <a:txBody>
                    <a:bodyPr/>
                    <a:lstStyle/>
                    <a:p>
                      <a:pPr marL="0" algn="l" defTabSz="914400" rtl="0" eaLnBrk="1" fontAlgn="b" latinLnBrk="0" hangingPunct="1">
                        <a:lnSpc>
                          <a:spcPct val="107000"/>
                        </a:lnSpc>
                        <a:spcAft>
                          <a:spcPts val="0"/>
                        </a:spcAft>
                      </a:pPr>
                      <a:r>
                        <a:rPr lang="es-CO" sz="1100" b="1" kern="1200" dirty="0">
                          <a:solidFill>
                            <a:schemeClr val="accent2">
                              <a:lumMod val="75000"/>
                            </a:schemeClr>
                          </a:solidFill>
                          <a:effectLst/>
                          <a:latin typeface="+mn-lt"/>
                          <a:ea typeface="+mn-ea"/>
                          <a:cs typeface="+mn-cs"/>
                        </a:rPr>
                        <a:t>PETICION</a:t>
                      </a:r>
                    </a:p>
                  </a:txBody>
                  <a:tcPr marL="0" marR="0" marT="0" marB="0" anchor="b">
                    <a:solidFill>
                      <a:schemeClr val="bg1">
                        <a:lumMod val="95000"/>
                      </a:schemeClr>
                    </a:solidFill>
                  </a:tcPr>
                </a:tc>
                <a:tc>
                  <a:txBody>
                    <a:bodyPr/>
                    <a:lstStyle/>
                    <a:p>
                      <a:pPr algn="ctr" rtl="0" fontAlgn="b"/>
                      <a:r>
                        <a:rPr lang="es-CO" sz="1100" b="1" u="none" strike="noStrike" dirty="0">
                          <a:solidFill>
                            <a:schemeClr val="accent2">
                              <a:lumMod val="75000"/>
                            </a:schemeClr>
                          </a:solidFill>
                          <a:effectLst/>
                        </a:rPr>
                        <a:t>161</a:t>
                      </a:r>
                      <a:endParaRPr lang="es-CO" sz="1100" b="1" i="0" u="none" strike="noStrike" dirty="0">
                        <a:solidFill>
                          <a:schemeClr val="accent2">
                            <a:lumMod val="7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b="1" u="none" strike="noStrike" dirty="0">
                          <a:solidFill>
                            <a:schemeClr val="accent2">
                              <a:lumMod val="75000"/>
                            </a:schemeClr>
                          </a:solidFill>
                          <a:effectLst/>
                        </a:rPr>
                        <a:t>233</a:t>
                      </a:r>
                      <a:endParaRPr lang="es-CO" sz="1100" b="1" i="0" u="none" strike="noStrike" dirty="0">
                        <a:solidFill>
                          <a:schemeClr val="accent2">
                            <a:lumMod val="7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b="1" u="none" strike="noStrike" dirty="0">
                          <a:solidFill>
                            <a:schemeClr val="accent2">
                              <a:lumMod val="75000"/>
                            </a:schemeClr>
                          </a:solidFill>
                          <a:effectLst/>
                        </a:rPr>
                        <a:t>472</a:t>
                      </a:r>
                      <a:endParaRPr lang="es-CO" sz="1100" b="1" i="0" u="none" strike="noStrike" dirty="0">
                        <a:solidFill>
                          <a:schemeClr val="accent2">
                            <a:lumMod val="7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b="1" u="none" strike="noStrike" dirty="0">
                          <a:solidFill>
                            <a:schemeClr val="accent2">
                              <a:lumMod val="75000"/>
                            </a:schemeClr>
                          </a:solidFill>
                          <a:effectLst/>
                        </a:rPr>
                        <a:t>866</a:t>
                      </a:r>
                      <a:endParaRPr lang="es-CO" sz="1100" b="1" i="0" u="none" strike="noStrike" dirty="0">
                        <a:solidFill>
                          <a:schemeClr val="accent2">
                            <a:lumMod val="7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770654677"/>
                  </a:ext>
                </a:extLst>
              </a:tr>
              <a:tr h="194070">
                <a:tc>
                  <a:txBody>
                    <a:bodyPr/>
                    <a:lstStyle/>
                    <a:p>
                      <a:pPr marL="0" algn="l" defTabSz="914400" rtl="0" eaLnBrk="1" fontAlgn="b" latinLnBrk="0" hangingPunct="1">
                        <a:lnSpc>
                          <a:spcPct val="107000"/>
                        </a:lnSpc>
                        <a:spcAft>
                          <a:spcPts val="0"/>
                        </a:spcAft>
                      </a:pPr>
                      <a:r>
                        <a:rPr lang="es-CO" sz="1100" b="0" kern="1200" dirty="0">
                          <a:solidFill>
                            <a:schemeClr val="tx1">
                              <a:lumMod val="65000"/>
                              <a:lumOff val="35000"/>
                            </a:schemeClr>
                          </a:solidFill>
                          <a:effectLst/>
                          <a:latin typeface="+mn-lt"/>
                          <a:ea typeface="+mn-ea"/>
                          <a:cs typeface="+mn-cs"/>
                        </a:rPr>
                        <a:t>PETICION TRAMITE COLEGIO</a:t>
                      </a: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30</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dirty="0">
                          <a:solidFill>
                            <a:schemeClr val="tx1">
                              <a:lumMod val="65000"/>
                              <a:lumOff val="35000"/>
                            </a:schemeClr>
                          </a:solidFill>
                          <a:effectLst/>
                        </a:rPr>
                        <a:t>17</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dirty="0">
                          <a:solidFill>
                            <a:schemeClr val="tx1">
                              <a:lumMod val="65000"/>
                              <a:lumOff val="35000"/>
                            </a:schemeClr>
                          </a:solidFill>
                          <a:effectLst/>
                        </a:rPr>
                        <a:t>14</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61</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855653040"/>
                  </a:ext>
                </a:extLst>
              </a:tr>
              <a:tr h="348093">
                <a:tc>
                  <a:txBody>
                    <a:bodyPr/>
                    <a:lstStyle/>
                    <a:p>
                      <a:pPr marL="0" algn="l" defTabSz="914400" rtl="0" eaLnBrk="1" fontAlgn="b" latinLnBrk="0" hangingPunct="1">
                        <a:lnSpc>
                          <a:spcPct val="107000"/>
                        </a:lnSpc>
                        <a:spcAft>
                          <a:spcPts val="0"/>
                        </a:spcAft>
                      </a:pPr>
                      <a:r>
                        <a:rPr lang="es-CO" sz="1100" b="0" kern="1200" dirty="0">
                          <a:solidFill>
                            <a:schemeClr val="tx1">
                              <a:lumMod val="65000"/>
                              <a:lumOff val="35000"/>
                            </a:schemeClr>
                          </a:solidFill>
                          <a:effectLst/>
                          <a:latin typeface="+mn-lt"/>
                          <a:ea typeface="+mn-ea"/>
                          <a:cs typeface="+mn-cs"/>
                        </a:rPr>
                        <a:t>PETICIONES ENTRE ENTIDADES ESTATALES</a:t>
                      </a: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2</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dirty="0">
                          <a:solidFill>
                            <a:schemeClr val="tx1">
                              <a:lumMod val="65000"/>
                              <a:lumOff val="35000"/>
                            </a:schemeClr>
                          </a:solidFill>
                          <a:effectLst/>
                        </a:rPr>
                        <a:t>0</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dirty="0">
                          <a:solidFill>
                            <a:schemeClr val="tx1">
                              <a:lumMod val="65000"/>
                              <a:lumOff val="35000"/>
                            </a:schemeClr>
                          </a:solidFill>
                          <a:effectLst/>
                        </a:rPr>
                        <a:t>0</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2</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66265074"/>
                  </a:ext>
                </a:extLst>
              </a:tr>
              <a:tr h="194070">
                <a:tc>
                  <a:txBody>
                    <a:bodyPr/>
                    <a:lstStyle/>
                    <a:p>
                      <a:pPr marL="0" algn="l" defTabSz="914400" rtl="0" eaLnBrk="1" fontAlgn="b" latinLnBrk="0" hangingPunct="1">
                        <a:lnSpc>
                          <a:spcPct val="107000"/>
                        </a:lnSpc>
                        <a:spcAft>
                          <a:spcPts val="0"/>
                        </a:spcAft>
                      </a:pPr>
                      <a:r>
                        <a:rPr lang="es-CO" sz="1100" b="0" kern="1200" dirty="0">
                          <a:solidFill>
                            <a:schemeClr val="tx1">
                              <a:lumMod val="65000"/>
                              <a:lumOff val="35000"/>
                            </a:schemeClr>
                          </a:solidFill>
                          <a:effectLst/>
                          <a:latin typeface="+mn-lt"/>
                          <a:ea typeface="+mn-ea"/>
                          <a:cs typeface="+mn-cs"/>
                        </a:rPr>
                        <a:t>QUEJA</a:t>
                      </a: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0</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1</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dirty="0">
                          <a:solidFill>
                            <a:schemeClr val="tx1">
                              <a:lumMod val="65000"/>
                              <a:lumOff val="35000"/>
                            </a:schemeClr>
                          </a:solidFill>
                          <a:effectLst/>
                        </a:rPr>
                        <a:t>10</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dirty="0">
                          <a:solidFill>
                            <a:schemeClr val="tx1">
                              <a:lumMod val="65000"/>
                              <a:lumOff val="35000"/>
                            </a:schemeClr>
                          </a:solidFill>
                          <a:effectLst/>
                        </a:rPr>
                        <a:t>11</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2887262943"/>
                  </a:ext>
                </a:extLst>
              </a:tr>
              <a:tr h="194070">
                <a:tc>
                  <a:txBody>
                    <a:bodyPr/>
                    <a:lstStyle/>
                    <a:p>
                      <a:pPr marL="0" algn="l" defTabSz="914400" rtl="0" eaLnBrk="1" fontAlgn="b" latinLnBrk="0" hangingPunct="1">
                        <a:lnSpc>
                          <a:spcPct val="107000"/>
                        </a:lnSpc>
                        <a:spcAft>
                          <a:spcPts val="0"/>
                        </a:spcAft>
                      </a:pPr>
                      <a:r>
                        <a:rPr lang="es-CO" sz="1100" b="0" kern="1200" dirty="0">
                          <a:solidFill>
                            <a:schemeClr val="tx1">
                              <a:lumMod val="65000"/>
                              <a:lumOff val="35000"/>
                            </a:schemeClr>
                          </a:solidFill>
                          <a:effectLst/>
                          <a:latin typeface="+mn-lt"/>
                          <a:ea typeface="+mn-ea"/>
                          <a:cs typeface="+mn-cs"/>
                        </a:rPr>
                        <a:t>RECLAMO</a:t>
                      </a: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7</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13</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dirty="0">
                          <a:solidFill>
                            <a:schemeClr val="tx1">
                              <a:lumMod val="65000"/>
                              <a:lumOff val="35000"/>
                            </a:schemeClr>
                          </a:solidFill>
                          <a:effectLst/>
                        </a:rPr>
                        <a:t>8</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dirty="0">
                          <a:solidFill>
                            <a:schemeClr val="tx1">
                              <a:lumMod val="65000"/>
                              <a:lumOff val="35000"/>
                            </a:schemeClr>
                          </a:solidFill>
                          <a:effectLst/>
                        </a:rPr>
                        <a:t>28</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4213743215"/>
                  </a:ext>
                </a:extLst>
              </a:tr>
              <a:tr h="348093">
                <a:tc>
                  <a:txBody>
                    <a:bodyPr/>
                    <a:lstStyle/>
                    <a:p>
                      <a:pPr marL="0" algn="l" defTabSz="914400" rtl="0" eaLnBrk="1" fontAlgn="b" latinLnBrk="0" hangingPunct="1">
                        <a:lnSpc>
                          <a:spcPct val="107000"/>
                        </a:lnSpc>
                        <a:spcAft>
                          <a:spcPts val="0"/>
                        </a:spcAft>
                      </a:pPr>
                      <a:r>
                        <a:rPr lang="es-MX" sz="1100" b="1" kern="1200" dirty="0">
                          <a:solidFill>
                            <a:schemeClr val="accent2">
                              <a:lumMod val="75000"/>
                            </a:schemeClr>
                          </a:solidFill>
                          <a:effectLst/>
                          <a:latin typeface="+mn-lt"/>
                          <a:ea typeface="+mn-ea"/>
                          <a:cs typeface="+mn-cs"/>
                        </a:rPr>
                        <a:t>SOLICITUD DE INFORMACION Y/O DOCUMENTOS</a:t>
                      </a:r>
                    </a:p>
                  </a:txBody>
                  <a:tcPr marL="0" marR="0" marT="0" marB="0" anchor="b">
                    <a:solidFill>
                      <a:schemeClr val="bg1">
                        <a:lumMod val="95000"/>
                      </a:schemeClr>
                    </a:solidFill>
                  </a:tcPr>
                </a:tc>
                <a:tc>
                  <a:txBody>
                    <a:bodyPr/>
                    <a:lstStyle/>
                    <a:p>
                      <a:pPr algn="ctr" rtl="0" fontAlgn="b"/>
                      <a:r>
                        <a:rPr lang="es-CO" sz="1100" b="1" u="none" strike="noStrike" dirty="0">
                          <a:solidFill>
                            <a:schemeClr val="accent2">
                              <a:lumMod val="75000"/>
                            </a:schemeClr>
                          </a:solidFill>
                          <a:effectLst/>
                        </a:rPr>
                        <a:t>259</a:t>
                      </a:r>
                      <a:endParaRPr lang="es-CO" sz="1100" b="1" i="0" u="none" strike="noStrike" dirty="0">
                        <a:solidFill>
                          <a:schemeClr val="accent2">
                            <a:lumMod val="7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b="1" u="none" strike="noStrike" dirty="0">
                          <a:solidFill>
                            <a:schemeClr val="accent2">
                              <a:lumMod val="75000"/>
                            </a:schemeClr>
                          </a:solidFill>
                          <a:effectLst/>
                        </a:rPr>
                        <a:t>175</a:t>
                      </a:r>
                      <a:endParaRPr lang="es-CO" sz="1100" b="1" i="0" u="none" strike="noStrike" dirty="0">
                        <a:solidFill>
                          <a:schemeClr val="accent2">
                            <a:lumMod val="7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b="1" u="none" strike="noStrike" dirty="0">
                          <a:solidFill>
                            <a:schemeClr val="accent2">
                              <a:lumMod val="75000"/>
                            </a:schemeClr>
                          </a:solidFill>
                          <a:effectLst/>
                        </a:rPr>
                        <a:t>158</a:t>
                      </a:r>
                      <a:endParaRPr lang="es-CO" sz="1100" b="1" i="0" u="none" strike="noStrike" dirty="0">
                        <a:solidFill>
                          <a:schemeClr val="accent2">
                            <a:lumMod val="7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b="1" u="none" strike="noStrike" dirty="0">
                          <a:solidFill>
                            <a:schemeClr val="accent2">
                              <a:lumMod val="75000"/>
                            </a:schemeClr>
                          </a:solidFill>
                          <a:effectLst/>
                        </a:rPr>
                        <a:t>592</a:t>
                      </a:r>
                      <a:endParaRPr lang="es-CO" sz="1100" b="1" i="0" u="none" strike="noStrike" dirty="0">
                        <a:solidFill>
                          <a:schemeClr val="accent2">
                            <a:lumMod val="7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3413975416"/>
                  </a:ext>
                </a:extLst>
              </a:tr>
              <a:tr h="194070">
                <a:tc>
                  <a:txBody>
                    <a:bodyPr/>
                    <a:lstStyle/>
                    <a:p>
                      <a:pPr marL="0" algn="l" defTabSz="914400" rtl="0" eaLnBrk="1" fontAlgn="b" latinLnBrk="0" hangingPunct="1">
                        <a:lnSpc>
                          <a:spcPct val="107000"/>
                        </a:lnSpc>
                        <a:spcAft>
                          <a:spcPts val="0"/>
                        </a:spcAft>
                      </a:pPr>
                      <a:r>
                        <a:rPr lang="es-CO" sz="1100" b="0" kern="1200" dirty="0">
                          <a:solidFill>
                            <a:schemeClr val="tx1">
                              <a:lumMod val="65000"/>
                              <a:lumOff val="35000"/>
                            </a:schemeClr>
                          </a:solidFill>
                          <a:effectLst/>
                          <a:latin typeface="+mn-lt"/>
                          <a:ea typeface="+mn-ea"/>
                          <a:cs typeface="+mn-cs"/>
                        </a:rPr>
                        <a:t>TRASLADO POR COMPETENCIA</a:t>
                      </a: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3</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20</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1</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dirty="0">
                          <a:solidFill>
                            <a:schemeClr val="tx1">
                              <a:lumMod val="65000"/>
                              <a:lumOff val="35000"/>
                            </a:schemeClr>
                          </a:solidFill>
                          <a:effectLst/>
                        </a:rPr>
                        <a:t>24</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2317148940"/>
                  </a:ext>
                </a:extLst>
              </a:tr>
              <a:tr h="194070">
                <a:tc>
                  <a:txBody>
                    <a:bodyPr/>
                    <a:lstStyle/>
                    <a:p>
                      <a:pPr marL="0" algn="l" defTabSz="914400" rtl="0" eaLnBrk="1" fontAlgn="b" latinLnBrk="0" hangingPunct="1">
                        <a:lnSpc>
                          <a:spcPct val="107000"/>
                        </a:lnSpc>
                        <a:spcAft>
                          <a:spcPts val="0"/>
                        </a:spcAft>
                      </a:pPr>
                      <a:r>
                        <a:rPr lang="es-CO" sz="1100" b="0" kern="1200" dirty="0">
                          <a:solidFill>
                            <a:schemeClr val="tx1">
                              <a:lumMod val="65000"/>
                              <a:lumOff val="35000"/>
                            </a:schemeClr>
                          </a:solidFill>
                          <a:effectLst/>
                          <a:latin typeface="+mn-lt"/>
                          <a:ea typeface="+mn-ea"/>
                          <a:cs typeface="+mn-cs"/>
                        </a:rPr>
                        <a:t>TUTELA. </a:t>
                      </a: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1</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4</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a:solidFill>
                            <a:schemeClr val="tx1">
                              <a:lumMod val="65000"/>
                              <a:lumOff val="35000"/>
                            </a:schemeClr>
                          </a:solidFill>
                          <a:effectLst/>
                        </a:rPr>
                        <a:t>1</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u="none" strike="noStrike" dirty="0">
                          <a:solidFill>
                            <a:schemeClr val="tx1">
                              <a:lumMod val="65000"/>
                              <a:lumOff val="35000"/>
                            </a:schemeClr>
                          </a:solidFill>
                          <a:effectLst/>
                        </a:rPr>
                        <a:t>6</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3172807992"/>
                  </a:ext>
                </a:extLst>
              </a:tr>
              <a:tr h="174047">
                <a:tc>
                  <a:txBody>
                    <a:bodyPr/>
                    <a:lstStyle/>
                    <a:p>
                      <a:pPr marL="0" algn="l" defTabSz="914400" rtl="0" eaLnBrk="1" fontAlgn="b" latinLnBrk="0" hangingPunct="1">
                        <a:lnSpc>
                          <a:spcPct val="107000"/>
                        </a:lnSpc>
                        <a:spcAft>
                          <a:spcPts val="0"/>
                        </a:spcAft>
                      </a:pPr>
                      <a:r>
                        <a:rPr lang="es-CO" sz="1100" b="1" kern="1200" dirty="0">
                          <a:solidFill>
                            <a:schemeClr val="tx1"/>
                          </a:solidFill>
                          <a:effectLst/>
                          <a:latin typeface="+mn-lt"/>
                          <a:ea typeface="+mn-ea"/>
                          <a:cs typeface="+mn-cs"/>
                        </a:rPr>
                        <a:t>Total General </a:t>
                      </a:r>
                    </a:p>
                  </a:txBody>
                  <a:tcPr marL="0" marR="0" marT="0" marB="0" anchor="b">
                    <a:solidFill>
                      <a:schemeClr val="bg1">
                        <a:lumMod val="95000"/>
                      </a:schemeClr>
                    </a:solidFill>
                  </a:tcPr>
                </a:tc>
                <a:tc>
                  <a:txBody>
                    <a:bodyPr/>
                    <a:lstStyle/>
                    <a:p>
                      <a:pPr algn="ctr" rtl="0" fontAlgn="b"/>
                      <a:r>
                        <a:rPr lang="es-CO" sz="1100" b="1" u="none" strike="noStrike" dirty="0">
                          <a:solidFill>
                            <a:schemeClr val="tx1"/>
                          </a:solidFill>
                          <a:effectLst/>
                        </a:rPr>
                        <a:t>484</a:t>
                      </a:r>
                      <a:endParaRPr lang="es-CO" sz="1100" b="1" i="0" u="none" strike="noStrike" dirty="0">
                        <a:solidFill>
                          <a:schemeClr val="tx1"/>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b="1" u="none" strike="noStrike" dirty="0">
                          <a:solidFill>
                            <a:schemeClr val="tx1"/>
                          </a:solidFill>
                          <a:effectLst/>
                        </a:rPr>
                        <a:t>482</a:t>
                      </a:r>
                      <a:endParaRPr lang="es-CO" sz="1100" b="1" i="0" u="none" strike="noStrike" dirty="0">
                        <a:solidFill>
                          <a:schemeClr val="tx1"/>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b="1" u="none" strike="noStrike" dirty="0">
                          <a:solidFill>
                            <a:schemeClr val="tx1"/>
                          </a:solidFill>
                          <a:effectLst/>
                        </a:rPr>
                        <a:t>696</a:t>
                      </a:r>
                      <a:endParaRPr lang="es-CO" sz="1100" b="1" i="0" u="none" strike="noStrike" dirty="0">
                        <a:solidFill>
                          <a:schemeClr val="tx1"/>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rtl="0" fontAlgn="b"/>
                      <a:r>
                        <a:rPr lang="es-CO" sz="1100" b="1" u="none" strike="noStrike" dirty="0">
                          <a:solidFill>
                            <a:schemeClr val="tx1"/>
                          </a:solidFill>
                          <a:effectLst/>
                        </a:rPr>
                        <a:t>1662</a:t>
                      </a:r>
                      <a:endParaRPr lang="es-CO" sz="1100" b="1" i="0" u="none" strike="noStrike" dirty="0">
                        <a:solidFill>
                          <a:schemeClr val="tx1"/>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234968993"/>
                  </a:ext>
                </a:extLst>
              </a:tr>
            </a:tbl>
          </a:graphicData>
        </a:graphic>
      </p:graphicFrame>
      <p:graphicFrame>
        <p:nvGraphicFramePr>
          <p:cNvPr id="16" name="Gráfico 15"/>
          <p:cNvGraphicFramePr>
            <a:graphicFrameLocks/>
          </p:cNvGraphicFramePr>
          <p:nvPr>
            <p:extLst>
              <p:ext uri="{D42A27DB-BD31-4B8C-83A1-F6EECF244321}">
                <p14:modId xmlns:p14="http://schemas.microsoft.com/office/powerpoint/2010/main" val="4291166825"/>
              </p:ext>
            </p:extLst>
          </p:nvPr>
        </p:nvGraphicFramePr>
        <p:xfrm>
          <a:off x="6702064" y="2839375"/>
          <a:ext cx="4711586" cy="319352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6934051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pic>
        <p:nvPicPr>
          <p:cNvPr id="4" name="Gráfico 3">
            <a:extLst>
              <a:ext uri="{FF2B5EF4-FFF2-40B4-BE49-F238E27FC236}">
                <a16:creationId xmlns:a16="http://schemas.microsoft.com/office/drawing/2014/main" id="{EB3C1A11-B0DB-3E20-7397-957A403C5BDF}"/>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8928545" y="353514"/>
            <a:ext cx="2674960" cy="626847"/>
          </a:xfrm>
          <a:prstGeom prst="rect">
            <a:avLst/>
          </a:prstGeom>
        </p:spPr>
      </p:pic>
      <p:sp>
        <p:nvSpPr>
          <p:cNvPr id="10" name="CuadroTexto 9"/>
          <p:cNvSpPr txBox="1"/>
          <p:nvPr/>
        </p:nvSpPr>
        <p:spPr>
          <a:xfrm>
            <a:off x="-2929929" y="-373220"/>
            <a:ext cx="8751934" cy="1692771"/>
          </a:xfrm>
          <a:prstGeom prst="rect">
            <a:avLst/>
          </a:prstGeom>
          <a:noFill/>
        </p:spPr>
        <p:txBody>
          <a:bodyPr wrap="square" rtlCol="0">
            <a:spAutoFit/>
          </a:bodyPr>
          <a:lstStyle/>
          <a:p>
            <a:pPr algn="ctr"/>
            <a:r>
              <a:rPr lang="es-CO" b="1" dirty="0"/>
              <a:t> </a:t>
            </a:r>
            <a:endParaRPr lang="es-CO" sz="2000" b="1" dirty="0" smtClean="0"/>
          </a:p>
          <a:p>
            <a:pPr algn="ctr"/>
            <a:endParaRPr lang="es-CO" dirty="0"/>
          </a:p>
          <a:p>
            <a:pPr algn="ctr"/>
            <a:r>
              <a:rPr lang="es-ES" sz="2400" b="1" i="1" u="sng" dirty="0">
                <a:solidFill>
                  <a:schemeClr val="accent1">
                    <a:lumMod val="75000"/>
                  </a:schemeClr>
                </a:solidFill>
                <a:effectLst>
                  <a:outerShdw blurRad="38100" dist="38100" dir="2700000" algn="tl">
                    <a:srgbClr val="000000">
                      <a:alpha val="43137"/>
                    </a:srgbClr>
                  </a:outerShdw>
                </a:effectLst>
              </a:rPr>
              <a:t>PQRSD</a:t>
            </a:r>
            <a:endParaRPr lang="es-ES" sz="3600" b="1" i="1" u="sng" dirty="0">
              <a:solidFill>
                <a:schemeClr val="accent1">
                  <a:lumMod val="75000"/>
                </a:schemeClr>
              </a:solidFill>
              <a:effectLst>
                <a:outerShdw blurRad="38100" dist="38100" dir="2700000" algn="tl">
                  <a:srgbClr val="000000">
                    <a:alpha val="43137"/>
                  </a:srgbClr>
                </a:outerShdw>
              </a:effectLst>
            </a:endParaRPr>
          </a:p>
          <a:p>
            <a:endParaRPr lang="es-ES" sz="1600" b="1" i="1" dirty="0" smtClean="0">
              <a:solidFill>
                <a:schemeClr val="accent5">
                  <a:lumMod val="75000"/>
                </a:schemeClr>
              </a:solidFill>
            </a:endParaRPr>
          </a:p>
          <a:p>
            <a:r>
              <a:rPr lang="es-ES" sz="1600" b="1" i="1" dirty="0">
                <a:solidFill>
                  <a:schemeClr val="accent5">
                    <a:lumMod val="75000"/>
                  </a:schemeClr>
                </a:solidFill>
              </a:rPr>
              <a:t> </a:t>
            </a:r>
          </a:p>
          <a:p>
            <a:endParaRPr lang="es-CO" sz="1200" dirty="0"/>
          </a:p>
        </p:txBody>
      </p:sp>
      <p:sp>
        <p:nvSpPr>
          <p:cNvPr id="11" name="CuadroTexto 10"/>
          <p:cNvSpPr txBox="1"/>
          <p:nvPr/>
        </p:nvSpPr>
        <p:spPr>
          <a:xfrm>
            <a:off x="1662402" y="781441"/>
            <a:ext cx="3181705" cy="769441"/>
          </a:xfrm>
          <a:prstGeom prst="rect">
            <a:avLst/>
          </a:prstGeom>
          <a:noFill/>
        </p:spPr>
        <p:txBody>
          <a:bodyPr wrap="none" rtlCol="0">
            <a:spAutoFit/>
          </a:bodyPr>
          <a:lstStyle/>
          <a:p>
            <a:endParaRPr lang="es-ES" sz="1200" b="1" i="1" dirty="0" smtClean="0">
              <a:solidFill>
                <a:schemeClr val="accent5">
                  <a:lumMod val="75000"/>
                </a:schemeClr>
              </a:solidFill>
            </a:endParaRPr>
          </a:p>
          <a:p>
            <a:endParaRPr lang="es-ES" sz="1200" b="1" i="1" dirty="0">
              <a:solidFill>
                <a:schemeClr val="accent5">
                  <a:lumMod val="75000"/>
                </a:schemeClr>
              </a:solidFill>
            </a:endParaRPr>
          </a:p>
          <a:p>
            <a:r>
              <a:rPr lang="es-ES" sz="2000" b="1" dirty="0" smtClean="0">
                <a:solidFill>
                  <a:schemeClr val="accent1">
                    <a:lumMod val="75000"/>
                  </a:schemeClr>
                </a:solidFill>
              </a:rPr>
              <a:t>3.  </a:t>
            </a:r>
            <a:r>
              <a:rPr lang="es-ES" sz="2000" b="1" dirty="0">
                <a:solidFill>
                  <a:schemeClr val="accent1">
                    <a:lumMod val="75000"/>
                  </a:schemeClr>
                </a:solidFill>
              </a:rPr>
              <a:t>POR </a:t>
            </a:r>
            <a:r>
              <a:rPr lang="es-ES" sz="2000" b="1" dirty="0" smtClean="0">
                <a:solidFill>
                  <a:schemeClr val="accent1">
                    <a:lumMod val="75000"/>
                  </a:schemeClr>
                </a:solidFill>
              </a:rPr>
              <a:t>GRUPO DE TRABAJO</a:t>
            </a:r>
            <a:endParaRPr lang="es-CO" sz="2000" b="1" dirty="0">
              <a:solidFill>
                <a:schemeClr val="accent1">
                  <a:lumMod val="75000"/>
                </a:schemeClr>
              </a:solidFill>
            </a:endParaRPr>
          </a:p>
        </p:txBody>
      </p:sp>
      <p:sp>
        <p:nvSpPr>
          <p:cNvPr id="12" name="Pentágono 11"/>
          <p:cNvSpPr/>
          <p:nvPr/>
        </p:nvSpPr>
        <p:spPr>
          <a:xfrm>
            <a:off x="1863182" y="2322741"/>
            <a:ext cx="3699417" cy="2596392"/>
          </a:xfrm>
          <a:prstGeom prst="homePlate">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CuadroTexto 13"/>
          <p:cNvSpPr txBox="1"/>
          <p:nvPr/>
        </p:nvSpPr>
        <p:spPr>
          <a:xfrm>
            <a:off x="1863183" y="2554072"/>
            <a:ext cx="2780145" cy="2708434"/>
          </a:xfrm>
          <a:prstGeom prst="rect">
            <a:avLst/>
          </a:prstGeom>
          <a:noFill/>
          <a:ln w="28575">
            <a:noFill/>
          </a:ln>
        </p:spPr>
        <p:txBody>
          <a:bodyPr wrap="square" rtlCol="0">
            <a:spAutoFit/>
          </a:bodyPr>
          <a:lstStyle/>
          <a:p>
            <a:pPr algn="ctr"/>
            <a:r>
              <a:rPr lang="es-CO" sz="1600" dirty="0" smtClean="0">
                <a:solidFill>
                  <a:schemeClr val="tx1">
                    <a:lumMod val="65000"/>
                    <a:lumOff val="35000"/>
                  </a:schemeClr>
                </a:solidFill>
                <a:latin typeface="Roboto"/>
                <a:ea typeface="Roboto"/>
                <a:cs typeface="Roboto"/>
              </a:rPr>
              <a:t>Para el trimestre en mención el 47,84% de PQRSD fueron </a:t>
            </a:r>
            <a:r>
              <a:rPr lang="es-CO" sz="1600" dirty="0">
                <a:solidFill>
                  <a:schemeClr val="tx1">
                    <a:lumMod val="65000"/>
                    <a:lumOff val="35000"/>
                  </a:schemeClr>
                </a:solidFill>
                <a:latin typeface="Roboto"/>
                <a:ea typeface="Roboto"/>
                <a:cs typeface="Roboto"/>
              </a:rPr>
              <a:t>asignadas a</a:t>
            </a:r>
            <a:r>
              <a:rPr lang="es-ES" sz="1600" dirty="0">
                <a:solidFill>
                  <a:schemeClr val="tx1">
                    <a:lumMod val="65000"/>
                    <a:lumOff val="35000"/>
                  </a:schemeClr>
                </a:solidFill>
                <a:latin typeface="Roboto"/>
                <a:ea typeface="Roboto"/>
                <a:cs typeface="Roboto"/>
              </a:rPr>
              <a:t>l Grupo de la Gestión </a:t>
            </a:r>
            <a:r>
              <a:rPr lang="es-ES" sz="1600" dirty="0" smtClean="0">
                <a:solidFill>
                  <a:schemeClr val="tx1">
                    <a:lumMod val="65000"/>
                    <a:lumOff val="35000"/>
                  </a:schemeClr>
                </a:solidFill>
                <a:latin typeface="Roboto"/>
                <a:ea typeface="Roboto"/>
                <a:cs typeface="Roboto"/>
              </a:rPr>
              <a:t>Financiera, seguido con un 12,79% </a:t>
            </a:r>
            <a:r>
              <a:rPr lang="es-ES" sz="1600" dirty="0">
                <a:solidFill>
                  <a:schemeClr val="tx1">
                    <a:lumMod val="65000"/>
                    <a:lumOff val="35000"/>
                  </a:schemeClr>
                </a:solidFill>
                <a:latin typeface="Roboto"/>
                <a:ea typeface="Roboto"/>
                <a:cs typeface="Roboto"/>
              </a:rPr>
              <a:t>al Grupo de </a:t>
            </a:r>
            <a:r>
              <a:rPr lang="es-MX" sz="1600" dirty="0" smtClean="0">
                <a:solidFill>
                  <a:schemeClr val="tx1">
                    <a:lumMod val="65000"/>
                    <a:lumOff val="35000"/>
                  </a:schemeClr>
                </a:solidFill>
                <a:latin typeface="Roboto"/>
                <a:ea typeface="Roboto"/>
                <a:cs typeface="Roboto"/>
              </a:rPr>
              <a:t>Gestión del Talento Humano y Desarrollo Organizacional.</a:t>
            </a:r>
            <a:endParaRPr lang="es-CO" sz="1600" dirty="0">
              <a:solidFill>
                <a:schemeClr val="tx1">
                  <a:lumMod val="65000"/>
                  <a:lumOff val="35000"/>
                </a:schemeClr>
              </a:solidFill>
              <a:latin typeface="Roboto"/>
              <a:ea typeface="Roboto"/>
              <a:cs typeface="Roboto"/>
            </a:endParaRPr>
          </a:p>
          <a:p>
            <a:pPr algn="ctr"/>
            <a:endParaRPr lang="es-CO" sz="1400" dirty="0"/>
          </a:p>
          <a:p>
            <a:pPr algn="ctr"/>
            <a:endParaRPr lang="es-CO" sz="1400" dirty="0" smtClean="0"/>
          </a:p>
          <a:p>
            <a:pPr algn="ctr"/>
            <a:endParaRPr lang="es-CO" sz="1400" dirty="0"/>
          </a:p>
        </p:txBody>
      </p:sp>
      <p:graphicFrame>
        <p:nvGraphicFramePr>
          <p:cNvPr id="5" name="Tabla 4"/>
          <p:cNvGraphicFramePr>
            <a:graphicFrameLocks noGrp="1"/>
          </p:cNvGraphicFramePr>
          <p:nvPr>
            <p:extLst>
              <p:ext uri="{D42A27DB-BD31-4B8C-83A1-F6EECF244321}">
                <p14:modId xmlns:p14="http://schemas.microsoft.com/office/powerpoint/2010/main" val="3957679990"/>
              </p:ext>
            </p:extLst>
          </p:nvPr>
        </p:nvGraphicFramePr>
        <p:xfrm>
          <a:off x="5662213" y="1671299"/>
          <a:ext cx="5832697" cy="4517180"/>
        </p:xfrm>
        <a:graphic>
          <a:graphicData uri="http://schemas.openxmlformats.org/drawingml/2006/table">
            <a:tbl>
              <a:tblPr>
                <a:effectLst>
                  <a:outerShdw blurRad="50800" dist="38100" dir="2700000" algn="tl" rotWithShape="0">
                    <a:prstClr val="black">
                      <a:alpha val="40000"/>
                    </a:prstClr>
                  </a:outerShdw>
                </a:effectLst>
                <a:tableStyleId>{5C22544A-7EE6-4342-B048-85BDC9FD1C3A}</a:tableStyleId>
              </a:tblPr>
              <a:tblGrid>
                <a:gridCol w="3128016">
                  <a:extLst>
                    <a:ext uri="{9D8B030D-6E8A-4147-A177-3AD203B41FA5}">
                      <a16:colId xmlns:a16="http://schemas.microsoft.com/office/drawing/2014/main" val="1993682073"/>
                    </a:ext>
                  </a:extLst>
                </a:gridCol>
                <a:gridCol w="702733">
                  <a:extLst>
                    <a:ext uri="{9D8B030D-6E8A-4147-A177-3AD203B41FA5}">
                      <a16:colId xmlns:a16="http://schemas.microsoft.com/office/drawing/2014/main" val="3665034343"/>
                    </a:ext>
                  </a:extLst>
                </a:gridCol>
                <a:gridCol w="592667">
                  <a:extLst>
                    <a:ext uri="{9D8B030D-6E8A-4147-A177-3AD203B41FA5}">
                      <a16:colId xmlns:a16="http://schemas.microsoft.com/office/drawing/2014/main" val="4168251891"/>
                    </a:ext>
                  </a:extLst>
                </a:gridCol>
                <a:gridCol w="694267">
                  <a:extLst>
                    <a:ext uri="{9D8B030D-6E8A-4147-A177-3AD203B41FA5}">
                      <a16:colId xmlns:a16="http://schemas.microsoft.com/office/drawing/2014/main" val="3146877469"/>
                    </a:ext>
                  </a:extLst>
                </a:gridCol>
                <a:gridCol w="715014">
                  <a:extLst>
                    <a:ext uri="{9D8B030D-6E8A-4147-A177-3AD203B41FA5}">
                      <a16:colId xmlns:a16="http://schemas.microsoft.com/office/drawing/2014/main" val="2473630530"/>
                    </a:ext>
                  </a:extLst>
                </a:gridCol>
              </a:tblGrid>
              <a:tr h="360701">
                <a:tc>
                  <a:txBody>
                    <a:bodyPr/>
                    <a:lstStyle/>
                    <a:p>
                      <a:pPr algn="ctr">
                        <a:lnSpc>
                          <a:spcPct val="107000"/>
                        </a:lnSpc>
                        <a:spcAft>
                          <a:spcPts val="0"/>
                        </a:spcAft>
                      </a:pPr>
                      <a:r>
                        <a:rPr lang="es-CO" sz="1000" b="1" dirty="0" smtClean="0">
                          <a:effectLst/>
                        </a:rPr>
                        <a:t>Grupos  de Trabajo</a:t>
                      </a:r>
                      <a:endParaRPr lang="es-CO"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ctr">
                    <a:solidFill>
                      <a:schemeClr val="bg1">
                        <a:lumMod val="95000"/>
                      </a:schemeClr>
                    </a:solidFill>
                  </a:tcPr>
                </a:tc>
                <a:tc>
                  <a:txBody>
                    <a:bodyPr/>
                    <a:lstStyle/>
                    <a:p>
                      <a:pPr algn="ctr">
                        <a:lnSpc>
                          <a:spcPct val="107000"/>
                        </a:lnSpc>
                        <a:spcAft>
                          <a:spcPts val="0"/>
                        </a:spcAft>
                      </a:pPr>
                      <a:r>
                        <a:rPr lang="es-CO" sz="1000" b="1" dirty="0">
                          <a:effectLst/>
                        </a:rPr>
                        <a:t>1° </a:t>
                      </a:r>
                      <a:endParaRPr lang="es-CO" sz="1000" b="1" dirty="0" smtClean="0">
                        <a:effectLst/>
                      </a:endParaRPr>
                    </a:p>
                    <a:p>
                      <a:pPr algn="ctr">
                        <a:lnSpc>
                          <a:spcPct val="107000"/>
                        </a:lnSpc>
                        <a:spcAft>
                          <a:spcPts val="0"/>
                        </a:spcAft>
                      </a:pPr>
                      <a:r>
                        <a:rPr lang="es-CO" sz="1000" b="1" dirty="0" smtClean="0">
                          <a:effectLst/>
                        </a:rPr>
                        <a:t>Trimestre</a:t>
                      </a:r>
                      <a:endParaRPr lang="es-CO"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ctr">
                    <a:solidFill>
                      <a:schemeClr val="bg1">
                        <a:lumMod val="95000"/>
                      </a:schemeClr>
                    </a:solidFill>
                  </a:tcPr>
                </a:tc>
                <a:tc>
                  <a:txBody>
                    <a:bodyPr/>
                    <a:lstStyle/>
                    <a:p>
                      <a:pPr algn="ctr">
                        <a:lnSpc>
                          <a:spcPct val="107000"/>
                        </a:lnSpc>
                        <a:spcAft>
                          <a:spcPts val="0"/>
                        </a:spcAft>
                      </a:pPr>
                      <a:r>
                        <a:rPr lang="es-CO" sz="1000" b="1" dirty="0">
                          <a:effectLst/>
                        </a:rPr>
                        <a:t>2</a:t>
                      </a:r>
                      <a:r>
                        <a:rPr lang="es-CO" sz="1000" b="1" dirty="0" smtClean="0">
                          <a:effectLst/>
                        </a:rPr>
                        <a:t>°</a:t>
                      </a:r>
                    </a:p>
                    <a:p>
                      <a:pPr algn="ctr">
                        <a:lnSpc>
                          <a:spcPct val="107000"/>
                        </a:lnSpc>
                        <a:spcAft>
                          <a:spcPts val="0"/>
                        </a:spcAft>
                      </a:pPr>
                      <a:r>
                        <a:rPr lang="es-CO" sz="1000" b="1" dirty="0" smtClean="0">
                          <a:effectLst/>
                        </a:rPr>
                        <a:t> </a:t>
                      </a:r>
                      <a:r>
                        <a:rPr lang="es-CO" sz="1000" b="1" dirty="0">
                          <a:effectLst/>
                        </a:rPr>
                        <a:t>Trimestre</a:t>
                      </a:r>
                      <a:endParaRPr lang="es-CO"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ctr">
                    <a:solidFill>
                      <a:schemeClr val="bg1">
                        <a:lumMod val="95000"/>
                      </a:schemeClr>
                    </a:solidFill>
                  </a:tcPr>
                </a:tc>
                <a:tc>
                  <a:txBody>
                    <a:bodyPr/>
                    <a:lstStyle/>
                    <a:p>
                      <a:pPr algn="ctr">
                        <a:lnSpc>
                          <a:spcPct val="107000"/>
                        </a:lnSpc>
                        <a:spcAft>
                          <a:spcPts val="0"/>
                        </a:spcAft>
                      </a:pPr>
                      <a:r>
                        <a:rPr lang="es-CO" sz="1000" b="1" dirty="0">
                          <a:effectLst/>
                        </a:rPr>
                        <a:t>3°</a:t>
                      </a:r>
                    </a:p>
                    <a:p>
                      <a:pPr algn="ctr">
                        <a:lnSpc>
                          <a:spcPct val="107000"/>
                        </a:lnSpc>
                        <a:spcAft>
                          <a:spcPts val="0"/>
                        </a:spcAft>
                      </a:pPr>
                      <a:r>
                        <a:rPr lang="es-CO" sz="1000" b="1" dirty="0">
                          <a:effectLst/>
                        </a:rPr>
                        <a:t>Trimestre</a:t>
                      </a:r>
                      <a:endParaRPr lang="es-CO"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0"/>
                        </a:spcAft>
                      </a:pPr>
                      <a:r>
                        <a:rPr lang="es-CO" sz="1000" b="1" dirty="0">
                          <a:effectLst/>
                        </a:rPr>
                        <a:t>%</a:t>
                      </a:r>
                    </a:p>
                    <a:p>
                      <a:pPr algn="ctr">
                        <a:lnSpc>
                          <a:spcPct val="107000"/>
                        </a:lnSpc>
                        <a:spcAft>
                          <a:spcPts val="0"/>
                        </a:spcAft>
                      </a:pPr>
                      <a:r>
                        <a:rPr lang="es-CO" sz="1000" b="1" dirty="0">
                          <a:effectLst/>
                        </a:rPr>
                        <a:t>3° Trimestre</a:t>
                      </a:r>
                      <a:endParaRPr lang="es-CO"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ctr">
                    <a:solidFill>
                      <a:schemeClr val="bg1">
                        <a:lumMod val="95000"/>
                      </a:schemeClr>
                    </a:solidFill>
                  </a:tcPr>
                </a:tc>
                <a:extLst>
                  <a:ext uri="{0D108BD9-81ED-4DB2-BD59-A6C34878D82A}">
                    <a16:rowId xmlns:a16="http://schemas.microsoft.com/office/drawing/2014/main" val="350836162"/>
                  </a:ext>
                </a:extLst>
              </a:tr>
              <a:tr h="304800">
                <a:tc>
                  <a:txBody>
                    <a:bodyPr/>
                    <a:lstStyle/>
                    <a:p>
                      <a:pPr algn="l">
                        <a:lnSpc>
                          <a:spcPct val="107000"/>
                        </a:lnSpc>
                        <a:spcAft>
                          <a:spcPts val="800"/>
                        </a:spcAft>
                      </a:pPr>
                      <a:r>
                        <a:rPr lang="es-MX" sz="900" dirty="0" smtClean="0">
                          <a:solidFill>
                            <a:schemeClr val="tx1">
                              <a:lumMod val="65000"/>
                              <a:lumOff val="35000"/>
                            </a:schemeClr>
                          </a:solidFill>
                          <a:effectLst/>
                        </a:rPr>
                        <a:t>ATENCIÓN </a:t>
                      </a:r>
                      <a:r>
                        <a:rPr lang="es-MX" sz="900" dirty="0">
                          <a:solidFill>
                            <a:schemeClr val="tx1">
                              <a:lumMod val="65000"/>
                              <a:lumOff val="35000"/>
                            </a:schemeClr>
                          </a:solidFill>
                          <a:effectLst/>
                        </a:rPr>
                        <a:t>AL USUARIO Y ENLACE CON GRUPOS DE INTERÉS</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5</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36</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endParaRPr lang="es-CO" sz="900" dirty="0" smtClean="0">
                        <a:solidFill>
                          <a:schemeClr val="tx1">
                            <a:lumMod val="65000"/>
                            <a:lumOff val="35000"/>
                          </a:schemeClr>
                        </a:solidFill>
                        <a:effectLst/>
                      </a:endParaRPr>
                    </a:p>
                    <a:p>
                      <a:pPr algn="ctr">
                        <a:lnSpc>
                          <a:spcPct val="107000"/>
                        </a:lnSpc>
                        <a:spcAft>
                          <a:spcPts val="800"/>
                        </a:spcAft>
                      </a:pPr>
                      <a:r>
                        <a:rPr lang="es-CO" sz="900" dirty="0" smtClean="0">
                          <a:solidFill>
                            <a:schemeClr val="tx1">
                              <a:lumMod val="65000"/>
                              <a:lumOff val="35000"/>
                            </a:schemeClr>
                          </a:solidFill>
                          <a:effectLst/>
                        </a:rPr>
                        <a:t>15</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2,16%</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2841903193"/>
                  </a:ext>
                </a:extLst>
              </a:tr>
              <a:tr h="149839">
                <a:tc>
                  <a:txBody>
                    <a:bodyPr/>
                    <a:lstStyle/>
                    <a:p>
                      <a:pPr algn="l">
                        <a:lnSpc>
                          <a:spcPct val="107000"/>
                        </a:lnSpc>
                        <a:spcAft>
                          <a:spcPts val="800"/>
                        </a:spcAft>
                      </a:pPr>
                      <a:r>
                        <a:rPr lang="es-MX" sz="900" dirty="0">
                          <a:solidFill>
                            <a:schemeClr val="tx1">
                              <a:lumMod val="65000"/>
                              <a:lumOff val="35000"/>
                            </a:schemeClr>
                          </a:solidFill>
                          <a:effectLst/>
                        </a:rPr>
                        <a:t>BIENESTAR , RECREACIÓN , CULTURA Y DEPORTE</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MX" sz="900">
                          <a:solidFill>
                            <a:schemeClr val="tx1">
                              <a:lumMod val="65000"/>
                              <a:lumOff val="35000"/>
                            </a:schemeClr>
                          </a:solidFill>
                          <a:effectLst/>
                        </a:rPr>
                        <a:t>49</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38</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55</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7,90%</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218114145"/>
                  </a:ext>
                </a:extLst>
              </a:tr>
              <a:tr h="149839">
                <a:tc>
                  <a:txBody>
                    <a:bodyPr/>
                    <a:lstStyle/>
                    <a:p>
                      <a:pPr algn="l">
                        <a:lnSpc>
                          <a:spcPct val="107000"/>
                        </a:lnSpc>
                        <a:spcAft>
                          <a:spcPts val="800"/>
                        </a:spcAft>
                      </a:pPr>
                      <a:r>
                        <a:rPr lang="es-MX" sz="900" dirty="0">
                          <a:solidFill>
                            <a:schemeClr val="tx1">
                              <a:lumMod val="65000"/>
                              <a:lumOff val="35000"/>
                            </a:schemeClr>
                          </a:solidFill>
                          <a:effectLst/>
                        </a:rPr>
                        <a:t>CENTRO MÉDICO Y ATENCIÓN INTEGRAL EN SALUD</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8</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8</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5</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0,72%</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953031377"/>
                  </a:ext>
                </a:extLst>
              </a:tr>
              <a:tr h="149839">
                <a:tc>
                  <a:txBody>
                    <a:bodyPr/>
                    <a:lstStyle/>
                    <a:p>
                      <a:pPr algn="l">
                        <a:lnSpc>
                          <a:spcPct val="107000"/>
                        </a:lnSpc>
                        <a:spcAft>
                          <a:spcPts val="800"/>
                        </a:spcAft>
                      </a:pPr>
                      <a:r>
                        <a:rPr lang="es-MX" sz="900">
                          <a:solidFill>
                            <a:schemeClr val="tx1">
                              <a:lumMod val="65000"/>
                              <a:lumOff val="35000"/>
                            </a:schemeClr>
                          </a:solidFill>
                          <a:effectLst/>
                        </a:rPr>
                        <a:t>DIRECCIÓN DE DESARROLLO Y BIENESTAR SOCIAL</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10</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3</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0</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0%</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2334625318"/>
                  </a:ext>
                </a:extLst>
              </a:tr>
              <a:tr h="149839">
                <a:tc>
                  <a:txBody>
                    <a:bodyPr/>
                    <a:lstStyle/>
                    <a:p>
                      <a:pPr algn="l">
                        <a:lnSpc>
                          <a:spcPct val="107000"/>
                        </a:lnSpc>
                        <a:spcAft>
                          <a:spcPts val="800"/>
                        </a:spcAft>
                      </a:pPr>
                      <a:r>
                        <a:rPr lang="es-CO" sz="900">
                          <a:solidFill>
                            <a:schemeClr val="tx1">
                              <a:lumMod val="65000"/>
                              <a:lumOff val="35000"/>
                            </a:schemeClr>
                          </a:solidFill>
                          <a:effectLst/>
                        </a:rPr>
                        <a:t>GERENCIA</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1</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0</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3</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0,43%</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2664286315"/>
                  </a:ext>
                </a:extLst>
              </a:tr>
              <a:tr h="149839">
                <a:tc>
                  <a:txBody>
                    <a:bodyPr/>
                    <a:lstStyle/>
                    <a:p>
                      <a:pPr algn="l">
                        <a:lnSpc>
                          <a:spcPct val="107000"/>
                        </a:lnSpc>
                        <a:spcAft>
                          <a:spcPts val="800"/>
                        </a:spcAft>
                      </a:pPr>
                      <a:r>
                        <a:rPr lang="es-CO" sz="900">
                          <a:solidFill>
                            <a:schemeClr val="tx1">
                              <a:lumMod val="65000"/>
                              <a:lumOff val="35000"/>
                            </a:schemeClr>
                          </a:solidFill>
                          <a:effectLst/>
                        </a:rPr>
                        <a:t>GERENCIA - ASESORA</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1</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0</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3</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0,43%</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2979214394"/>
                  </a:ext>
                </a:extLst>
              </a:tr>
              <a:tr h="149839">
                <a:tc>
                  <a:txBody>
                    <a:bodyPr/>
                    <a:lstStyle/>
                    <a:p>
                      <a:pPr algn="l">
                        <a:lnSpc>
                          <a:spcPct val="107000"/>
                        </a:lnSpc>
                        <a:spcAft>
                          <a:spcPts val="800"/>
                        </a:spcAft>
                      </a:pPr>
                      <a:r>
                        <a:rPr lang="es-CO" sz="900">
                          <a:solidFill>
                            <a:schemeClr val="tx1">
                              <a:lumMod val="65000"/>
                              <a:lumOff val="35000"/>
                            </a:schemeClr>
                          </a:solidFill>
                          <a:effectLst/>
                        </a:rPr>
                        <a:t>GESTIÓN ADMINISTRATIVA</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6</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6</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3</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0,43%</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2483208100"/>
                  </a:ext>
                </a:extLst>
              </a:tr>
              <a:tr h="149839">
                <a:tc>
                  <a:txBody>
                    <a:bodyPr/>
                    <a:lstStyle/>
                    <a:p>
                      <a:pPr algn="l">
                        <a:lnSpc>
                          <a:spcPct val="107000"/>
                        </a:lnSpc>
                        <a:spcAft>
                          <a:spcPts val="800"/>
                        </a:spcAft>
                      </a:pPr>
                      <a:r>
                        <a:rPr lang="es-MX" sz="900">
                          <a:solidFill>
                            <a:schemeClr val="tx1">
                              <a:lumMod val="65000"/>
                              <a:lumOff val="35000"/>
                            </a:schemeClr>
                          </a:solidFill>
                          <a:effectLst/>
                        </a:rPr>
                        <a:t>GESTIÓN DE APOYO FINANCIERO, CRÉDITO Y CARTERA</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57</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71</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83</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11,93%</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436571059"/>
                  </a:ext>
                </a:extLst>
              </a:tr>
              <a:tr h="149839">
                <a:tc>
                  <a:txBody>
                    <a:bodyPr/>
                    <a:lstStyle/>
                    <a:p>
                      <a:pPr algn="l">
                        <a:lnSpc>
                          <a:spcPct val="107000"/>
                        </a:lnSpc>
                        <a:spcAft>
                          <a:spcPts val="800"/>
                        </a:spcAft>
                      </a:pPr>
                      <a:r>
                        <a:rPr lang="es-CO" sz="900">
                          <a:solidFill>
                            <a:schemeClr val="tx1">
                              <a:lumMod val="65000"/>
                              <a:lumOff val="35000"/>
                            </a:schemeClr>
                          </a:solidFill>
                          <a:effectLst/>
                        </a:rPr>
                        <a:t>GESTIÓN DE CESANTÍAS </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70</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73</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47</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6,75%</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1300209684"/>
                  </a:ext>
                </a:extLst>
              </a:tr>
              <a:tr h="287008">
                <a:tc>
                  <a:txBody>
                    <a:bodyPr/>
                    <a:lstStyle/>
                    <a:p>
                      <a:pPr algn="l">
                        <a:lnSpc>
                          <a:spcPct val="107000"/>
                        </a:lnSpc>
                        <a:spcAft>
                          <a:spcPts val="800"/>
                        </a:spcAft>
                      </a:pPr>
                      <a:r>
                        <a:rPr lang="es-MX" sz="900">
                          <a:solidFill>
                            <a:schemeClr val="accent2">
                              <a:lumMod val="75000"/>
                            </a:schemeClr>
                          </a:solidFill>
                          <a:effectLst/>
                        </a:rPr>
                        <a:t>GESTIÓN DEL TALENTO HUMANO Y DESARROLLO ORGANIZACIONAL</a:t>
                      </a:r>
                      <a:endParaRPr lang="es-CO" sz="90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accent2">
                              <a:lumMod val="75000"/>
                            </a:schemeClr>
                          </a:solidFill>
                          <a:effectLst/>
                        </a:rPr>
                        <a:t>75</a:t>
                      </a:r>
                      <a:endParaRPr lang="es-CO" sz="90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accent2">
                              <a:lumMod val="75000"/>
                            </a:schemeClr>
                          </a:solidFill>
                          <a:effectLst/>
                        </a:rPr>
                        <a:t>60</a:t>
                      </a:r>
                      <a:endParaRPr lang="es-CO" sz="9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endParaRPr lang="es-CO" sz="900" dirty="0" smtClean="0">
                        <a:solidFill>
                          <a:schemeClr val="accent2">
                            <a:lumMod val="75000"/>
                          </a:schemeClr>
                        </a:solidFill>
                        <a:effectLst/>
                      </a:endParaRPr>
                    </a:p>
                    <a:p>
                      <a:pPr algn="ctr">
                        <a:lnSpc>
                          <a:spcPct val="107000"/>
                        </a:lnSpc>
                        <a:spcAft>
                          <a:spcPts val="800"/>
                        </a:spcAft>
                      </a:pPr>
                      <a:r>
                        <a:rPr lang="es-CO" sz="900" dirty="0" smtClean="0">
                          <a:solidFill>
                            <a:schemeClr val="accent2">
                              <a:lumMod val="75000"/>
                            </a:schemeClr>
                          </a:solidFill>
                          <a:effectLst/>
                        </a:rPr>
                        <a:t>89</a:t>
                      </a:r>
                      <a:endParaRPr lang="es-CO" sz="9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dirty="0">
                          <a:solidFill>
                            <a:schemeClr val="accent2">
                              <a:lumMod val="75000"/>
                            </a:schemeClr>
                          </a:solidFill>
                          <a:effectLst/>
                        </a:rPr>
                        <a:t>12,79%</a:t>
                      </a:r>
                      <a:endParaRPr lang="es-CO" sz="9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2375060262"/>
                  </a:ext>
                </a:extLst>
              </a:tr>
              <a:tr h="210027">
                <a:tc>
                  <a:txBody>
                    <a:bodyPr/>
                    <a:lstStyle/>
                    <a:p>
                      <a:pPr algn="l">
                        <a:lnSpc>
                          <a:spcPct val="107000"/>
                        </a:lnSpc>
                        <a:spcAft>
                          <a:spcPts val="800"/>
                        </a:spcAft>
                      </a:pPr>
                      <a:r>
                        <a:rPr lang="es-CO" sz="900">
                          <a:solidFill>
                            <a:schemeClr val="tx1">
                              <a:lumMod val="65000"/>
                              <a:lumOff val="35000"/>
                            </a:schemeClr>
                          </a:solidFill>
                          <a:effectLst/>
                        </a:rPr>
                        <a:t>GESTIÓN EDUCATIVA Y COLEGIO </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41</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31</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36</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5,17%</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1162813250"/>
                  </a:ext>
                </a:extLst>
              </a:tr>
              <a:tr h="149839">
                <a:tc>
                  <a:txBody>
                    <a:bodyPr/>
                    <a:lstStyle/>
                    <a:p>
                      <a:pPr algn="l">
                        <a:lnSpc>
                          <a:spcPct val="107000"/>
                        </a:lnSpc>
                        <a:spcAft>
                          <a:spcPts val="800"/>
                        </a:spcAft>
                      </a:pPr>
                      <a:r>
                        <a:rPr lang="es-CO" sz="900">
                          <a:solidFill>
                            <a:schemeClr val="accent2">
                              <a:lumMod val="75000"/>
                            </a:schemeClr>
                          </a:solidFill>
                          <a:effectLst/>
                        </a:rPr>
                        <a:t>GESTIÓN FINANCIERA</a:t>
                      </a:r>
                      <a:endParaRPr lang="es-CO" sz="90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accent2">
                              <a:lumMod val="75000"/>
                            </a:schemeClr>
                          </a:solidFill>
                          <a:effectLst/>
                        </a:rPr>
                        <a:t>139</a:t>
                      </a:r>
                      <a:endParaRPr lang="es-CO" sz="90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accent2">
                              <a:lumMod val="75000"/>
                            </a:schemeClr>
                          </a:solidFill>
                          <a:effectLst/>
                        </a:rPr>
                        <a:t>136</a:t>
                      </a:r>
                      <a:endParaRPr lang="es-CO" sz="9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accent2">
                              <a:lumMod val="75000"/>
                            </a:schemeClr>
                          </a:solidFill>
                          <a:effectLst/>
                        </a:rPr>
                        <a:t>333</a:t>
                      </a:r>
                      <a:endParaRPr lang="es-CO" sz="90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dirty="0">
                          <a:solidFill>
                            <a:schemeClr val="accent2">
                              <a:lumMod val="75000"/>
                            </a:schemeClr>
                          </a:solidFill>
                          <a:effectLst/>
                        </a:rPr>
                        <a:t>47,84%</a:t>
                      </a:r>
                      <a:endParaRPr lang="es-CO" sz="9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3358733238"/>
                  </a:ext>
                </a:extLst>
              </a:tr>
              <a:tr h="149839">
                <a:tc>
                  <a:txBody>
                    <a:bodyPr/>
                    <a:lstStyle/>
                    <a:p>
                      <a:pPr algn="l">
                        <a:lnSpc>
                          <a:spcPct val="107000"/>
                        </a:lnSpc>
                        <a:spcAft>
                          <a:spcPts val="800"/>
                        </a:spcAft>
                      </a:pPr>
                      <a:r>
                        <a:rPr lang="es-CO" sz="900">
                          <a:solidFill>
                            <a:schemeClr val="tx1">
                              <a:lumMod val="65000"/>
                              <a:lumOff val="35000"/>
                            </a:schemeClr>
                          </a:solidFill>
                          <a:effectLst/>
                        </a:rPr>
                        <a:t>GRUPO DE ASUNTOS JURIDICOS</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MX" sz="900">
                          <a:solidFill>
                            <a:schemeClr val="tx1">
                              <a:lumMod val="65000"/>
                              <a:lumOff val="35000"/>
                            </a:schemeClr>
                          </a:solidFill>
                          <a:effectLst/>
                        </a:rPr>
                        <a:t>4</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7</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7</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1,01%</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92427822"/>
                  </a:ext>
                </a:extLst>
              </a:tr>
              <a:tr h="149839">
                <a:tc>
                  <a:txBody>
                    <a:bodyPr/>
                    <a:lstStyle/>
                    <a:p>
                      <a:pPr algn="l">
                        <a:lnSpc>
                          <a:spcPct val="107000"/>
                        </a:lnSpc>
                        <a:spcAft>
                          <a:spcPts val="800"/>
                        </a:spcAft>
                      </a:pPr>
                      <a:r>
                        <a:rPr lang="es-CO" sz="900">
                          <a:solidFill>
                            <a:schemeClr val="tx1">
                              <a:lumMod val="65000"/>
                              <a:lumOff val="35000"/>
                            </a:schemeClr>
                          </a:solidFill>
                          <a:effectLst/>
                        </a:rPr>
                        <a:t>OFICINA DE PLANEACIÓN</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1</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0</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1</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0,14%</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4172922905"/>
                  </a:ext>
                </a:extLst>
              </a:tr>
              <a:tr h="149839">
                <a:tc>
                  <a:txBody>
                    <a:bodyPr/>
                    <a:lstStyle/>
                    <a:p>
                      <a:pPr algn="l">
                        <a:lnSpc>
                          <a:spcPct val="107000"/>
                        </a:lnSpc>
                        <a:spcAft>
                          <a:spcPts val="800"/>
                        </a:spcAft>
                      </a:pPr>
                      <a:r>
                        <a:rPr lang="es-CO" sz="900">
                          <a:solidFill>
                            <a:schemeClr val="tx1">
                              <a:lumMod val="65000"/>
                              <a:lumOff val="35000"/>
                            </a:schemeClr>
                          </a:solidFill>
                          <a:effectLst/>
                        </a:rPr>
                        <a:t>OFICINA DE ASUNTOS DISCIPLINARIOS</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0</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1</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0</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0%</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291931232"/>
                  </a:ext>
                </a:extLst>
              </a:tr>
              <a:tr h="149839">
                <a:tc>
                  <a:txBody>
                    <a:bodyPr/>
                    <a:lstStyle/>
                    <a:p>
                      <a:pPr algn="l">
                        <a:lnSpc>
                          <a:spcPct val="107000"/>
                        </a:lnSpc>
                        <a:spcAft>
                          <a:spcPts val="800"/>
                        </a:spcAft>
                      </a:pPr>
                      <a:r>
                        <a:rPr lang="es-MX" sz="900">
                          <a:solidFill>
                            <a:schemeClr val="tx1">
                              <a:lumMod val="65000"/>
                              <a:lumOff val="35000"/>
                            </a:schemeClr>
                          </a:solidFill>
                          <a:effectLst/>
                        </a:rPr>
                        <a:t>SEC. DIRECCIÓN DE DESARROLLO Y BIENESTAR SOCIAL</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1</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0</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0</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0%</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1713230638"/>
                  </a:ext>
                </a:extLst>
              </a:tr>
              <a:tr h="149839">
                <a:tc>
                  <a:txBody>
                    <a:bodyPr/>
                    <a:lstStyle/>
                    <a:p>
                      <a:pPr algn="l">
                        <a:lnSpc>
                          <a:spcPct val="107000"/>
                        </a:lnSpc>
                        <a:spcAft>
                          <a:spcPts val="800"/>
                        </a:spcAft>
                      </a:pPr>
                      <a:r>
                        <a:rPr lang="es-MX" sz="900">
                          <a:solidFill>
                            <a:schemeClr val="tx1">
                              <a:lumMod val="65000"/>
                              <a:lumOff val="35000"/>
                            </a:schemeClr>
                          </a:solidFill>
                          <a:effectLst/>
                        </a:rPr>
                        <a:t>SEGUIMIENTO Y ATENCIÓN GERENCIAS DEPARTAMENTALES</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14</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4</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6</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0,86%</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817201625"/>
                  </a:ext>
                </a:extLst>
              </a:tr>
              <a:tr h="149839">
                <a:tc>
                  <a:txBody>
                    <a:bodyPr/>
                    <a:lstStyle/>
                    <a:p>
                      <a:pPr algn="l">
                        <a:lnSpc>
                          <a:spcPct val="107000"/>
                        </a:lnSpc>
                        <a:spcAft>
                          <a:spcPts val="800"/>
                        </a:spcAft>
                      </a:pPr>
                      <a:r>
                        <a:rPr lang="es-CO" sz="900">
                          <a:solidFill>
                            <a:schemeClr val="tx1">
                              <a:lumMod val="65000"/>
                              <a:lumOff val="35000"/>
                            </a:schemeClr>
                          </a:solidFill>
                          <a:effectLst/>
                        </a:rPr>
                        <a:t>SUB. DESARROLLO Y EMPRENDIMIENTO</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1</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3</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5</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0,72%</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2628460456"/>
                  </a:ext>
                </a:extLst>
              </a:tr>
              <a:tr h="149839">
                <a:tc>
                  <a:txBody>
                    <a:bodyPr/>
                    <a:lstStyle/>
                    <a:p>
                      <a:pPr algn="l">
                        <a:lnSpc>
                          <a:spcPct val="107000"/>
                        </a:lnSpc>
                        <a:spcAft>
                          <a:spcPts val="800"/>
                        </a:spcAft>
                      </a:pPr>
                      <a:r>
                        <a:rPr lang="es-MX" sz="900">
                          <a:solidFill>
                            <a:schemeClr val="tx1">
                              <a:lumMod val="65000"/>
                              <a:lumOff val="35000"/>
                            </a:schemeClr>
                          </a:solidFill>
                          <a:effectLst/>
                        </a:rPr>
                        <a:t>TECNOLOGÍAS DE LA INFORMACIÓN Y COMUNICACIONES</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1</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0</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0</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0%</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2993205146"/>
                  </a:ext>
                </a:extLst>
              </a:tr>
              <a:tr h="149839">
                <a:tc>
                  <a:txBody>
                    <a:bodyPr/>
                    <a:lstStyle/>
                    <a:p>
                      <a:pPr algn="l">
                        <a:lnSpc>
                          <a:spcPct val="107000"/>
                        </a:lnSpc>
                        <a:spcAft>
                          <a:spcPts val="800"/>
                        </a:spcAft>
                      </a:pPr>
                      <a:r>
                        <a:rPr lang="es-CO" sz="900">
                          <a:solidFill>
                            <a:schemeClr val="tx1">
                              <a:lumMod val="65000"/>
                              <a:lumOff val="35000"/>
                            </a:schemeClr>
                          </a:solidFill>
                          <a:effectLst/>
                        </a:rPr>
                        <a:t>DIRECCION DE GESTIÓN CORPORATIVA</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0</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2</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1</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0,14%</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827949180"/>
                  </a:ext>
                </a:extLst>
              </a:tr>
              <a:tr h="149839">
                <a:tc>
                  <a:txBody>
                    <a:bodyPr/>
                    <a:lstStyle/>
                    <a:p>
                      <a:pPr algn="l">
                        <a:lnSpc>
                          <a:spcPct val="107000"/>
                        </a:lnSpc>
                        <a:spcAft>
                          <a:spcPts val="800"/>
                        </a:spcAft>
                      </a:pPr>
                      <a:r>
                        <a:rPr lang="es-MX" sz="900">
                          <a:solidFill>
                            <a:schemeClr val="tx1">
                              <a:lumMod val="65000"/>
                              <a:lumOff val="35000"/>
                            </a:schemeClr>
                          </a:solidFill>
                          <a:effectLst/>
                        </a:rPr>
                        <a:t>SUB. DE BIENESTAR Y CALIDAD DE VIDA</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0</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2</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4</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0,57%</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851395396"/>
                  </a:ext>
                </a:extLst>
              </a:tr>
              <a:tr h="187290">
                <a:tc>
                  <a:txBody>
                    <a:bodyPr/>
                    <a:lstStyle/>
                    <a:p>
                      <a:pPr algn="l">
                        <a:lnSpc>
                          <a:spcPct val="107000"/>
                        </a:lnSpc>
                        <a:spcAft>
                          <a:spcPts val="800"/>
                        </a:spcAft>
                      </a:pPr>
                      <a:r>
                        <a:rPr lang="es-CO" sz="900" dirty="0">
                          <a:solidFill>
                            <a:schemeClr val="tx1">
                              <a:lumMod val="65000"/>
                              <a:lumOff val="35000"/>
                            </a:schemeClr>
                          </a:solidFill>
                          <a:effectLst/>
                        </a:rPr>
                        <a:t>CONTROL INTERNO DE GESTIÓN </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0</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a:solidFill>
                            <a:schemeClr val="tx1">
                              <a:lumMod val="65000"/>
                              <a:lumOff val="35000"/>
                            </a:schemeClr>
                          </a:solidFill>
                          <a:effectLst/>
                        </a:rPr>
                        <a:t>1</a:t>
                      </a:r>
                      <a:endParaRPr lang="es-CO" sz="9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0</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95000"/>
                      </a:schemeClr>
                    </a:solidFill>
                  </a:tcPr>
                </a:tc>
                <a:tc>
                  <a:txBody>
                    <a:bodyPr/>
                    <a:lstStyle/>
                    <a:p>
                      <a:pPr algn="ctr">
                        <a:lnSpc>
                          <a:spcPct val="107000"/>
                        </a:lnSpc>
                        <a:spcAft>
                          <a:spcPts val="800"/>
                        </a:spcAft>
                      </a:pPr>
                      <a:r>
                        <a:rPr lang="es-CO" sz="900" dirty="0">
                          <a:solidFill>
                            <a:schemeClr val="tx1">
                              <a:lumMod val="65000"/>
                              <a:lumOff val="35000"/>
                            </a:schemeClr>
                          </a:solidFill>
                          <a:effectLst/>
                        </a:rPr>
                        <a:t>0%</a:t>
                      </a:r>
                      <a:endParaRPr lang="es-CO" sz="9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b">
                    <a:solidFill>
                      <a:schemeClr val="bg1">
                        <a:lumMod val="95000"/>
                      </a:schemeClr>
                    </a:solidFill>
                  </a:tcPr>
                </a:tc>
                <a:extLst>
                  <a:ext uri="{0D108BD9-81ED-4DB2-BD59-A6C34878D82A}">
                    <a16:rowId xmlns:a16="http://schemas.microsoft.com/office/drawing/2014/main" val="891143117"/>
                  </a:ext>
                </a:extLst>
              </a:tr>
              <a:tr h="183540">
                <a:tc>
                  <a:txBody>
                    <a:bodyPr/>
                    <a:lstStyle/>
                    <a:p>
                      <a:pPr algn="l">
                        <a:lnSpc>
                          <a:spcPct val="107000"/>
                        </a:lnSpc>
                        <a:spcAft>
                          <a:spcPts val="800"/>
                        </a:spcAft>
                      </a:pPr>
                      <a:r>
                        <a:rPr lang="es-CO" sz="1000" b="1" dirty="0">
                          <a:effectLst/>
                        </a:rPr>
                        <a:t>Total general</a:t>
                      </a:r>
                      <a:endParaRPr lang="es-CO"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ctr">
                    <a:solidFill>
                      <a:schemeClr val="bg1">
                        <a:lumMod val="95000"/>
                      </a:schemeClr>
                    </a:solidFill>
                  </a:tcPr>
                </a:tc>
                <a:tc>
                  <a:txBody>
                    <a:bodyPr/>
                    <a:lstStyle/>
                    <a:p>
                      <a:pPr algn="ctr">
                        <a:lnSpc>
                          <a:spcPct val="107000"/>
                        </a:lnSpc>
                        <a:spcAft>
                          <a:spcPts val="800"/>
                        </a:spcAft>
                      </a:pPr>
                      <a:r>
                        <a:rPr lang="es-CO" sz="1000" b="1" dirty="0">
                          <a:effectLst/>
                        </a:rPr>
                        <a:t>484</a:t>
                      </a:r>
                      <a:endParaRPr lang="es-CO"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ctr">
                    <a:solidFill>
                      <a:schemeClr val="bg1">
                        <a:lumMod val="95000"/>
                      </a:schemeClr>
                    </a:solidFill>
                  </a:tcPr>
                </a:tc>
                <a:tc>
                  <a:txBody>
                    <a:bodyPr/>
                    <a:lstStyle/>
                    <a:p>
                      <a:pPr algn="ctr">
                        <a:lnSpc>
                          <a:spcPct val="107000"/>
                        </a:lnSpc>
                        <a:spcAft>
                          <a:spcPts val="800"/>
                        </a:spcAft>
                      </a:pPr>
                      <a:r>
                        <a:rPr lang="es-CO" sz="1000" b="1" dirty="0">
                          <a:effectLst/>
                        </a:rPr>
                        <a:t>482</a:t>
                      </a:r>
                      <a:endParaRPr lang="es-CO"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ctr">
                    <a:solidFill>
                      <a:schemeClr val="bg1">
                        <a:lumMod val="95000"/>
                      </a:schemeClr>
                    </a:solidFill>
                  </a:tcPr>
                </a:tc>
                <a:tc>
                  <a:txBody>
                    <a:bodyPr/>
                    <a:lstStyle/>
                    <a:p>
                      <a:pPr algn="ctr">
                        <a:lnSpc>
                          <a:spcPct val="107000"/>
                        </a:lnSpc>
                        <a:spcAft>
                          <a:spcPts val="800"/>
                        </a:spcAft>
                      </a:pPr>
                      <a:r>
                        <a:rPr lang="es-CO" sz="1000" b="1" dirty="0" smtClean="0">
                          <a:effectLst/>
                        </a:rPr>
                        <a:t>696</a:t>
                      </a:r>
                      <a:endParaRPr lang="es-CO"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bg1">
                        <a:lumMod val="95000"/>
                      </a:schemeClr>
                    </a:solidFill>
                  </a:tcPr>
                </a:tc>
                <a:tc>
                  <a:txBody>
                    <a:bodyPr/>
                    <a:lstStyle/>
                    <a:p>
                      <a:pPr algn="ctr">
                        <a:lnSpc>
                          <a:spcPct val="107000"/>
                        </a:lnSpc>
                        <a:spcAft>
                          <a:spcPts val="800"/>
                        </a:spcAft>
                      </a:pPr>
                      <a:r>
                        <a:rPr lang="es-CO" sz="1000" b="1" dirty="0">
                          <a:effectLst/>
                        </a:rPr>
                        <a:t>100,%</a:t>
                      </a:r>
                      <a:endParaRPr lang="es-CO"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7997" marR="7997" marT="7997" marB="0" anchor="ctr">
                    <a:solidFill>
                      <a:schemeClr val="bg1">
                        <a:lumMod val="95000"/>
                      </a:schemeClr>
                    </a:solidFill>
                  </a:tcPr>
                </a:tc>
                <a:extLst>
                  <a:ext uri="{0D108BD9-81ED-4DB2-BD59-A6C34878D82A}">
                    <a16:rowId xmlns:a16="http://schemas.microsoft.com/office/drawing/2014/main" val="2729156710"/>
                  </a:ext>
                </a:extLst>
              </a:tr>
            </a:tbl>
          </a:graphicData>
        </a:graphic>
      </p:graphicFrame>
    </p:spTree>
    <p:extLst>
      <p:ext uri="{BB962C8B-B14F-4D97-AF65-F5344CB8AC3E}">
        <p14:creationId xmlns:p14="http://schemas.microsoft.com/office/powerpoint/2010/main" val="25094324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pic>
        <p:nvPicPr>
          <p:cNvPr id="4" name="Gráfico 3">
            <a:extLst>
              <a:ext uri="{FF2B5EF4-FFF2-40B4-BE49-F238E27FC236}">
                <a16:creationId xmlns:a16="http://schemas.microsoft.com/office/drawing/2014/main" id="{EB3C1A11-B0DB-3E20-7397-957A403C5BDF}"/>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8928545" y="353514"/>
            <a:ext cx="2674960" cy="626847"/>
          </a:xfrm>
          <a:prstGeom prst="rect">
            <a:avLst/>
          </a:prstGeom>
        </p:spPr>
      </p:pic>
      <p:sp>
        <p:nvSpPr>
          <p:cNvPr id="10" name="CuadroTexto 9"/>
          <p:cNvSpPr txBox="1"/>
          <p:nvPr/>
        </p:nvSpPr>
        <p:spPr>
          <a:xfrm>
            <a:off x="-2929929" y="-373220"/>
            <a:ext cx="8751934" cy="1692771"/>
          </a:xfrm>
          <a:prstGeom prst="rect">
            <a:avLst/>
          </a:prstGeom>
          <a:noFill/>
        </p:spPr>
        <p:txBody>
          <a:bodyPr wrap="square" rtlCol="0">
            <a:spAutoFit/>
          </a:bodyPr>
          <a:lstStyle/>
          <a:p>
            <a:pPr algn="ctr"/>
            <a:r>
              <a:rPr lang="es-CO" b="1" dirty="0"/>
              <a:t> </a:t>
            </a:r>
            <a:endParaRPr lang="es-CO" sz="2000" b="1" dirty="0" smtClean="0"/>
          </a:p>
          <a:p>
            <a:pPr algn="ctr"/>
            <a:endParaRPr lang="es-CO" dirty="0"/>
          </a:p>
          <a:p>
            <a:pPr algn="ctr"/>
            <a:r>
              <a:rPr lang="es-ES" sz="2400" b="1" i="1" u="sng" dirty="0">
                <a:solidFill>
                  <a:schemeClr val="accent1">
                    <a:lumMod val="75000"/>
                  </a:schemeClr>
                </a:solidFill>
                <a:effectLst>
                  <a:outerShdw blurRad="38100" dist="38100" dir="2700000" algn="tl">
                    <a:srgbClr val="000000">
                      <a:alpha val="43137"/>
                    </a:srgbClr>
                  </a:outerShdw>
                </a:effectLst>
              </a:rPr>
              <a:t>PQRSD</a:t>
            </a:r>
            <a:endParaRPr lang="es-ES" sz="3600" b="1" i="1" u="sng" dirty="0">
              <a:solidFill>
                <a:schemeClr val="accent1">
                  <a:lumMod val="75000"/>
                </a:schemeClr>
              </a:solidFill>
              <a:effectLst>
                <a:outerShdw blurRad="38100" dist="38100" dir="2700000" algn="tl">
                  <a:srgbClr val="000000">
                    <a:alpha val="43137"/>
                  </a:srgbClr>
                </a:outerShdw>
              </a:effectLst>
            </a:endParaRPr>
          </a:p>
          <a:p>
            <a:endParaRPr lang="es-ES" sz="1600" b="1" i="1" dirty="0" smtClean="0">
              <a:solidFill>
                <a:schemeClr val="accent5">
                  <a:lumMod val="75000"/>
                </a:schemeClr>
              </a:solidFill>
            </a:endParaRPr>
          </a:p>
          <a:p>
            <a:r>
              <a:rPr lang="es-ES" sz="1600" b="1" i="1" dirty="0">
                <a:solidFill>
                  <a:schemeClr val="accent5">
                    <a:lumMod val="75000"/>
                  </a:schemeClr>
                </a:solidFill>
              </a:rPr>
              <a:t> </a:t>
            </a:r>
          </a:p>
          <a:p>
            <a:endParaRPr lang="es-CO" sz="1200" dirty="0"/>
          </a:p>
        </p:txBody>
      </p:sp>
      <p:sp>
        <p:nvSpPr>
          <p:cNvPr id="11" name="CuadroTexto 10"/>
          <p:cNvSpPr txBox="1"/>
          <p:nvPr/>
        </p:nvSpPr>
        <p:spPr>
          <a:xfrm>
            <a:off x="1774813" y="713682"/>
            <a:ext cx="3161122" cy="769441"/>
          </a:xfrm>
          <a:prstGeom prst="rect">
            <a:avLst/>
          </a:prstGeom>
          <a:noFill/>
        </p:spPr>
        <p:txBody>
          <a:bodyPr wrap="none" rtlCol="0">
            <a:spAutoFit/>
          </a:bodyPr>
          <a:lstStyle/>
          <a:p>
            <a:endParaRPr lang="es-ES" sz="1200" b="1" i="1" dirty="0" smtClean="0">
              <a:solidFill>
                <a:schemeClr val="accent5">
                  <a:lumMod val="75000"/>
                </a:schemeClr>
              </a:solidFill>
            </a:endParaRPr>
          </a:p>
          <a:p>
            <a:endParaRPr lang="es-ES" sz="1200" b="1" i="1" dirty="0">
              <a:solidFill>
                <a:schemeClr val="accent5">
                  <a:lumMod val="75000"/>
                </a:schemeClr>
              </a:solidFill>
            </a:endParaRPr>
          </a:p>
          <a:p>
            <a:r>
              <a:rPr lang="es-ES" sz="2000" b="1" dirty="0">
                <a:solidFill>
                  <a:schemeClr val="accent1">
                    <a:lumMod val="75000"/>
                  </a:schemeClr>
                </a:solidFill>
              </a:rPr>
              <a:t>4</a:t>
            </a:r>
            <a:r>
              <a:rPr lang="es-ES" sz="2000" b="1" dirty="0" smtClean="0">
                <a:solidFill>
                  <a:schemeClr val="accent1">
                    <a:lumMod val="75000"/>
                  </a:schemeClr>
                </a:solidFill>
              </a:rPr>
              <a:t>.  SEGUIMIENTO DE PQRSD</a:t>
            </a:r>
            <a:endParaRPr lang="es-CO" sz="2000" b="1" dirty="0">
              <a:solidFill>
                <a:schemeClr val="accent1">
                  <a:lumMod val="75000"/>
                </a:schemeClr>
              </a:solidFill>
            </a:endParaRPr>
          </a:p>
        </p:txBody>
      </p:sp>
      <p:sp>
        <p:nvSpPr>
          <p:cNvPr id="14" name="CuadroTexto 13"/>
          <p:cNvSpPr txBox="1"/>
          <p:nvPr/>
        </p:nvSpPr>
        <p:spPr>
          <a:xfrm>
            <a:off x="924545" y="1483123"/>
            <a:ext cx="11055019" cy="1754326"/>
          </a:xfrm>
          <a:prstGeom prst="rect">
            <a:avLst/>
          </a:prstGeom>
          <a:noFill/>
        </p:spPr>
        <p:txBody>
          <a:bodyPr wrap="square" rtlCol="0">
            <a:spAutoFit/>
          </a:bodyPr>
          <a:lstStyle/>
          <a:p>
            <a:pPr algn="just"/>
            <a:r>
              <a:rPr lang="es-CO" dirty="0">
                <a:solidFill>
                  <a:schemeClr val="tx1">
                    <a:lumMod val="65000"/>
                    <a:lumOff val="35000"/>
                  </a:schemeClr>
                </a:solidFill>
              </a:rPr>
              <a:t>Igualmente se realizó el seguimiento a las PQRSD </a:t>
            </a:r>
            <a:r>
              <a:rPr lang="es-CO" dirty="0" smtClean="0">
                <a:solidFill>
                  <a:schemeClr val="tx1">
                    <a:lumMod val="65000"/>
                    <a:lumOff val="35000"/>
                  </a:schemeClr>
                </a:solidFill>
              </a:rPr>
              <a:t>asignadas a cada uno de los Grupos de Trabajo de </a:t>
            </a:r>
            <a:r>
              <a:rPr lang="es-CO" dirty="0">
                <a:solidFill>
                  <a:schemeClr val="tx1">
                    <a:lumMod val="65000"/>
                    <a:lumOff val="35000"/>
                  </a:schemeClr>
                </a:solidFill>
              </a:rPr>
              <a:t>acuerdo con la evidencia de respuesta </a:t>
            </a:r>
            <a:r>
              <a:rPr lang="es-CO" dirty="0" smtClean="0">
                <a:solidFill>
                  <a:schemeClr val="tx1">
                    <a:lumMod val="65000"/>
                    <a:lumOff val="35000"/>
                  </a:schemeClr>
                </a:solidFill>
              </a:rPr>
              <a:t>en el </a:t>
            </a:r>
            <a:r>
              <a:rPr lang="es-CO" dirty="0">
                <a:solidFill>
                  <a:schemeClr val="tx1">
                    <a:lumMod val="65000"/>
                    <a:lumOff val="35000"/>
                  </a:schemeClr>
                </a:solidFill>
              </a:rPr>
              <a:t>aplicativo de </a:t>
            </a:r>
            <a:r>
              <a:rPr lang="es-CO" dirty="0" smtClean="0">
                <a:solidFill>
                  <a:schemeClr val="tx1">
                    <a:lumMod val="65000"/>
                    <a:lumOff val="35000"/>
                  </a:schemeClr>
                </a:solidFill>
              </a:rPr>
              <a:t>Gestión Documental</a:t>
            </a:r>
            <a:r>
              <a:rPr lang="es-CO" dirty="0">
                <a:solidFill>
                  <a:schemeClr val="tx1">
                    <a:lumMod val="65000"/>
                    <a:lumOff val="35000"/>
                  </a:schemeClr>
                </a:solidFill>
              </a:rPr>
              <a:t>;  tal como se </a:t>
            </a:r>
            <a:r>
              <a:rPr lang="es-CO" dirty="0" smtClean="0">
                <a:solidFill>
                  <a:schemeClr val="tx1">
                    <a:lumMod val="65000"/>
                    <a:lumOff val="35000"/>
                  </a:schemeClr>
                </a:solidFill>
              </a:rPr>
              <a:t>muestra, de </a:t>
            </a:r>
            <a:r>
              <a:rPr lang="es-CO" dirty="0">
                <a:solidFill>
                  <a:schemeClr val="tx1">
                    <a:lumMod val="65000"/>
                    <a:lumOff val="35000"/>
                  </a:schemeClr>
                </a:solidFill>
              </a:rPr>
              <a:t>las </a:t>
            </a:r>
            <a:r>
              <a:rPr lang="es-CO" dirty="0" smtClean="0">
                <a:solidFill>
                  <a:schemeClr val="tx1">
                    <a:lumMod val="65000"/>
                    <a:lumOff val="35000"/>
                  </a:schemeClr>
                </a:solidFill>
              </a:rPr>
              <a:t>696 </a:t>
            </a:r>
            <a:r>
              <a:rPr lang="es-CO" dirty="0">
                <a:solidFill>
                  <a:schemeClr val="tx1">
                    <a:lumMod val="65000"/>
                    <a:lumOff val="35000"/>
                  </a:schemeClr>
                </a:solidFill>
              </a:rPr>
              <a:t>PQRSD </a:t>
            </a:r>
            <a:r>
              <a:rPr lang="es-CO" dirty="0" smtClean="0">
                <a:solidFill>
                  <a:schemeClr val="tx1">
                    <a:lumMod val="65000"/>
                    <a:lumOff val="35000"/>
                  </a:schemeClr>
                </a:solidFill>
              </a:rPr>
              <a:t>recibidas en el periodo comprendido entre el 1 de julio al 30 de septiembre, 671 su estado es el de finalizado, equivalente a un 96,4%. </a:t>
            </a:r>
          </a:p>
          <a:p>
            <a:pPr algn="just"/>
            <a:endParaRPr lang="es-CO" dirty="0">
              <a:solidFill>
                <a:schemeClr val="tx1">
                  <a:lumMod val="65000"/>
                  <a:lumOff val="35000"/>
                </a:schemeClr>
              </a:solidFill>
            </a:endParaRPr>
          </a:p>
          <a:p>
            <a:pPr algn="just"/>
            <a:r>
              <a:rPr lang="es-CO" dirty="0" smtClean="0">
                <a:solidFill>
                  <a:schemeClr val="tx1">
                    <a:lumMod val="65000"/>
                    <a:lumOff val="35000"/>
                  </a:schemeClr>
                </a:solidFill>
              </a:rPr>
              <a:t>El 3,5% restante, es decir 25 PQRSD se encuentran en trámite.</a:t>
            </a:r>
            <a:endParaRPr lang="es-CO" sz="1400" dirty="0">
              <a:solidFill>
                <a:schemeClr val="tx1">
                  <a:lumMod val="65000"/>
                  <a:lumOff val="35000"/>
                </a:schemeClr>
              </a:solidFill>
            </a:endParaRPr>
          </a:p>
        </p:txBody>
      </p:sp>
      <p:pic>
        <p:nvPicPr>
          <p:cNvPr id="16" name="Imagen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7646" y="3652177"/>
            <a:ext cx="3650599" cy="2020490"/>
          </a:xfrm>
          <a:prstGeom prst="rect">
            <a:avLst/>
          </a:prstGeom>
          <a:solidFill>
            <a:schemeClr val="bg1"/>
          </a:solidFill>
          <a:effectLst>
            <a:outerShdw blurRad="50800" dist="38100" dir="8100000" algn="tr" rotWithShape="0">
              <a:prstClr val="black">
                <a:alpha val="40000"/>
              </a:prstClr>
            </a:outerShdw>
          </a:effectLst>
        </p:spPr>
      </p:pic>
      <p:pic>
        <p:nvPicPr>
          <p:cNvPr id="5" name="Imagen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19297" y="3616039"/>
            <a:ext cx="3904176" cy="2092765"/>
          </a:xfrm>
          <a:prstGeom prst="rect">
            <a:avLst/>
          </a:prstGeom>
          <a:effectLst>
            <a:outerShdw blurRad="50800" dist="38100" dir="8100000" algn="tr" rotWithShape="0">
              <a:prstClr val="black">
                <a:alpha val="40000"/>
              </a:prstClr>
            </a:outerShdw>
          </a:effectLst>
        </p:spPr>
      </p:pic>
      <p:pic>
        <p:nvPicPr>
          <p:cNvPr id="12" name="Imagen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78245" y="3616039"/>
            <a:ext cx="4041052" cy="2092765"/>
          </a:xfrm>
          <a:prstGeom prst="rect">
            <a:avLst/>
          </a:prstGeom>
          <a:scene3d>
            <a:camera prst="orthographicFront"/>
            <a:lightRig rig="threePt" dir="t"/>
          </a:scene3d>
          <a:sp3d>
            <a:bevelT/>
          </a:sp3d>
        </p:spPr>
      </p:pic>
    </p:spTree>
    <p:extLst>
      <p:ext uri="{BB962C8B-B14F-4D97-AF65-F5344CB8AC3E}">
        <p14:creationId xmlns:p14="http://schemas.microsoft.com/office/powerpoint/2010/main" val="2549102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pic>
        <p:nvPicPr>
          <p:cNvPr id="4" name="Gráfico 3">
            <a:extLst>
              <a:ext uri="{FF2B5EF4-FFF2-40B4-BE49-F238E27FC236}">
                <a16:creationId xmlns:a16="http://schemas.microsoft.com/office/drawing/2014/main" id="{EB3C1A11-B0DB-3E20-7397-957A403C5BDF}"/>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8928545" y="353514"/>
            <a:ext cx="2674960" cy="626847"/>
          </a:xfrm>
          <a:prstGeom prst="rect">
            <a:avLst/>
          </a:prstGeom>
        </p:spPr>
      </p:pic>
      <p:sp>
        <p:nvSpPr>
          <p:cNvPr id="10" name="CuadroTexto 9"/>
          <p:cNvSpPr txBox="1"/>
          <p:nvPr/>
        </p:nvSpPr>
        <p:spPr>
          <a:xfrm>
            <a:off x="-2929929" y="-373220"/>
            <a:ext cx="8751934" cy="1692771"/>
          </a:xfrm>
          <a:prstGeom prst="rect">
            <a:avLst/>
          </a:prstGeom>
          <a:noFill/>
        </p:spPr>
        <p:txBody>
          <a:bodyPr wrap="square" rtlCol="0">
            <a:spAutoFit/>
          </a:bodyPr>
          <a:lstStyle/>
          <a:p>
            <a:pPr algn="ctr"/>
            <a:r>
              <a:rPr lang="es-CO" b="1" dirty="0"/>
              <a:t> </a:t>
            </a:r>
            <a:endParaRPr lang="es-CO" sz="2000" b="1" dirty="0" smtClean="0"/>
          </a:p>
          <a:p>
            <a:pPr algn="ctr"/>
            <a:endParaRPr lang="es-CO" dirty="0"/>
          </a:p>
          <a:p>
            <a:pPr algn="ctr"/>
            <a:r>
              <a:rPr lang="es-ES" sz="2400" b="1" i="1" u="sng" dirty="0">
                <a:solidFill>
                  <a:schemeClr val="accent1">
                    <a:lumMod val="75000"/>
                  </a:schemeClr>
                </a:solidFill>
                <a:effectLst>
                  <a:outerShdw blurRad="38100" dist="38100" dir="2700000" algn="tl">
                    <a:srgbClr val="000000">
                      <a:alpha val="43137"/>
                    </a:srgbClr>
                  </a:outerShdw>
                </a:effectLst>
              </a:rPr>
              <a:t>PQRSD</a:t>
            </a:r>
            <a:endParaRPr lang="es-ES" sz="3600" b="1" i="1" u="sng" dirty="0">
              <a:solidFill>
                <a:schemeClr val="accent1">
                  <a:lumMod val="75000"/>
                </a:schemeClr>
              </a:solidFill>
              <a:effectLst>
                <a:outerShdw blurRad="38100" dist="38100" dir="2700000" algn="tl">
                  <a:srgbClr val="000000">
                    <a:alpha val="43137"/>
                  </a:srgbClr>
                </a:outerShdw>
              </a:effectLst>
            </a:endParaRPr>
          </a:p>
          <a:p>
            <a:endParaRPr lang="es-ES" sz="1600" b="1" i="1" dirty="0" smtClean="0">
              <a:solidFill>
                <a:schemeClr val="accent5">
                  <a:lumMod val="75000"/>
                </a:schemeClr>
              </a:solidFill>
            </a:endParaRPr>
          </a:p>
          <a:p>
            <a:r>
              <a:rPr lang="es-ES" sz="1600" b="1" i="1" dirty="0">
                <a:solidFill>
                  <a:schemeClr val="accent5">
                    <a:lumMod val="75000"/>
                  </a:schemeClr>
                </a:solidFill>
              </a:rPr>
              <a:t> </a:t>
            </a:r>
          </a:p>
          <a:p>
            <a:endParaRPr lang="es-CO" sz="1200" dirty="0"/>
          </a:p>
        </p:txBody>
      </p:sp>
      <p:sp>
        <p:nvSpPr>
          <p:cNvPr id="11" name="Rectángulo 10"/>
          <p:cNvSpPr/>
          <p:nvPr/>
        </p:nvSpPr>
        <p:spPr>
          <a:xfrm>
            <a:off x="1632195" y="1619776"/>
            <a:ext cx="9117485" cy="830997"/>
          </a:xfrm>
          <a:prstGeom prst="rect">
            <a:avLst/>
          </a:prstGeom>
        </p:spPr>
        <p:txBody>
          <a:bodyPr wrap="square">
            <a:spAutoFit/>
          </a:bodyPr>
          <a:lstStyle/>
          <a:p>
            <a:r>
              <a:rPr lang="es-MX" sz="2400" dirty="0" smtClean="0">
                <a:solidFill>
                  <a:schemeClr val="tx1">
                    <a:lumMod val="65000"/>
                    <a:lumOff val="35000"/>
                  </a:schemeClr>
                </a:solidFill>
              </a:rPr>
              <a:t>A continuación, se presenta el estado de las 696 PQRSD recibidas en el periodo comprendido en mención:</a:t>
            </a:r>
            <a:endParaRPr lang="es-CO" sz="2400" dirty="0">
              <a:solidFill>
                <a:schemeClr val="tx1">
                  <a:lumMod val="65000"/>
                  <a:lumOff val="35000"/>
                </a:scheme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3173736042"/>
              </p:ext>
            </p:extLst>
          </p:nvPr>
        </p:nvGraphicFramePr>
        <p:xfrm>
          <a:off x="2663405" y="3056762"/>
          <a:ext cx="5288616" cy="2472784"/>
        </p:xfrm>
        <a:graphic>
          <a:graphicData uri="http://schemas.openxmlformats.org/drawingml/2006/table">
            <a:tbl>
              <a:tblPr>
                <a:effectLst>
                  <a:outerShdw blurRad="50800" dist="38100" dir="2700000" algn="tl" rotWithShape="0">
                    <a:prstClr val="black">
                      <a:alpha val="40000"/>
                    </a:prstClr>
                  </a:outerShdw>
                </a:effectLst>
                <a:tableStyleId>{5C22544A-7EE6-4342-B048-85BDC9FD1C3A}</a:tableStyleId>
              </a:tblPr>
              <a:tblGrid>
                <a:gridCol w="3377177">
                  <a:extLst>
                    <a:ext uri="{9D8B030D-6E8A-4147-A177-3AD203B41FA5}">
                      <a16:colId xmlns:a16="http://schemas.microsoft.com/office/drawing/2014/main" val="2752611655"/>
                    </a:ext>
                  </a:extLst>
                </a:gridCol>
                <a:gridCol w="1911439">
                  <a:extLst>
                    <a:ext uri="{9D8B030D-6E8A-4147-A177-3AD203B41FA5}">
                      <a16:colId xmlns:a16="http://schemas.microsoft.com/office/drawing/2014/main" val="1032852047"/>
                    </a:ext>
                  </a:extLst>
                </a:gridCol>
              </a:tblGrid>
              <a:tr h="156154">
                <a:tc>
                  <a:txBody>
                    <a:bodyPr/>
                    <a:lstStyle/>
                    <a:p>
                      <a:pPr algn="ctr">
                        <a:lnSpc>
                          <a:spcPct val="107000"/>
                        </a:lnSpc>
                        <a:spcAft>
                          <a:spcPts val="800"/>
                        </a:spcAft>
                      </a:pPr>
                      <a:r>
                        <a:rPr lang="es-CO" sz="1400" b="1" dirty="0">
                          <a:effectLst/>
                        </a:rPr>
                        <a:t>Estado PQRSD </a:t>
                      </a:r>
                      <a:r>
                        <a:rPr lang="es-CO" sz="1400" b="1" dirty="0" smtClean="0">
                          <a:effectLst/>
                        </a:rPr>
                        <a:t> </a:t>
                      </a:r>
                    </a:p>
                    <a:p>
                      <a:pPr algn="ctr">
                        <a:lnSpc>
                          <a:spcPct val="107000"/>
                        </a:lnSpc>
                        <a:spcAft>
                          <a:spcPts val="800"/>
                        </a:spcAft>
                      </a:pPr>
                      <a:r>
                        <a:rPr lang="es-CO" sz="1400" b="1" dirty="0" smtClean="0">
                          <a:effectLst/>
                        </a:rPr>
                        <a:t>3°</a:t>
                      </a:r>
                      <a:r>
                        <a:rPr lang="es-CO" sz="1400" b="1" baseline="0" dirty="0" smtClean="0">
                          <a:effectLst/>
                        </a:rPr>
                        <a:t> Trimestre </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800"/>
                        </a:spcAft>
                      </a:pPr>
                      <a:r>
                        <a:rPr lang="es-CO" sz="1400" b="1" dirty="0">
                          <a:effectLst/>
                        </a:rPr>
                        <a:t>Cantidad</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solidFill>
                      <a:schemeClr val="bg1">
                        <a:lumMod val="95000"/>
                      </a:schemeClr>
                    </a:solidFill>
                  </a:tcPr>
                </a:tc>
                <a:extLst>
                  <a:ext uri="{0D108BD9-81ED-4DB2-BD59-A6C34878D82A}">
                    <a16:rowId xmlns:a16="http://schemas.microsoft.com/office/drawing/2014/main" val="1854697575"/>
                  </a:ext>
                </a:extLst>
              </a:tr>
              <a:tr h="318342">
                <a:tc>
                  <a:txBody>
                    <a:bodyPr/>
                    <a:lstStyle/>
                    <a:p>
                      <a:pPr>
                        <a:lnSpc>
                          <a:spcPct val="107000"/>
                        </a:lnSpc>
                        <a:spcAft>
                          <a:spcPts val="800"/>
                        </a:spcAft>
                      </a:pPr>
                      <a:r>
                        <a:rPr lang="es-MX" sz="1400" dirty="0" smtClean="0">
                          <a:solidFill>
                            <a:schemeClr val="tx1">
                              <a:lumMod val="65000"/>
                              <a:lumOff val="35000"/>
                            </a:schemeClr>
                          </a:solidFill>
                          <a:effectLst/>
                        </a:rPr>
                        <a:t>Con tiempo </a:t>
                      </a:r>
                      <a:r>
                        <a:rPr lang="es-MX" sz="1400" dirty="0">
                          <a:solidFill>
                            <a:schemeClr val="tx1">
                              <a:lumMod val="65000"/>
                              <a:lumOff val="35000"/>
                            </a:schemeClr>
                          </a:solidFill>
                          <a:effectLst/>
                        </a:rPr>
                        <a:t>de respuesta entre 0 y 19 días </a:t>
                      </a:r>
                      <a:endParaRPr lang="es-CO"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800"/>
                        </a:spcAft>
                      </a:pPr>
                      <a:r>
                        <a:rPr lang="es-CO" sz="1400" dirty="0">
                          <a:solidFill>
                            <a:schemeClr val="tx1">
                              <a:lumMod val="65000"/>
                              <a:lumOff val="35000"/>
                            </a:schemeClr>
                          </a:solidFill>
                          <a:effectLst/>
                        </a:rPr>
                        <a:t>17</a:t>
                      </a:r>
                      <a:endParaRPr lang="es-CO"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extLst>
                  <a:ext uri="{0D108BD9-81ED-4DB2-BD59-A6C34878D82A}">
                    <a16:rowId xmlns:a16="http://schemas.microsoft.com/office/drawing/2014/main" val="2166696849"/>
                  </a:ext>
                </a:extLst>
              </a:tr>
              <a:tr h="318342">
                <a:tc>
                  <a:txBody>
                    <a:bodyPr/>
                    <a:lstStyle/>
                    <a:p>
                      <a:pPr>
                        <a:lnSpc>
                          <a:spcPct val="107000"/>
                        </a:lnSpc>
                        <a:spcAft>
                          <a:spcPts val="800"/>
                        </a:spcAft>
                      </a:pPr>
                      <a:r>
                        <a:rPr lang="es-CO" sz="1400" dirty="0">
                          <a:solidFill>
                            <a:schemeClr val="tx1">
                              <a:lumMod val="65000"/>
                              <a:lumOff val="35000"/>
                            </a:schemeClr>
                          </a:solidFill>
                          <a:effectLst/>
                        </a:rPr>
                        <a:t>Con solicitud de Prorroga </a:t>
                      </a:r>
                      <a:endParaRPr lang="es-CO"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800"/>
                        </a:spcAft>
                      </a:pPr>
                      <a:r>
                        <a:rPr lang="es-CO" sz="1400" dirty="0">
                          <a:solidFill>
                            <a:schemeClr val="tx1">
                              <a:lumMod val="65000"/>
                              <a:lumOff val="35000"/>
                            </a:schemeClr>
                          </a:solidFill>
                          <a:effectLst/>
                        </a:rPr>
                        <a:t>2</a:t>
                      </a:r>
                      <a:endParaRPr lang="es-CO"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extLst>
                  <a:ext uri="{0D108BD9-81ED-4DB2-BD59-A6C34878D82A}">
                    <a16:rowId xmlns:a16="http://schemas.microsoft.com/office/drawing/2014/main" val="2708927795"/>
                  </a:ext>
                </a:extLst>
              </a:tr>
              <a:tr h="318342">
                <a:tc>
                  <a:txBody>
                    <a:bodyPr/>
                    <a:lstStyle/>
                    <a:p>
                      <a:pPr>
                        <a:lnSpc>
                          <a:spcPct val="107000"/>
                        </a:lnSpc>
                        <a:spcAft>
                          <a:spcPts val="800"/>
                        </a:spcAft>
                      </a:pPr>
                      <a:r>
                        <a:rPr lang="es-CO" sz="1400" dirty="0">
                          <a:solidFill>
                            <a:schemeClr val="tx1">
                              <a:lumMod val="65000"/>
                              <a:lumOff val="35000"/>
                            </a:schemeClr>
                          </a:solidFill>
                          <a:effectLst/>
                        </a:rPr>
                        <a:t>Vencidas - sin respuesta </a:t>
                      </a:r>
                      <a:endParaRPr lang="es-CO"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800"/>
                        </a:spcAft>
                      </a:pPr>
                      <a:r>
                        <a:rPr lang="es-CO" sz="1400" dirty="0">
                          <a:solidFill>
                            <a:schemeClr val="tx1">
                              <a:lumMod val="65000"/>
                              <a:lumOff val="35000"/>
                            </a:schemeClr>
                          </a:solidFill>
                          <a:effectLst/>
                        </a:rPr>
                        <a:t>0</a:t>
                      </a:r>
                      <a:endParaRPr lang="es-CO"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extLst>
                  <a:ext uri="{0D108BD9-81ED-4DB2-BD59-A6C34878D82A}">
                    <a16:rowId xmlns:a16="http://schemas.microsoft.com/office/drawing/2014/main" val="4068693981"/>
                  </a:ext>
                </a:extLst>
              </a:tr>
              <a:tr h="318342">
                <a:tc>
                  <a:txBody>
                    <a:bodyPr/>
                    <a:lstStyle/>
                    <a:p>
                      <a:pPr>
                        <a:lnSpc>
                          <a:spcPct val="107000"/>
                        </a:lnSpc>
                        <a:spcAft>
                          <a:spcPts val="800"/>
                        </a:spcAft>
                      </a:pPr>
                      <a:r>
                        <a:rPr lang="es-CO" sz="1400">
                          <a:solidFill>
                            <a:schemeClr val="tx1">
                              <a:lumMod val="65000"/>
                              <a:lumOff val="35000"/>
                            </a:schemeClr>
                          </a:solidFill>
                          <a:effectLst/>
                        </a:rPr>
                        <a:t>Terminadas a Tiempo </a:t>
                      </a:r>
                      <a:endParaRPr lang="es-CO" sz="14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800"/>
                        </a:spcAft>
                      </a:pPr>
                      <a:r>
                        <a:rPr lang="es-CO" sz="1400" dirty="0">
                          <a:solidFill>
                            <a:schemeClr val="tx1">
                              <a:lumMod val="65000"/>
                              <a:lumOff val="35000"/>
                            </a:schemeClr>
                          </a:solidFill>
                          <a:effectLst/>
                        </a:rPr>
                        <a:t>664</a:t>
                      </a:r>
                      <a:endParaRPr lang="es-CO"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extLst>
                  <a:ext uri="{0D108BD9-81ED-4DB2-BD59-A6C34878D82A}">
                    <a16:rowId xmlns:a16="http://schemas.microsoft.com/office/drawing/2014/main" val="4230574022"/>
                  </a:ext>
                </a:extLst>
              </a:tr>
              <a:tr h="318342">
                <a:tc>
                  <a:txBody>
                    <a:bodyPr/>
                    <a:lstStyle/>
                    <a:p>
                      <a:pPr>
                        <a:lnSpc>
                          <a:spcPct val="107000"/>
                        </a:lnSpc>
                        <a:spcAft>
                          <a:spcPts val="800"/>
                        </a:spcAft>
                      </a:pPr>
                      <a:r>
                        <a:rPr lang="es-CO" sz="1400" dirty="0">
                          <a:solidFill>
                            <a:schemeClr val="tx1">
                              <a:lumMod val="65000"/>
                              <a:lumOff val="35000"/>
                            </a:schemeClr>
                          </a:solidFill>
                          <a:effectLst/>
                        </a:rPr>
                        <a:t>Plazo superado</a:t>
                      </a:r>
                      <a:endParaRPr lang="es-CO"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800"/>
                        </a:spcAft>
                      </a:pPr>
                      <a:r>
                        <a:rPr lang="es-CO" sz="1400" dirty="0">
                          <a:solidFill>
                            <a:schemeClr val="tx1">
                              <a:lumMod val="65000"/>
                              <a:lumOff val="35000"/>
                            </a:schemeClr>
                          </a:solidFill>
                          <a:effectLst/>
                        </a:rPr>
                        <a:t>13</a:t>
                      </a:r>
                      <a:endParaRPr lang="es-CO" sz="1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extLst>
                  <a:ext uri="{0D108BD9-81ED-4DB2-BD59-A6C34878D82A}">
                    <a16:rowId xmlns:a16="http://schemas.microsoft.com/office/drawing/2014/main" val="3061007877"/>
                  </a:ext>
                </a:extLst>
              </a:tr>
              <a:tr h="313384">
                <a:tc>
                  <a:txBody>
                    <a:bodyPr/>
                    <a:lstStyle/>
                    <a:p>
                      <a:pPr>
                        <a:lnSpc>
                          <a:spcPct val="107000"/>
                        </a:lnSpc>
                        <a:spcAft>
                          <a:spcPts val="800"/>
                        </a:spcAft>
                      </a:pPr>
                      <a:r>
                        <a:rPr lang="es-CO" sz="1400" b="1" dirty="0">
                          <a:effectLst/>
                        </a:rPr>
                        <a:t>Total general</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tc>
                  <a:txBody>
                    <a:bodyPr/>
                    <a:lstStyle/>
                    <a:p>
                      <a:pPr algn="ctr">
                        <a:lnSpc>
                          <a:spcPct val="107000"/>
                        </a:lnSpc>
                        <a:spcAft>
                          <a:spcPts val="800"/>
                        </a:spcAft>
                      </a:pPr>
                      <a:r>
                        <a:rPr lang="es-CO" sz="1400" b="1" dirty="0">
                          <a:effectLst/>
                        </a:rPr>
                        <a:t>696</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solidFill>
                      <a:schemeClr val="bg1">
                        <a:lumMod val="95000"/>
                      </a:schemeClr>
                    </a:solidFill>
                  </a:tcPr>
                </a:tc>
                <a:extLst>
                  <a:ext uri="{0D108BD9-81ED-4DB2-BD59-A6C34878D82A}">
                    <a16:rowId xmlns:a16="http://schemas.microsoft.com/office/drawing/2014/main" val="1166791608"/>
                  </a:ext>
                </a:extLst>
              </a:tr>
            </a:tbl>
          </a:graphicData>
        </a:graphic>
      </p:graphicFrame>
    </p:spTree>
    <p:extLst>
      <p:ext uri="{BB962C8B-B14F-4D97-AF65-F5344CB8AC3E}">
        <p14:creationId xmlns:p14="http://schemas.microsoft.com/office/powerpoint/2010/main" val="11257019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pic>
        <p:nvPicPr>
          <p:cNvPr id="4" name="Gráfico 3">
            <a:extLst>
              <a:ext uri="{FF2B5EF4-FFF2-40B4-BE49-F238E27FC236}">
                <a16:creationId xmlns:a16="http://schemas.microsoft.com/office/drawing/2014/main" id="{EB3C1A11-B0DB-3E20-7397-957A403C5BDF}"/>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8928545" y="353514"/>
            <a:ext cx="2674960" cy="626847"/>
          </a:xfrm>
          <a:prstGeom prst="rect">
            <a:avLst/>
          </a:prstGeom>
        </p:spPr>
      </p:pic>
      <p:sp>
        <p:nvSpPr>
          <p:cNvPr id="10" name="CuadroTexto 9"/>
          <p:cNvSpPr txBox="1"/>
          <p:nvPr/>
        </p:nvSpPr>
        <p:spPr>
          <a:xfrm>
            <a:off x="-2929929" y="-373220"/>
            <a:ext cx="8751934" cy="1692771"/>
          </a:xfrm>
          <a:prstGeom prst="rect">
            <a:avLst/>
          </a:prstGeom>
          <a:noFill/>
        </p:spPr>
        <p:txBody>
          <a:bodyPr wrap="square" rtlCol="0">
            <a:spAutoFit/>
          </a:bodyPr>
          <a:lstStyle/>
          <a:p>
            <a:pPr algn="ctr"/>
            <a:r>
              <a:rPr lang="es-CO" b="1" dirty="0"/>
              <a:t> </a:t>
            </a:r>
            <a:endParaRPr lang="es-CO" sz="2000" b="1" dirty="0" smtClean="0"/>
          </a:p>
          <a:p>
            <a:pPr algn="ctr"/>
            <a:endParaRPr lang="es-CO" dirty="0"/>
          </a:p>
          <a:p>
            <a:pPr algn="ctr"/>
            <a:r>
              <a:rPr lang="es-ES" sz="2400" b="1" i="1" u="sng" dirty="0">
                <a:solidFill>
                  <a:schemeClr val="accent1">
                    <a:lumMod val="75000"/>
                  </a:schemeClr>
                </a:solidFill>
                <a:effectLst>
                  <a:outerShdw blurRad="38100" dist="38100" dir="2700000" algn="tl">
                    <a:srgbClr val="000000">
                      <a:alpha val="43137"/>
                    </a:srgbClr>
                  </a:outerShdw>
                </a:effectLst>
              </a:rPr>
              <a:t>PQRSD</a:t>
            </a:r>
            <a:endParaRPr lang="es-ES" sz="3600" b="1" i="1" u="sng" dirty="0">
              <a:solidFill>
                <a:schemeClr val="accent1">
                  <a:lumMod val="75000"/>
                </a:schemeClr>
              </a:solidFill>
              <a:effectLst>
                <a:outerShdw blurRad="38100" dist="38100" dir="2700000" algn="tl">
                  <a:srgbClr val="000000">
                    <a:alpha val="43137"/>
                  </a:srgbClr>
                </a:outerShdw>
              </a:effectLst>
            </a:endParaRPr>
          </a:p>
          <a:p>
            <a:endParaRPr lang="es-ES" sz="1600" b="1" i="1" dirty="0" smtClean="0">
              <a:solidFill>
                <a:schemeClr val="accent5">
                  <a:lumMod val="75000"/>
                </a:schemeClr>
              </a:solidFill>
            </a:endParaRPr>
          </a:p>
          <a:p>
            <a:r>
              <a:rPr lang="es-ES" sz="1600" b="1" i="1" dirty="0">
                <a:solidFill>
                  <a:schemeClr val="accent5">
                    <a:lumMod val="75000"/>
                  </a:schemeClr>
                </a:solidFill>
              </a:rPr>
              <a:t> </a:t>
            </a:r>
          </a:p>
          <a:p>
            <a:endParaRPr lang="es-CO" sz="1200" dirty="0"/>
          </a:p>
        </p:txBody>
      </p:sp>
      <p:sp>
        <p:nvSpPr>
          <p:cNvPr id="12" name="Rectángulo 11"/>
          <p:cNvSpPr/>
          <p:nvPr/>
        </p:nvSpPr>
        <p:spPr>
          <a:xfrm>
            <a:off x="937344" y="796275"/>
            <a:ext cx="9959199" cy="2123658"/>
          </a:xfrm>
          <a:prstGeom prst="rect">
            <a:avLst/>
          </a:prstGeom>
        </p:spPr>
        <p:txBody>
          <a:bodyPr wrap="square">
            <a:spAutoFit/>
          </a:bodyPr>
          <a:lstStyle/>
          <a:p>
            <a:pPr algn="just"/>
            <a:endParaRPr lang="es-CO" dirty="0" smtClean="0">
              <a:solidFill>
                <a:schemeClr val="tx1">
                  <a:lumMod val="65000"/>
                  <a:lumOff val="35000"/>
                </a:schemeClr>
              </a:solidFill>
              <a:sym typeface="Roboto"/>
            </a:endParaRPr>
          </a:p>
          <a:p>
            <a:endParaRPr lang="es-CO" dirty="0" smtClean="0"/>
          </a:p>
          <a:p>
            <a:r>
              <a:rPr lang="es-CO" dirty="0" smtClean="0"/>
              <a:t>El </a:t>
            </a:r>
            <a:r>
              <a:rPr lang="es-CO" dirty="0"/>
              <a:t>Grupo de Atención al Usuario y Enlace con Grupos de Interés, sigue realizando seguimiento a aquellas solicitudes recibidas como PQRSD.  Este seguimiento consiste en él envió de un correo electrónico cinco (5) días antes de su vencimiento alertando al funcionario a quien le fue asignado dicho radicado para él envió oportuno de la respuesta, con el fin de evitar el vencimiento de términos.</a:t>
            </a:r>
          </a:p>
          <a:p>
            <a:r>
              <a:rPr lang="es-MX" sz="2400" dirty="0">
                <a:solidFill>
                  <a:schemeClr val="tx1">
                    <a:lumMod val="65000"/>
                    <a:lumOff val="35000"/>
                  </a:schemeClr>
                </a:solidFill>
              </a:rPr>
              <a:t> </a:t>
            </a:r>
          </a:p>
        </p:txBody>
      </p:sp>
      <p:pic>
        <p:nvPicPr>
          <p:cNvPr id="11" name="Imagen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97826" y="2999939"/>
            <a:ext cx="3525560" cy="3252025"/>
          </a:xfrm>
          <a:prstGeom prst="rect">
            <a:avLst/>
          </a:prstGeom>
        </p:spPr>
      </p:pic>
      <p:pic>
        <p:nvPicPr>
          <p:cNvPr id="5" name="Imagen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0896" y="3350535"/>
            <a:ext cx="3199083" cy="2932493"/>
          </a:xfrm>
          <a:prstGeom prst="rect">
            <a:avLst/>
          </a:prstGeom>
        </p:spPr>
      </p:pic>
      <p:pic>
        <p:nvPicPr>
          <p:cNvPr id="13" name="Imagen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20407" y="2954315"/>
            <a:ext cx="3648075" cy="3343275"/>
          </a:xfrm>
          <a:prstGeom prst="rect">
            <a:avLst/>
          </a:prstGeom>
        </p:spPr>
      </p:pic>
    </p:spTree>
    <p:extLst>
      <p:ext uri="{BB962C8B-B14F-4D97-AF65-F5344CB8AC3E}">
        <p14:creationId xmlns:p14="http://schemas.microsoft.com/office/powerpoint/2010/main" val="26061758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pic>
        <p:nvPicPr>
          <p:cNvPr id="4" name="Gráfico 3">
            <a:extLst>
              <a:ext uri="{FF2B5EF4-FFF2-40B4-BE49-F238E27FC236}">
                <a16:creationId xmlns:a16="http://schemas.microsoft.com/office/drawing/2014/main" id="{EB3C1A11-B0DB-3E20-7397-957A403C5BDF}"/>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8928545" y="353514"/>
            <a:ext cx="2674960" cy="626847"/>
          </a:xfrm>
          <a:prstGeom prst="rect">
            <a:avLst/>
          </a:prstGeom>
        </p:spPr>
      </p:pic>
      <p:sp>
        <p:nvSpPr>
          <p:cNvPr id="10" name="CuadroTexto 9"/>
          <p:cNvSpPr txBox="1"/>
          <p:nvPr/>
        </p:nvSpPr>
        <p:spPr>
          <a:xfrm>
            <a:off x="-2929929" y="-373220"/>
            <a:ext cx="8751934" cy="1692771"/>
          </a:xfrm>
          <a:prstGeom prst="rect">
            <a:avLst/>
          </a:prstGeom>
          <a:noFill/>
        </p:spPr>
        <p:txBody>
          <a:bodyPr wrap="square" rtlCol="0">
            <a:spAutoFit/>
          </a:bodyPr>
          <a:lstStyle/>
          <a:p>
            <a:pPr algn="ctr"/>
            <a:r>
              <a:rPr lang="es-CO" b="1" dirty="0"/>
              <a:t> </a:t>
            </a:r>
            <a:endParaRPr lang="es-CO" sz="2000" b="1" dirty="0" smtClean="0"/>
          </a:p>
          <a:p>
            <a:pPr algn="ctr"/>
            <a:endParaRPr lang="es-CO" dirty="0"/>
          </a:p>
          <a:p>
            <a:pPr algn="ctr"/>
            <a:r>
              <a:rPr lang="es-ES" sz="2400" b="1" i="1" u="sng" dirty="0">
                <a:solidFill>
                  <a:schemeClr val="accent1">
                    <a:lumMod val="75000"/>
                  </a:schemeClr>
                </a:solidFill>
                <a:effectLst>
                  <a:outerShdw blurRad="38100" dist="38100" dir="2700000" algn="tl">
                    <a:srgbClr val="000000">
                      <a:alpha val="43137"/>
                    </a:srgbClr>
                  </a:outerShdw>
                </a:effectLst>
              </a:rPr>
              <a:t>PQRSD</a:t>
            </a:r>
            <a:endParaRPr lang="es-ES" sz="3600" b="1" i="1" u="sng" dirty="0">
              <a:solidFill>
                <a:schemeClr val="accent1">
                  <a:lumMod val="75000"/>
                </a:schemeClr>
              </a:solidFill>
              <a:effectLst>
                <a:outerShdw blurRad="38100" dist="38100" dir="2700000" algn="tl">
                  <a:srgbClr val="000000">
                    <a:alpha val="43137"/>
                  </a:srgbClr>
                </a:outerShdw>
              </a:effectLst>
            </a:endParaRPr>
          </a:p>
          <a:p>
            <a:endParaRPr lang="es-ES" sz="1600" b="1" i="1" dirty="0" smtClean="0">
              <a:solidFill>
                <a:schemeClr val="accent5">
                  <a:lumMod val="75000"/>
                </a:schemeClr>
              </a:solidFill>
            </a:endParaRPr>
          </a:p>
          <a:p>
            <a:r>
              <a:rPr lang="es-ES" sz="1600" b="1" i="1" dirty="0">
                <a:solidFill>
                  <a:schemeClr val="accent5">
                    <a:lumMod val="75000"/>
                  </a:schemeClr>
                </a:solidFill>
              </a:rPr>
              <a:t> </a:t>
            </a:r>
          </a:p>
          <a:p>
            <a:endParaRPr lang="es-CO" sz="1200" dirty="0"/>
          </a:p>
        </p:txBody>
      </p:sp>
      <p:sp>
        <p:nvSpPr>
          <p:cNvPr id="11" name="CuadroTexto 10"/>
          <p:cNvSpPr txBox="1"/>
          <p:nvPr/>
        </p:nvSpPr>
        <p:spPr>
          <a:xfrm>
            <a:off x="1630751" y="858590"/>
            <a:ext cx="3998659" cy="769441"/>
          </a:xfrm>
          <a:prstGeom prst="rect">
            <a:avLst/>
          </a:prstGeom>
          <a:noFill/>
        </p:spPr>
        <p:txBody>
          <a:bodyPr wrap="none" rtlCol="0">
            <a:spAutoFit/>
          </a:bodyPr>
          <a:lstStyle/>
          <a:p>
            <a:endParaRPr lang="es-ES" sz="1200" b="1" i="1" dirty="0" smtClean="0">
              <a:solidFill>
                <a:schemeClr val="accent5">
                  <a:lumMod val="75000"/>
                </a:schemeClr>
              </a:solidFill>
            </a:endParaRPr>
          </a:p>
          <a:p>
            <a:endParaRPr lang="es-ES" sz="1200" b="1" i="1" dirty="0">
              <a:solidFill>
                <a:schemeClr val="accent5">
                  <a:lumMod val="75000"/>
                </a:schemeClr>
              </a:solidFill>
            </a:endParaRPr>
          </a:p>
          <a:p>
            <a:r>
              <a:rPr lang="es-ES" sz="2000" b="1" dirty="0">
                <a:solidFill>
                  <a:schemeClr val="accent1">
                    <a:lumMod val="75000"/>
                  </a:schemeClr>
                </a:solidFill>
              </a:rPr>
              <a:t>4</a:t>
            </a:r>
            <a:r>
              <a:rPr lang="es-ES" sz="2000" b="1" dirty="0" smtClean="0">
                <a:solidFill>
                  <a:schemeClr val="accent1">
                    <a:lumMod val="75000"/>
                  </a:schemeClr>
                </a:solidFill>
              </a:rPr>
              <a:t>. </a:t>
            </a:r>
            <a:r>
              <a:rPr lang="es-CO" sz="2000" b="1" dirty="0">
                <a:solidFill>
                  <a:schemeClr val="accent1">
                    <a:lumMod val="75000"/>
                  </a:schemeClr>
                </a:solidFill>
              </a:rPr>
              <a:t>CONSIDERACIONES DEL </a:t>
            </a:r>
            <a:r>
              <a:rPr lang="es-CO" sz="2000" b="1" dirty="0" smtClean="0">
                <a:solidFill>
                  <a:schemeClr val="accent1">
                    <a:lumMod val="75000"/>
                  </a:schemeClr>
                </a:solidFill>
              </a:rPr>
              <a:t>PROCESO</a:t>
            </a:r>
            <a:endParaRPr lang="es-CO" sz="2000" b="1" dirty="0">
              <a:solidFill>
                <a:schemeClr val="accent1">
                  <a:lumMod val="75000"/>
                </a:schemeClr>
              </a:solidFill>
            </a:endParaRPr>
          </a:p>
        </p:txBody>
      </p:sp>
      <p:sp>
        <p:nvSpPr>
          <p:cNvPr id="13" name="Rectángulo 12"/>
          <p:cNvSpPr/>
          <p:nvPr/>
        </p:nvSpPr>
        <p:spPr>
          <a:xfrm>
            <a:off x="1630751" y="2006693"/>
            <a:ext cx="4609740" cy="2677656"/>
          </a:xfrm>
          <a:prstGeom prst="rect">
            <a:avLst/>
          </a:prstGeom>
        </p:spPr>
        <p:txBody>
          <a:bodyPr wrap="square">
            <a:spAutoFit/>
          </a:bodyPr>
          <a:lstStyle/>
          <a:p>
            <a:endParaRPr lang="es-CO" sz="2400" dirty="0">
              <a:solidFill>
                <a:schemeClr val="tx1">
                  <a:lumMod val="65000"/>
                  <a:lumOff val="35000"/>
                </a:schemeClr>
              </a:solidFill>
            </a:endParaRPr>
          </a:p>
          <a:p>
            <a:r>
              <a:rPr lang="es-CO" sz="2400" dirty="0" smtClean="0">
                <a:solidFill>
                  <a:schemeClr val="tx1">
                    <a:lumMod val="65000"/>
                    <a:lumOff val="35000"/>
                  </a:schemeClr>
                </a:solidFill>
              </a:rPr>
              <a:t>El </a:t>
            </a:r>
            <a:r>
              <a:rPr lang="es-CO" sz="2400" dirty="0">
                <a:solidFill>
                  <a:schemeClr val="tx1">
                    <a:lumMod val="65000"/>
                    <a:lumOff val="35000"/>
                  </a:schemeClr>
                </a:solidFill>
              </a:rPr>
              <a:t>promedio en los tiempos de respuesta de las PQRDS durante </a:t>
            </a:r>
            <a:r>
              <a:rPr lang="es-CO" sz="2400" dirty="0" smtClean="0">
                <a:solidFill>
                  <a:schemeClr val="tx1">
                    <a:lumMod val="65000"/>
                    <a:lumOff val="35000"/>
                  </a:schemeClr>
                </a:solidFill>
              </a:rPr>
              <a:t>el 3° trimestre se mantienen en cuatro </a:t>
            </a:r>
            <a:r>
              <a:rPr lang="es-CO" sz="2400" dirty="0">
                <a:solidFill>
                  <a:schemeClr val="tx1">
                    <a:lumMod val="65000"/>
                    <a:lumOff val="35000"/>
                  </a:schemeClr>
                </a:solidFill>
              </a:rPr>
              <a:t>(4) días </a:t>
            </a:r>
            <a:r>
              <a:rPr lang="es-CO" sz="2400" dirty="0" smtClean="0">
                <a:solidFill>
                  <a:schemeClr val="tx1">
                    <a:lumMod val="65000"/>
                    <a:lumOff val="35000"/>
                  </a:schemeClr>
                </a:solidFill>
              </a:rPr>
              <a:t>hábiles, comparado con  los tiempos del 1º  y 2º  trimestre </a:t>
            </a:r>
            <a:r>
              <a:rPr lang="es-CO" sz="2400" dirty="0">
                <a:solidFill>
                  <a:schemeClr val="tx1">
                    <a:lumMod val="65000"/>
                    <a:lumOff val="35000"/>
                  </a:schemeClr>
                </a:solidFill>
              </a:rPr>
              <a:t>de la vigencia </a:t>
            </a:r>
            <a:r>
              <a:rPr lang="es-CO" sz="2400" dirty="0" smtClean="0">
                <a:solidFill>
                  <a:schemeClr val="tx1">
                    <a:lumMod val="65000"/>
                    <a:lumOff val="35000"/>
                  </a:schemeClr>
                </a:solidFill>
              </a:rPr>
              <a:t>2023.</a:t>
            </a:r>
            <a:endParaRPr lang="es-CO" sz="2400" dirty="0">
              <a:solidFill>
                <a:schemeClr val="tx1">
                  <a:lumMod val="65000"/>
                  <a:lumOff val="35000"/>
                </a:scheme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1015853424"/>
              </p:ext>
            </p:extLst>
          </p:nvPr>
        </p:nvGraphicFramePr>
        <p:xfrm>
          <a:off x="6603804" y="2323850"/>
          <a:ext cx="4116388" cy="2240280"/>
        </p:xfrm>
        <a:graphic>
          <a:graphicData uri="http://schemas.openxmlformats.org/drawingml/2006/table">
            <a:tbl>
              <a:tblPr>
                <a:effectLst>
                  <a:outerShdw blurRad="50800" dist="38100" dir="2700000" algn="tl" rotWithShape="0">
                    <a:prstClr val="black">
                      <a:alpha val="40000"/>
                    </a:prstClr>
                  </a:outerShdw>
                </a:effectLst>
                <a:tableStyleId>{5C22544A-7EE6-4342-B048-85BDC9FD1C3A}</a:tableStyleId>
              </a:tblPr>
              <a:tblGrid>
                <a:gridCol w="2820988">
                  <a:extLst>
                    <a:ext uri="{9D8B030D-6E8A-4147-A177-3AD203B41FA5}">
                      <a16:colId xmlns:a16="http://schemas.microsoft.com/office/drawing/2014/main" val="4197352928"/>
                    </a:ext>
                  </a:extLst>
                </a:gridCol>
                <a:gridCol w="1295400">
                  <a:extLst>
                    <a:ext uri="{9D8B030D-6E8A-4147-A177-3AD203B41FA5}">
                      <a16:colId xmlns:a16="http://schemas.microsoft.com/office/drawing/2014/main" val="1352756172"/>
                    </a:ext>
                  </a:extLst>
                </a:gridCol>
              </a:tblGrid>
              <a:tr h="190500">
                <a:tc>
                  <a:txBody>
                    <a:bodyPr/>
                    <a:lstStyle/>
                    <a:p>
                      <a:pPr algn="ctr" fontAlgn="b"/>
                      <a:r>
                        <a:rPr lang="es-CO" sz="1100" b="1" u="none" strike="noStrike" dirty="0" smtClean="0">
                          <a:effectLst/>
                        </a:rPr>
                        <a:t>Tipo</a:t>
                      </a:r>
                      <a:r>
                        <a:rPr lang="es-CO" sz="1100" b="1" u="none" strike="noStrike" baseline="0" dirty="0" smtClean="0">
                          <a:effectLst/>
                        </a:rPr>
                        <a:t> de PQRSD</a:t>
                      </a:r>
                      <a:endParaRPr lang="es-CO" sz="1100" b="1" i="0" u="none" strike="noStrike" dirty="0">
                        <a:solidFill>
                          <a:srgbClr val="000000"/>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fontAlgn="b"/>
                      <a:r>
                        <a:rPr lang="es-CO" sz="1100" b="1" u="none" strike="noStrike" dirty="0">
                          <a:effectLst/>
                        </a:rPr>
                        <a:t>Promedio </a:t>
                      </a:r>
                      <a:r>
                        <a:rPr lang="es-CO" sz="1100" b="1" u="none" strike="noStrike" dirty="0" smtClean="0">
                          <a:effectLst/>
                        </a:rPr>
                        <a:t>de Tiempo</a:t>
                      </a:r>
                      <a:r>
                        <a:rPr lang="es-CO" sz="1100" b="1" u="none" strike="noStrike" baseline="0" dirty="0" smtClean="0">
                          <a:effectLst/>
                        </a:rPr>
                        <a:t> de Respuesta</a:t>
                      </a:r>
                      <a:endParaRPr lang="es-CO" sz="1100" b="1" i="0" u="none" strike="noStrike" dirty="0">
                        <a:solidFill>
                          <a:srgbClr val="000000"/>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3102722596"/>
                  </a:ext>
                </a:extLst>
              </a:tr>
              <a:tr h="190500">
                <a:tc>
                  <a:txBody>
                    <a:bodyPr/>
                    <a:lstStyle/>
                    <a:p>
                      <a:pPr algn="l" fontAlgn="b"/>
                      <a:r>
                        <a:rPr lang="es-CO" sz="1100" u="none" strike="noStrike" dirty="0">
                          <a:solidFill>
                            <a:schemeClr val="tx1">
                              <a:lumMod val="65000"/>
                              <a:lumOff val="35000"/>
                            </a:schemeClr>
                          </a:solidFill>
                          <a:effectLst/>
                        </a:rPr>
                        <a:t>DENUNCIA</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fontAlgn="b"/>
                      <a:r>
                        <a:rPr lang="es-CO" sz="1100" u="none" strike="noStrike" dirty="0">
                          <a:solidFill>
                            <a:schemeClr val="tx1">
                              <a:lumMod val="65000"/>
                              <a:lumOff val="35000"/>
                            </a:schemeClr>
                          </a:solidFill>
                          <a:effectLst/>
                        </a:rPr>
                        <a:t>15</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1539858621"/>
                  </a:ext>
                </a:extLst>
              </a:tr>
              <a:tr h="190500">
                <a:tc>
                  <a:txBody>
                    <a:bodyPr/>
                    <a:lstStyle/>
                    <a:p>
                      <a:pPr algn="l" fontAlgn="b"/>
                      <a:r>
                        <a:rPr lang="es-CO" sz="1100" u="none" strike="noStrike" dirty="0">
                          <a:solidFill>
                            <a:schemeClr val="tx1">
                              <a:lumMod val="65000"/>
                              <a:lumOff val="35000"/>
                            </a:schemeClr>
                          </a:solidFill>
                          <a:effectLst/>
                        </a:rPr>
                        <a:t>DERECHO DE PETICION. </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fontAlgn="b"/>
                      <a:r>
                        <a:rPr lang="es-CO" sz="1100" u="none" strike="noStrike" dirty="0">
                          <a:solidFill>
                            <a:schemeClr val="tx1">
                              <a:lumMod val="65000"/>
                              <a:lumOff val="35000"/>
                            </a:schemeClr>
                          </a:solidFill>
                          <a:effectLst/>
                        </a:rPr>
                        <a:t>6</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2549849839"/>
                  </a:ext>
                </a:extLst>
              </a:tr>
              <a:tr h="190500">
                <a:tc>
                  <a:txBody>
                    <a:bodyPr/>
                    <a:lstStyle/>
                    <a:p>
                      <a:pPr algn="l" fontAlgn="b"/>
                      <a:r>
                        <a:rPr lang="es-CO" sz="1100" u="none" strike="noStrike" dirty="0">
                          <a:solidFill>
                            <a:schemeClr val="tx1">
                              <a:lumMod val="65000"/>
                              <a:lumOff val="35000"/>
                            </a:schemeClr>
                          </a:solidFill>
                          <a:effectLst/>
                        </a:rPr>
                        <a:t>PETICION</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fontAlgn="b"/>
                      <a:r>
                        <a:rPr lang="es-CO" sz="1100" u="none" strike="noStrike" dirty="0">
                          <a:solidFill>
                            <a:schemeClr val="tx1">
                              <a:lumMod val="65000"/>
                              <a:lumOff val="35000"/>
                            </a:schemeClr>
                          </a:solidFill>
                          <a:effectLst/>
                        </a:rPr>
                        <a:t>4</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4202068087"/>
                  </a:ext>
                </a:extLst>
              </a:tr>
              <a:tr h="190500">
                <a:tc>
                  <a:txBody>
                    <a:bodyPr/>
                    <a:lstStyle/>
                    <a:p>
                      <a:pPr algn="l" fontAlgn="b"/>
                      <a:r>
                        <a:rPr lang="es-CO" sz="1100" u="none" strike="noStrike" dirty="0">
                          <a:solidFill>
                            <a:schemeClr val="tx1">
                              <a:lumMod val="65000"/>
                              <a:lumOff val="35000"/>
                            </a:schemeClr>
                          </a:solidFill>
                          <a:effectLst/>
                        </a:rPr>
                        <a:t>PETICION TRAMITE COLEGIO</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fontAlgn="b"/>
                      <a:r>
                        <a:rPr lang="es-CO" sz="1100" u="none" strike="noStrike" dirty="0">
                          <a:solidFill>
                            <a:schemeClr val="tx1">
                              <a:lumMod val="65000"/>
                              <a:lumOff val="35000"/>
                            </a:schemeClr>
                          </a:solidFill>
                          <a:effectLst/>
                        </a:rPr>
                        <a:t>5</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1544926393"/>
                  </a:ext>
                </a:extLst>
              </a:tr>
              <a:tr h="190500">
                <a:tc>
                  <a:txBody>
                    <a:bodyPr/>
                    <a:lstStyle/>
                    <a:p>
                      <a:pPr algn="l" fontAlgn="b"/>
                      <a:r>
                        <a:rPr lang="es-CO" sz="1100" u="none" strike="noStrike" dirty="0">
                          <a:solidFill>
                            <a:schemeClr val="tx1">
                              <a:lumMod val="65000"/>
                              <a:lumOff val="35000"/>
                            </a:schemeClr>
                          </a:solidFill>
                          <a:effectLst/>
                        </a:rPr>
                        <a:t>QUEJA</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fontAlgn="b"/>
                      <a:r>
                        <a:rPr lang="es-CO" sz="1100" u="none" strike="noStrike" dirty="0">
                          <a:solidFill>
                            <a:schemeClr val="tx1">
                              <a:lumMod val="65000"/>
                              <a:lumOff val="35000"/>
                            </a:schemeClr>
                          </a:solidFill>
                          <a:effectLst/>
                        </a:rPr>
                        <a:t>10</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907222306"/>
                  </a:ext>
                </a:extLst>
              </a:tr>
              <a:tr h="190500">
                <a:tc>
                  <a:txBody>
                    <a:bodyPr/>
                    <a:lstStyle/>
                    <a:p>
                      <a:pPr algn="l" fontAlgn="b"/>
                      <a:r>
                        <a:rPr lang="es-CO" sz="1100" u="none" strike="noStrike" dirty="0">
                          <a:solidFill>
                            <a:schemeClr val="tx1">
                              <a:lumMod val="65000"/>
                              <a:lumOff val="35000"/>
                            </a:schemeClr>
                          </a:solidFill>
                          <a:effectLst/>
                        </a:rPr>
                        <a:t>RECLAMO</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fontAlgn="b"/>
                      <a:r>
                        <a:rPr lang="es-MX" sz="1100" b="0" i="0" u="none" strike="noStrike" dirty="0" smtClean="0">
                          <a:solidFill>
                            <a:schemeClr val="tx1">
                              <a:lumMod val="65000"/>
                              <a:lumOff val="35000"/>
                            </a:schemeClr>
                          </a:solidFill>
                          <a:effectLst/>
                          <a:latin typeface="+mn-lt"/>
                        </a:rPr>
                        <a:t>6</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4192922730"/>
                  </a:ext>
                </a:extLst>
              </a:tr>
              <a:tr h="190500">
                <a:tc>
                  <a:txBody>
                    <a:bodyPr/>
                    <a:lstStyle/>
                    <a:p>
                      <a:pPr algn="l" fontAlgn="b"/>
                      <a:r>
                        <a:rPr lang="es-MX" sz="1100" u="none" strike="noStrike" dirty="0">
                          <a:solidFill>
                            <a:schemeClr val="tx1">
                              <a:lumMod val="65000"/>
                              <a:lumOff val="35000"/>
                            </a:schemeClr>
                          </a:solidFill>
                          <a:effectLst/>
                        </a:rPr>
                        <a:t>SOLICITUD DE INFORMACION Y/O DOCUMENTOS</a:t>
                      </a:r>
                      <a:endParaRPr lang="es-MX"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fontAlgn="b"/>
                      <a:r>
                        <a:rPr lang="es-CO" sz="1100" u="none" strike="noStrike" dirty="0">
                          <a:solidFill>
                            <a:schemeClr val="tx1">
                              <a:lumMod val="65000"/>
                              <a:lumOff val="35000"/>
                            </a:schemeClr>
                          </a:solidFill>
                          <a:effectLst/>
                        </a:rPr>
                        <a:t>3</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1978073704"/>
                  </a:ext>
                </a:extLst>
              </a:tr>
              <a:tr h="190500">
                <a:tc>
                  <a:txBody>
                    <a:bodyPr/>
                    <a:lstStyle/>
                    <a:p>
                      <a:pPr algn="l" fontAlgn="b"/>
                      <a:r>
                        <a:rPr lang="es-CO" sz="1100" u="none" strike="noStrike" dirty="0">
                          <a:solidFill>
                            <a:schemeClr val="tx1">
                              <a:lumMod val="65000"/>
                              <a:lumOff val="35000"/>
                            </a:schemeClr>
                          </a:solidFill>
                          <a:effectLst/>
                        </a:rPr>
                        <a:t>SUGERENCIA</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fontAlgn="b"/>
                      <a:r>
                        <a:rPr lang="es-CO" sz="1100" u="none" strike="noStrike" dirty="0">
                          <a:solidFill>
                            <a:schemeClr val="tx1">
                              <a:lumMod val="65000"/>
                              <a:lumOff val="35000"/>
                            </a:schemeClr>
                          </a:solidFill>
                          <a:effectLst/>
                        </a:rPr>
                        <a:t>12</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3065785547"/>
                  </a:ext>
                </a:extLst>
              </a:tr>
              <a:tr h="190500">
                <a:tc>
                  <a:txBody>
                    <a:bodyPr/>
                    <a:lstStyle/>
                    <a:p>
                      <a:pPr algn="l" fontAlgn="b"/>
                      <a:r>
                        <a:rPr lang="es-CO" sz="1100" u="none" strike="noStrike">
                          <a:solidFill>
                            <a:schemeClr val="tx1">
                              <a:lumMod val="65000"/>
                              <a:lumOff val="35000"/>
                            </a:schemeClr>
                          </a:solidFill>
                          <a:effectLst/>
                        </a:rPr>
                        <a:t>traslado por competencia</a:t>
                      </a:r>
                      <a:endParaRPr lang="es-CO" sz="1100" b="0" i="0" u="none" strike="noStrike">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fontAlgn="b"/>
                      <a:r>
                        <a:rPr lang="es-CO" sz="1100" u="none" strike="noStrike" dirty="0">
                          <a:solidFill>
                            <a:schemeClr val="tx1">
                              <a:lumMod val="65000"/>
                              <a:lumOff val="35000"/>
                            </a:schemeClr>
                          </a:solidFill>
                          <a:effectLst/>
                        </a:rPr>
                        <a:t>1</a:t>
                      </a:r>
                      <a:endParaRPr lang="es-CO" sz="1100" b="0" i="0" u="none" strike="noStrike" dirty="0">
                        <a:solidFill>
                          <a:schemeClr val="tx1">
                            <a:lumMod val="65000"/>
                            <a:lumOff val="35000"/>
                          </a:schemeClr>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712287679"/>
                  </a:ext>
                </a:extLst>
              </a:tr>
              <a:tr h="190500">
                <a:tc>
                  <a:txBody>
                    <a:bodyPr/>
                    <a:lstStyle/>
                    <a:p>
                      <a:pPr algn="l" fontAlgn="b"/>
                      <a:r>
                        <a:rPr lang="es-CO" sz="1100" b="1" u="none" strike="noStrike" dirty="0">
                          <a:effectLst/>
                        </a:rPr>
                        <a:t>Total general</a:t>
                      </a:r>
                      <a:endParaRPr lang="es-CO" sz="1100" b="1" i="0" u="none" strike="noStrike" dirty="0">
                        <a:solidFill>
                          <a:srgbClr val="000000"/>
                        </a:solidFill>
                        <a:effectLst/>
                        <a:latin typeface="Calibri" panose="020F0502020204030204" pitchFamily="34" charset="0"/>
                      </a:endParaRPr>
                    </a:p>
                  </a:txBody>
                  <a:tcPr marL="0" marR="0" marT="0" marB="0" anchor="b">
                    <a:solidFill>
                      <a:schemeClr val="bg1">
                        <a:lumMod val="95000"/>
                      </a:schemeClr>
                    </a:solidFill>
                  </a:tcPr>
                </a:tc>
                <a:tc>
                  <a:txBody>
                    <a:bodyPr/>
                    <a:lstStyle/>
                    <a:p>
                      <a:pPr algn="ctr" fontAlgn="b"/>
                      <a:r>
                        <a:rPr lang="es-CO" sz="1100" b="1" u="none" strike="noStrike" dirty="0">
                          <a:effectLst/>
                        </a:rPr>
                        <a:t>4</a:t>
                      </a:r>
                      <a:endParaRPr lang="es-CO" sz="1100" b="1" i="0" u="none" strike="noStrike" dirty="0">
                        <a:solidFill>
                          <a:srgbClr val="000000"/>
                        </a:solidFill>
                        <a:effectLst/>
                        <a:latin typeface="Calibri" panose="020F0502020204030204" pitchFamily="34" charset="0"/>
                      </a:endParaRPr>
                    </a:p>
                  </a:txBody>
                  <a:tcPr marL="0" marR="0" marT="0" marB="0" anchor="b">
                    <a:solidFill>
                      <a:schemeClr val="bg1">
                        <a:lumMod val="95000"/>
                      </a:schemeClr>
                    </a:solidFill>
                  </a:tcPr>
                </a:tc>
                <a:extLst>
                  <a:ext uri="{0D108BD9-81ED-4DB2-BD59-A6C34878D82A}">
                    <a16:rowId xmlns:a16="http://schemas.microsoft.com/office/drawing/2014/main" val="4184164289"/>
                  </a:ext>
                </a:extLst>
              </a:tr>
            </a:tbl>
          </a:graphicData>
        </a:graphic>
      </p:graphicFrame>
    </p:spTree>
    <p:extLst>
      <p:ext uri="{BB962C8B-B14F-4D97-AF65-F5344CB8AC3E}">
        <p14:creationId xmlns:p14="http://schemas.microsoft.com/office/powerpoint/2010/main" val="23364933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pic>
        <p:nvPicPr>
          <p:cNvPr id="4" name="Gráfico 3">
            <a:extLst>
              <a:ext uri="{FF2B5EF4-FFF2-40B4-BE49-F238E27FC236}">
                <a16:creationId xmlns:a16="http://schemas.microsoft.com/office/drawing/2014/main" id="{EB3C1A11-B0DB-3E20-7397-957A403C5BDF}"/>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8928545" y="353514"/>
            <a:ext cx="2674960" cy="626847"/>
          </a:xfrm>
          <a:prstGeom prst="rect">
            <a:avLst/>
          </a:prstGeom>
        </p:spPr>
      </p:pic>
      <p:sp>
        <p:nvSpPr>
          <p:cNvPr id="10" name="CuadroTexto 9"/>
          <p:cNvSpPr txBox="1"/>
          <p:nvPr/>
        </p:nvSpPr>
        <p:spPr>
          <a:xfrm>
            <a:off x="-2929929" y="-373220"/>
            <a:ext cx="8751934" cy="1692771"/>
          </a:xfrm>
          <a:prstGeom prst="rect">
            <a:avLst/>
          </a:prstGeom>
          <a:noFill/>
        </p:spPr>
        <p:txBody>
          <a:bodyPr wrap="square" rtlCol="0">
            <a:spAutoFit/>
          </a:bodyPr>
          <a:lstStyle/>
          <a:p>
            <a:pPr algn="ctr"/>
            <a:r>
              <a:rPr lang="es-CO" b="1" dirty="0"/>
              <a:t> </a:t>
            </a:r>
            <a:endParaRPr lang="es-CO" sz="2000" b="1" dirty="0" smtClean="0"/>
          </a:p>
          <a:p>
            <a:pPr algn="ctr"/>
            <a:endParaRPr lang="es-CO" dirty="0"/>
          </a:p>
          <a:p>
            <a:pPr algn="ctr"/>
            <a:r>
              <a:rPr lang="es-ES" sz="2400" b="1" i="1" u="sng" dirty="0">
                <a:solidFill>
                  <a:schemeClr val="accent1">
                    <a:lumMod val="75000"/>
                  </a:schemeClr>
                </a:solidFill>
                <a:effectLst>
                  <a:outerShdw blurRad="38100" dist="38100" dir="2700000" algn="tl">
                    <a:srgbClr val="000000">
                      <a:alpha val="43137"/>
                    </a:srgbClr>
                  </a:outerShdw>
                </a:effectLst>
              </a:rPr>
              <a:t>PQRSD</a:t>
            </a:r>
            <a:endParaRPr lang="es-ES" sz="3600" b="1" i="1" u="sng" dirty="0">
              <a:solidFill>
                <a:schemeClr val="accent1">
                  <a:lumMod val="75000"/>
                </a:schemeClr>
              </a:solidFill>
              <a:effectLst>
                <a:outerShdw blurRad="38100" dist="38100" dir="2700000" algn="tl">
                  <a:srgbClr val="000000">
                    <a:alpha val="43137"/>
                  </a:srgbClr>
                </a:outerShdw>
              </a:effectLst>
            </a:endParaRPr>
          </a:p>
          <a:p>
            <a:endParaRPr lang="es-ES" sz="1600" b="1" i="1" dirty="0" smtClean="0">
              <a:solidFill>
                <a:schemeClr val="accent5">
                  <a:lumMod val="75000"/>
                </a:schemeClr>
              </a:solidFill>
            </a:endParaRPr>
          </a:p>
          <a:p>
            <a:r>
              <a:rPr lang="es-ES" sz="1600" b="1" i="1" dirty="0">
                <a:solidFill>
                  <a:schemeClr val="accent5">
                    <a:lumMod val="75000"/>
                  </a:schemeClr>
                </a:solidFill>
              </a:rPr>
              <a:t> </a:t>
            </a:r>
          </a:p>
          <a:p>
            <a:endParaRPr lang="es-CO" sz="1200" dirty="0"/>
          </a:p>
        </p:txBody>
      </p:sp>
      <p:sp>
        <p:nvSpPr>
          <p:cNvPr id="11" name="Rectángulo 10"/>
          <p:cNvSpPr/>
          <p:nvPr/>
        </p:nvSpPr>
        <p:spPr>
          <a:xfrm>
            <a:off x="1141479" y="1549890"/>
            <a:ext cx="10098918" cy="738664"/>
          </a:xfrm>
          <a:prstGeom prst="rect">
            <a:avLst/>
          </a:prstGeom>
        </p:spPr>
        <p:txBody>
          <a:bodyPr wrap="square">
            <a:spAutoFit/>
          </a:bodyPr>
          <a:lstStyle/>
          <a:p>
            <a:pPr lvl="0" algn="just"/>
            <a:endParaRPr lang="es-CO" sz="2400" dirty="0" smtClean="0"/>
          </a:p>
          <a:p>
            <a:pPr lvl="0"/>
            <a:endParaRPr lang="es-CO" dirty="0"/>
          </a:p>
        </p:txBody>
      </p:sp>
      <p:sp>
        <p:nvSpPr>
          <p:cNvPr id="5" name="CuadroTexto 4"/>
          <p:cNvSpPr txBox="1"/>
          <p:nvPr/>
        </p:nvSpPr>
        <p:spPr>
          <a:xfrm>
            <a:off x="1354015" y="1549890"/>
            <a:ext cx="10249490" cy="4278094"/>
          </a:xfrm>
          <a:prstGeom prst="rect">
            <a:avLst/>
          </a:prstGeom>
          <a:noFill/>
        </p:spPr>
        <p:txBody>
          <a:bodyPr wrap="square" rtlCol="0">
            <a:spAutoFit/>
          </a:bodyPr>
          <a:lstStyle/>
          <a:p>
            <a:r>
              <a:rPr lang="es-CO" sz="2000" b="1" dirty="0" smtClean="0">
                <a:solidFill>
                  <a:schemeClr val="accent1">
                    <a:lumMod val="75000"/>
                  </a:schemeClr>
                </a:solidFill>
              </a:rPr>
              <a:t>5. AVANCE</a:t>
            </a:r>
            <a:r>
              <a:rPr lang="es-CO" dirty="0" smtClean="0"/>
              <a:t> </a:t>
            </a:r>
            <a:r>
              <a:rPr lang="es-CO" sz="2000" b="1" dirty="0">
                <a:solidFill>
                  <a:schemeClr val="accent1">
                    <a:lumMod val="75000"/>
                  </a:schemeClr>
                </a:solidFill>
              </a:rPr>
              <a:t>Y RECOMENDACIONES </a:t>
            </a:r>
            <a:endParaRPr lang="es-CO" sz="2000" b="1" dirty="0">
              <a:solidFill>
                <a:schemeClr val="accent1">
                  <a:lumMod val="75000"/>
                </a:schemeClr>
              </a:solidFill>
            </a:endParaRPr>
          </a:p>
          <a:p>
            <a:endParaRPr lang="es-CO" dirty="0"/>
          </a:p>
          <a:p>
            <a:pPr algn="just"/>
            <a:r>
              <a:rPr lang="es-CO" dirty="0"/>
              <a:t>Como punto de mejora, se solicitó al grupo TIC la creación del correo electrónico con el fin de enviar las comunicaciones que el Grupo de Atención al Usuario y Enlace con Grupos de Interés envía a los funcionarios de la entidad alertando el pronto vencimiento de una PQRSD, toda vez que antes de recibir esta recomendación por parte de la Oficina de Control Interno, las alertas se generaban desde el correo de uno de los funcionarios del grupo enunciado.  El nuevo correo </a:t>
            </a:r>
            <a:r>
              <a:rPr lang="es-CO" u="sng" dirty="0">
                <a:hlinkClick r:id="rId6"/>
              </a:rPr>
              <a:t>pqrsd@fbscgr.gov.co</a:t>
            </a:r>
            <a:r>
              <a:rPr lang="es-CO" dirty="0"/>
              <a:t> se implementó el pasado mes de septiembre</a:t>
            </a:r>
            <a:r>
              <a:rPr lang="es-CO" dirty="0" smtClean="0"/>
              <a:t>.</a:t>
            </a:r>
          </a:p>
          <a:p>
            <a:endParaRPr lang="es-CO" dirty="0"/>
          </a:p>
          <a:p>
            <a:pPr algn="just"/>
            <a:r>
              <a:rPr lang="es-CO" dirty="0"/>
              <a:t>El Grupo de Atención al Usuario y Enlace con Grupos de Interés, continúa recomendando a las diferentes áreas de la entidad que en los casos excepcionales en las que no es posible resolver las PQRSD en los plazos señalados </a:t>
            </a:r>
            <a:r>
              <a:rPr lang="es-MX" dirty="0"/>
              <a:t>como lo indica la Ley 1755 de 2015, en especial aquellas áreas que dependen de información de un tercero externo para dar respuesta, en estos casos es conveniente informar al interesado previo al vencimiento de la solicitud, los avances en cuento a la recopilación de la información requerida que da origen al no cumplimiento de la primer fecha, según los términos. </a:t>
            </a:r>
            <a:endParaRPr lang="es-CO" dirty="0"/>
          </a:p>
        </p:txBody>
      </p:sp>
    </p:spTree>
    <p:extLst>
      <p:ext uri="{BB962C8B-B14F-4D97-AF65-F5344CB8AC3E}">
        <p14:creationId xmlns:p14="http://schemas.microsoft.com/office/powerpoint/2010/main" val="19110571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629931B-4708-F807-4D22-236E9F33594C}"/>
              </a:ext>
            </a:extLst>
          </p:cNvPr>
          <p:cNvGrpSpPr/>
          <p:nvPr/>
        </p:nvGrpSpPr>
        <p:grpSpPr>
          <a:xfrm>
            <a:off x="0" y="0"/>
            <a:ext cx="11692328" cy="6887980"/>
            <a:chOff x="0" y="0"/>
            <a:chExt cx="11692328" cy="6887980"/>
          </a:xfrm>
        </p:grpSpPr>
        <p:grpSp>
          <p:nvGrpSpPr>
            <p:cNvPr id="18" name="Grupo 17">
              <a:extLst>
                <a:ext uri="{FF2B5EF4-FFF2-40B4-BE49-F238E27FC236}">
                  <a16:creationId xmlns:a16="http://schemas.microsoft.com/office/drawing/2014/main" id="{9FD349BB-DCBC-FB12-748D-ADB2EEBB1969}"/>
                </a:ext>
              </a:extLst>
            </p:cNvPr>
            <p:cNvGrpSpPr/>
            <p:nvPr/>
          </p:nvGrpSpPr>
          <p:grpSpPr>
            <a:xfrm>
              <a:off x="0" y="0"/>
              <a:ext cx="11692328" cy="6887980"/>
              <a:chOff x="0" y="0"/>
              <a:chExt cx="11692328" cy="6887980"/>
            </a:xfrm>
          </p:grpSpPr>
          <p:pic>
            <p:nvPicPr>
              <p:cNvPr id="7" name="Gráfico 6">
                <a:extLst>
                  <a:ext uri="{FF2B5EF4-FFF2-40B4-BE49-F238E27FC236}">
                    <a16:creationId xmlns:a16="http://schemas.microsoft.com/office/drawing/2014/main" id="{C4CD2612-4DF8-2509-2C75-2ECADFD16F9A}"/>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 t="3369" r="-12500" b="3645"/>
              <a:stretch/>
            </p:blipFill>
            <p:spPr>
              <a:xfrm>
                <a:off x="0" y="0"/>
                <a:ext cx="499672" cy="6887980"/>
              </a:xfrm>
              <a:prstGeom prst="rect">
                <a:avLst/>
              </a:prstGeom>
            </p:spPr>
          </p:pic>
          <p:sp>
            <p:nvSpPr>
              <p:cNvPr id="9" name="CuadroTexto 8">
                <a:extLst>
                  <a:ext uri="{FF2B5EF4-FFF2-40B4-BE49-F238E27FC236}">
                    <a16:creationId xmlns:a16="http://schemas.microsoft.com/office/drawing/2014/main" id="{CF766427-BF90-8B38-135C-74C143E70356}"/>
                  </a:ext>
                </a:extLst>
              </p:cNvPr>
              <p:cNvSpPr txBox="1"/>
              <p:nvPr/>
            </p:nvSpPr>
            <p:spPr>
              <a:xfrm>
                <a:off x="4239979" y="6488667"/>
                <a:ext cx="3712042" cy="369332"/>
              </a:xfrm>
              <a:prstGeom prst="rect">
                <a:avLst/>
              </a:prstGeom>
              <a:noFill/>
            </p:spPr>
            <p:txBody>
              <a:bodyPr wrap="none" rtlCol="0">
                <a:spAutoFit/>
              </a:bodyPr>
              <a:lstStyle/>
              <a:p>
                <a:r>
                  <a:rPr lang="es-ES" dirty="0">
                    <a:solidFill>
                      <a:schemeClr val="bg1">
                        <a:lumMod val="65000"/>
                      </a:schemeClr>
                    </a:solidFill>
                  </a:rPr>
                  <a:t>#SomosBienestar - www.fbscgr.gov.co</a:t>
                </a:r>
                <a:endParaRPr lang="es-CO" dirty="0">
                  <a:solidFill>
                    <a:schemeClr val="bg1">
                      <a:lumMod val="65000"/>
                    </a:schemeClr>
                  </a:solidFill>
                </a:endParaRPr>
              </a:p>
            </p:txBody>
          </p:sp>
          <p:cxnSp>
            <p:nvCxnSpPr>
              <p:cNvPr id="15" name="Conector recto 14">
                <a:extLst>
                  <a:ext uri="{FF2B5EF4-FFF2-40B4-BE49-F238E27FC236}">
                    <a16:creationId xmlns:a16="http://schemas.microsoft.com/office/drawing/2014/main" id="{FF3E0AAB-3527-A762-2497-7AEF62EE16C6}"/>
                  </a:ext>
                </a:extLst>
              </p:cNvPr>
              <p:cNvCxnSpPr>
                <a:cxnSpLocks/>
              </p:cNvCxnSpPr>
              <p:nvPr/>
            </p:nvCxnSpPr>
            <p:spPr>
              <a:xfrm>
                <a:off x="689548" y="6490740"/>
                <a:ext cx="11002780" cy="0"/>
              </a:xfrm>
              <a:prstGeom prst="line">
                <a:avLst/>
              </a:prstGeom>
            </p:spPr>
            <p:style>
              <a:lnRef idx="2">
                <a:schemeClr val="accent4"/>
              </a:lnRef>
              <a:fillRef idx="0">
                <a:schemeClr val="accent4"/>
              </a:fillRef>
              <a:effectRef idx="1">
                <a:schemeClr val="accent4"/>
              </a:effectRef>
              <a:fontRef idx="minor">
                <a:schemeClr val="tx1"/>
              </a:fontRef>
            </p:style>
          </p:cxnSp>
        </p:grpSp>
        <p:sp>
          <p:nvSpPr>
            <p:cNvPr id="2" name="Rectángulo 1">
              <a:extLst>
                <a:ext uri="{FF2B5EF4-FFF2-40B4-BE49-F238E27FC236}">
                  <a16:creationId xmlns:a16="http://schemas.microsoft.com/office/drawing/2014/main" id="{3FCE07E3-9035-FFF3-4FE6-24AADC7A7DFF}"/>
                </a:ext>
              </a:extLst>
            </p:cNvPr>
            <p:cNvSpPr/>
            <p:nvPr/>
          </p:nvSpPr>
          <p:spPr>
            <a:xfrm>
              <a:off x="0" y="6379287"/>
              <a:ext cx="434714" cy="50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grpSp>
      <p:pic>
        <p:nvPicPr>
          <p:cNvPr id="4" name="Gráfico 3">
            <a:extLst>
              <a:ext uri="{FF2B5EF4-FFF2-40B4-BE49-F238E27FC236}">
                <a16:creationId xmlns:a16="http://schemas.microsoft.com/office/drawing/2014/main" id="{EB3C1A11-B0DB-3E20-7397-957A403C5BDF}"/>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8928545" y="353514"/>
            <a:ext cx="2674960" cy="626847"/>
          </a:xfrm>
          <a:prstGeom prst="rect">
            <a:avLst/>
          </a:prstGeom>
        </p:spPr>
      </p:pic>
      <p:sp>
        <p:nvSpPr>
          <p:cNvPr id="10" name="CuadroTexto 9"/>
          <p:cNvSpPr txBox="1"/>
          <p:nvPr/>
        </p:nvSpPr>
        <p:spPr>
          <a:xfrm>
            <a:off x="-2929929" y="-373220"/>
            <a:ext cx="8751934" cy="1692771"/>
          </a:xfrm>
          <a:prstGeom prst="rect">
            <a:avLst/>
          </a:prstGeom>
          <a:noFill/>
        </p:spPr>
        <p:txBody>
          <a:bodyPr wrap="square" rtlCol="0">
            <a:spAutoFit/>
          </a:bodyPr>
          <a:lstStyle/>
          <a:p>
            <a:pPr algn="ctr"/>
            <a:r>
              <a:rPr lang="es-CO" b="1" dirty="0"/>
              <a:t> </a:t>
            </a:r>
            <a:endParaRPr lang="es-CO" sz="2000" b="1" dirty="0" smtClean="0"/>
          </a:p>
          <a:p>
            <a:pPr algn="ctr"/>
            <a:endParaRPr lang="es-CO" dirty="0"/>
          </a:p>
          <a:p>
            <a:pPr algn="ctr"/>
            <a:r>
              <a:rPr lang="es-ES" sz="2400" b="1" i="1" u="sng" dirty="0">
                <a:solidFill>
                  <a:schemeClr val="accent1">
                    <a:lumMod val="75000"/>
                  </a:schemeClr>
                </a:solidFill>
                <a:effectLst>
                  <a:outerShdw blurRad="38100" dist="38100" dir="2700000" algn="tl">
                    <a:srgbClr val="000000">
                      <a:alpha val="43137"/>
                    </a:srgbClr>
                  </a:outerShdw>
                </a:effectLst>
              </a:rPr>
              <a:t>PQRSD</a:t>
            </a:r>
            <a:endParaRPr lang="es-ES" sz="3600" b="1" i="1" u="sng" dirty="0">
              <a:solidFill>
                <a:schemeClr val="accent1">
                  <a:lumMod val="75000"/>
                </a:schemeClr>
              </a:solidFill>
              <a:effectLst>
                <a:outerShdw blurRad="38100" dist="38100" dir="2700000" algn="tl">
                  <a:srgbClr val="000000">
                    <a:alpha val="43137"/>
                  </a:srgbClr>
                </a:outerShdw>
              </a:effectLst>
            </a:endParaRPr>
          </a:p>
          <a:p>
            <a:endParaRPr lang="es-ES" sz="1600" b="1" i="1" dirty="0" smtClean="0">
              <a:solidFill>
                <a:schemeClr val="accent5">
                  <a:lumMod val="75000"/>
                </a:schemeClr>
              </a:solidFill>
            </a:endParaRPr>
          </a:p>
          <a:p>
            <a:r>
              <a:rPr lang="es-ES" sz="1600" b="1" i="1" dirty="0">
                <a:solidFill>
                  <a:schemeClr val="accent5">
                    <a:lumMod val="75000"/>
                  </a:schemeClr>
                </a:solidFill>
              </a:rPr>
              <a:t> </a:t>
            </a:r>
          </a:p>
          <a:p>
            <a:endParaRPr lang="es-CO" sz="1200" dirty="0"/>
          </a:p>
        </p:txBody>
      </p:sp>
      <p:sp>
        <p:nvSpPr>
          <p:cNvPr id="11" name="Rectángulo 10"/>
          <p:cNvSpPr/>
          <p:nvPr/>
        </p:nvSpPr>
        <p:spPr>
          <a:xfrm>
            <a:off x="1141479" y="1549890"/>
            <a:ext cx="10098918" cy="738664"/>
          </a:xfrm>
          <a:prstGeom prst="rect">
            <a:avLst/>
          </a:prstGeom>
        </p:spPr>
        <p:txBody>
          <a:bodyPr wrap="square">
            <a:spAutoFit/>
          </a:bodyPr>
          <a:lstStyle/>
          <a:p>
            <a:pPr lvl="0" algn="just"/>
            <a:endParaRPr lang="es-CO" sz="2400" dirty="0" smtClean="0"/>
          </a:p>
          <a:p>
            <a:pPr lvl="0"/>
            <a:endParaRPr lang="es-CO" dirty="0"/>
          </a:p>
        </p:txBody>
      </p:sp>
      <p:sp>
        <p:nvSpPr>
          <p:cNvPr id="5" name="CuadroTexto 4"/>
          <p:cNvSpPr txBox="1"/>
          <p:nvPr/>
        </p:nvSpPr>
        <p:spPr>
          <a:xfrm>
            <a:off x="1354015" y="1899138"/>
            <a:ext cx="10249490" cy="3416320"/>
          </a:xfrm>
          <a:prstGeom prst="rect">
            <a:avLst/>
          </a:prstGeom>
          <a:noFill/>
        </p:spPr>
        <p:txBody>
          <a:bodyPr wrap="square" rtlCol="0">
            <a:spAutoFit/>
          </a:bodyPr>
          <a:lstStyle/>
          <a:p>
            <a:pPr algn="just"/>
            <a:r>
              <a:rPr lang="es-MX" dirty="0"/>
              <a:t>En este tercer trimestre se presentó una solicitud de PQRSD a quien se le remitió respuesta parcial para evitar así las afectaciones en términos de ley.</a:t>
            </a:r>
            <a:endParaRPr lang="es-CO" dirty="0"/>
          </a:p>
          <a:p>
            <a:pPr algn="just"/>
            <a:endParaRPr lang="es-MX" dirty="0" smtClean="0"/>
          </a:p>
          <a:p>
            <a:pPr algn="just"/>
            <a:r>
              <a:rPr lang="es-MX" dirty="0" smtClean="0"/>
              <a:t>De </a:t>
            </a:r>
            <a:r>
              <a:rPr lang="es-MX" dirty="0"/>
              <a:t>lo anterior, rescatamos que las diferentes áreas han tenido en cuenta las diferentes publicaciones que se han enviado por correo referente al procedimiento de las PQRSD; sin embargo, desde el Grupo de Atención al Usuario se sigue recomendando que en las comunicaciones se cite el número de radicado origen al cual se le está dando respuesta. </a:t>
            </a:r>
            <a:endParaRPr lang="es-MX" dirty="0" smtClean="0"/>
          </a:p>
          <a:p>
            <a:pPr algn="just"/>
            <a:endParaRPr lang="es-CO" dirty="0"/>
          </a:p>
          <a:p>
            <a:pPr algn="just"/>
            <a:r>
              <a:rPr lang="es-MX" dirty="0"/>
              <a:t>Por otra parte, el pasado 7 de septiembre se realizó un ejercicio de participación ciudadana con la realización del evento Rendición de Cuentas del FBS en las instalaciones del Colegio para los estudiantes de esta institución educativa, recibiéndose seis PQRSD que fueron abordadas de forma oportuna.  </a:t>
            </a:r>
            <a:endParaRPr lang="es-CO" dirty="0"/>
          </a:p>
          <a:p>
            <a:pPr algn="just"/>
            <a:endParaRPr lang="es-CO" dirty="0"/>
          </a:p>
        </p:txBody>
      </p:sp>
    </p:spTree>
    <p:extLst>
      <p:ext uri="{BB962C8B-B14F-4D97-AF65-F5344CB8AC3E}">
        <p14:creationId xmlns:p14="http://schemas.microsoft.com/office/powerpoint/2010/main" val="31339268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4367151" y="1971239"/>
            <a:ext cx="3278606" cy="458780"/>
          </a:xfrm>
          <a:prstGeom prst="rect">
            <a:avLst/>
          </a:prstGeom>
        </p:spPr>
        <p:txBody>
          <a:bodyPr wrap="square">
            <a:spAutoFit/>
          </a:bodyPr>
          <a:lstStyle/>
          <a:p>
            <a:pPr lvl="0" algn="ctr">
              <a:lnSpc>
                <a:spcPct val="107000"/>
              </a:lnSpc>
              <a:spcAft>
                <a:spcPts val="800"/>
              </a:spcAft>
            </a:pPr>
            <a:r>
              <a:rPr lang="es-MX" sz="2400" b="1" dirty="0">
                <a:solidFill>
                  <a:schemeClr val="accent1">
                    <a:lumMod val="75000"/>
                  </a:schemeClr>
                </a:solidFill>
                <a:latin typeface="Arial" panose="020B0604020202020204" pitchFamily="34" charset="0"/>
                <a:ea typeface="Times New Roman" panose="02020603050405020304" pitchFamily="18" charset="0"/>
                <a:cs typeface="Arial" panose="020B0604020202020204" pitchFamily="34" charset="0"/>
              </a:rPr>
              <a:t>Muchas gracias</a:t>
            </a:r>
            <a:endParaRPr lang="es-CO" sz="2400" b="1" dirty="0">
              <a:solidFill>
                <a:schemeClr val="accent1">
                  <a:lumMod val="75000"/>
                </a:schemeClr>
              </a:solidFill>
              <a:latin typeface="Arial" panose="020B0604020202020204" pitchFamily="34" charset="0"/>
              <a:ea typeface="Times New Roman" panose="02020603050405020304" pitchFamily="18" charset="0"/>
              <a:cs typeface="Arial" panose="020B0604020202020204" pitchFamily="34" charset="0"/>
            </a:endParaRPr>
          </a:p>
        </p:txBody>
      </p:sp>
      <p:pic>
        <p:nvPicPr>
          <p:cNvPr id="3" name="Imagen 2">
            <a:extLst>
              <a:ext uri="{FF2B5EF4-FFF2-40B4-BE49-F238E27FC236}">
                <a16:creationId xmlns:a16="http://schemas.microsoft.com/office/drawing/2014/main" id="{B9A21F8A-8715-CBAD-5AC8-BED0811F92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5D529829-E7F5-D6C6-C9B8-4EF80874FB15}"/>
              </a:ext>
            </a:extLst>
          </p:cNvPr>
          <p:cNvSpPr txBox="1"/>
          <p:nvPr/>
        </p:nvSpPr>
        <p:spPr>
          <a:xfrm>
            <a:off x="6313118" y="3887289"/>
            <a:ext cx="5516447" cy="646331"/>
          </a:xfrm>
          <a:prstGeom prst="rect">
            <a:avLst/>
          </a:prstGeom>
          <a:noFill/>
        </p:spPr>
        <p:txBody>
          <a:bodyPr wrap="none" rtlCol="0">
            <a:spAutoFit/>
          </a:bodyPr>
          <a:lstStyle/>
          <a:p>
            <a:r>
              <a:rPr lang="es-ES" sz="3600" b="1" dirty="0">
                <a:solidFill>
                  <a:schemeClr val="bg1"/>
                </a:solidFill>
              </a:rPr>
              <a:t>GRACIAS POR SU ATENCIÓN</a:t>
            </a:r>
            <a:endParaRPr lang="es-CO" sz="3600" b="1" dirty="0">
              <a:solidFill>
                <a:schemeClr val="bg1"/>
              </a:solidFill>
            </a:endParaRPr>
          </a:p>
        </p:txBody>
      </p:sp>
      <p:pic>
        <p:nvPicPr>
          <p:cNvPr id="2" name="Gráfico 1">
            <a:extLst>
              <a:ext uri="{FF2B5EF4-FFF2-40B4-BE49-F238E27FC236}">
                <a16:creationId xmlns:a16="http://schemas.microsoft.com/office/drawing/2014/main" id="{F3925AEB-630D-4EBB-E166-206ABA9ACE7B}"/>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6308276" y="2606723"/>
            <a:ext cx="5542871" cy="1298910"/>
          </a:xfrm>
          <a:prstGeom prst="rect">
            <a:avLst/>
          </a:prstGeom>
        </p:spPr>
      </p:pic>
    </p:spTree>
    <p:extLst>
      <p:ext uri="{BB962C8B-B14F-4D97-AF65-F5344CB8AC3E}">
        <p14:creationId xmlns:p14="http://schemas.microsoft.com/office/powerpoint/2010/main" val="88681958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2268</TotalTime>
  <Words>1468</Words>
  <Application>Microsoft Office PowerPoint</Application>
  <PresentationFormat>Panorámica</PresentationFormat>
  <Paragraphs>381</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Arial</vt:lpstr>
      <vt:lpstr>Calibri</vt:lpstr>
      <vt:lpstr>Calibri Light</vt:lpstr>
      <vt:lpstr>Fira Sans Extra Condensed Medium</vt:lpstr>
      <vt:lpstr>Roboto</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Jullian perez</dc:creator>
  <cp:lastModifiedBy>MARIA XIMENA MARTINEZ PALACIO</cp:lastModifiedBy>
  <cp:revision>135</cp:revision>
  <dcterms:created xsi:type="dcterms:W3CDTF">2022-08-28T14:10:58Z</dcterms:created>
  <dcterms:modified xsi:type="dcterms:W3CDTF">2023-10-20T15:36:06Z</dcterms:modified>
</cp:coreProperties>
</file>